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5" r:id="rId4"/>
    <p:sldMasterId id="2147483747" r:id="rId5"/>
    <p:sldMasterId id="2147483867" r:id="rId6"/>
    <p:sldMasterId id="2147484236" r:id="rId7"/>
    <p:sldMasterId id="2147484248" r:id="rId8"/>
  </p:sldMasterIdLst>
  <p:notesMasterIdLst>
    <p:notesMasterId r:id="rId263"/>
  </p:notesMasterIdLst>
  <p:handoutMasterIdLst>
    <p:handoutMasterId r:id="rId264"/>
  </p:handoutMasterIdLst>
  <p:sldIdLst>
    <p:sldId id="273" r:id="rId9"/>
    <p:sldId id="590" r:id="rId10"/>
    <p:sldId id="589" r:id="rId11"/>
    <p:sldId id="708" r:id="rId12"/>
    <p:sldId id="675" r:id="rId13"/>
    <p:sldId id="673" r:id="rId14"/>
    <p:sldId id="676" r:id="rId15"/>
    <p:sldId id="670" r:id="rId16"/>
    <p:sldId id="674" r:id="rId17"/>
    <p:sldId id="672" r:id="rId18"/>
    <p:sldId id="587" r:id="rId19"/>
    <p:sldId id="588" r:id="rId20"/>
    <p:sldId id="436" r:id="rId21"/>
    <p:sldId id="299" r:id="rId22"/>
    <p:sldId id="300" r:id="rId23"/>
    <p:sldId id="298" r:id="rId24"/>
    <p:sldId id="301" r:id="rId25"/>
    <p:sldId id="426" r:id="rId26"/>
    <p:sldId id="555" r:id="rId27"/>
    <p:sldId id="427" r:id="rId28"/>
    <p:sldId id="586" r:id="rId29"/>
    <p:sldId id="312" r:id="rId30"/>
    <p:sldId id="305" r:id="rId31"/>
    <p:sldId id="304" r:id="rId32"/>
    <p:sldId id="306" r:id="rId33"/>
    <p:sldId id="570" r:id="rId34"/>
    <p:sldId id="313" r:id="rId35"/>
    <p:sldId id="294" r:id="rId36"/>
    <p:sldId id="709" r:id="rId37"/>
    <p:sldId id="311" r:id="rId38"/>
    <p:sldId id="578" r:id="rId39"/>
    <p:sldId id="428" r:id="rId40"/>
    <p:sldId id="432" r:id="rId41"/>
    <p:sldId id="320" r:id="rId42"/>
    <p:sldId id="321" r:id="rId43"/>
    <p:sldId id="567" r:id="rId44"/>
    <p:sldId id="435" r:id="rId45"/>
    <p:sldId id="329" r:id="rId46"/>
    <p:sldId id="330" r:id="rId47"/>
    <p:sldId id="331" r:id="rId48"/>
    <p:sldId id="368" r:id="rId49"/>
    <p:sldId id="582" r:id="rId50"/>
    <p:sldId id="581" r:id="rId51"/>
    <p:sldId id="369" r:id="rId52"/>
    <p:sldId id="370" r:id="rId53"/>
    <p:sldId id="472" r:id="rId54"/>
    <p:sldId id="371" r:id="rId55"/>
    <p:sldId id="372" r:id="rId56"/>
    <p:sldId id="376" r:id="rId57"/>
    <p:sldId id="327" r:id="rId58"/>
    <p:sldId id="411" r:id="rId59"/>
    <p:sldId id="473" r:id="rId60"/>
    <p:sldId id="374" r:id="rId61"/>
    <p:sldId id="375" r:id="rId62"/>
    <p:sldId id="367" r:id="rId63"/>
    <p:sldId id="341" r:id="rId64"/>
    <p:sldId id="353" r:id="rId65"/>
    <p:sldId id="479" r:id="rId66"/>
    <p:sldId id="478" r:id="rId67"/>
    <p:sldId id="443" r:id="rId68"/>
    <p:sldId id="347" r:id="rId69"/>
    <p:sldId id="484" r:id="rId70"/>
    <p:sldId id="485" r:id="rId71"/>
    <p:sldId id="345" r:id="rId72"/>
    <p:sldId id="349" r:id="rId73"/>
    <p:sldId id="351" r:id="rId74"/>
    <p:sldId id="438" r:id="rId75"/>
    <p:sldId id="350" r:id="rId76"/>
    <p:sldId id="487" r:id="rId77"/>
    <p:sldId id="583" r:id="rId78"/>
    <p:sldId id="439" r:id="rId79"/>
    <p:sldId id="440" r:id="rId80"/>
    <p:sldId id="445" r:id="rId81"/>
    <p:sldId id="352" r:id="rId82"/>
    <p:sldId id="561" r:id="rId83"/>
    <p:sldId id="444" r:id="rId84"/>
    <p:sldId id="357" r:id="rId85"/>
    <p:sldId id="377" r:id="rId86"/>
    <p:sldId id="584" r:id="rId87"/>
    <p:sldId id="481" r:id="rId88"/>
    <p:sldId id="490" r:id="rId89"/>
    <p:sldId id="354" r:id="rId90"/>
    <p:sldId id="483" r:id="rId91"/>
    <p:sldId id="378" r:id="rId92"/>
    <p:sldId id="380" r:id="rId93"/>
    <p:sldId id="381" r:id="rId94"/>
    <p:sldId id="382" r:id="rId95"/>
    <p:sldId id="383" r:id="rId96"/>
    <p:sldId id="384" r:id="rId97"/>
    <p:sldId id="414" r:id="rId98"/>
    <p:sldId id="385" r:id="rId99"/>
    <p:sldId id="386" r:id="rId100"/>
    <p:sldId id="387" r:id="rId101"/>
    <p:sldId id="412" r:id="rId102"/>
    <p:sldId id="415" r:id="rId103"/>
    <p:sldId id="488" r:id="rId104"/>
    <p:sldId id="486" r:id="rId105"/>
    <p:sldId id="446" r:id="rId106"/>
    <p:sldId id="489" r:id="rId107"/>
    <p:sldId id="568" r:id="rId108"/>
    <p:sldId id="710" r:id="rId109"/>
    <p:sldId id="389" r:id="rId110"/>
    <p:sldId id="392" r:id="rId111"/>
    <p:sldId id="715" r:id="rId112"/>
    <p:sldId id="556" r:id="rId113"/>
    <p:sldId id="390" r:id="rId114"/>
    <p:sldId id="391" r:id="rId115"/>
    <p:sldId id="416" r:id="rId116"/>
    <p:sldId id="393" r:id="rId117"/>
    <p:sldId id="447" r:id="rId118"/>
    <p:sldId id="452" r:id="rId119"/>
    <p:sldId id="408" r:id="rId120"/>
    <p:sldId id="407" r:id="rId121"/>
    <p:sldId id="409" r:id="rId122"/>
    <p:sldId id="395" r:id="rId123"/>
    <p:sldId id="400" r:id="rId124"/>
    <p:sldId id="449" r:id="rId125"/>
    <p:sldId id="402" r:id="rId126"/>
    <p:sldId id="450" r:id="rId127"/>
    <p:sldId id="716" r:id="rId128"/>
    <p:sldId id="451" r:id="rId129"/>
    <p:sldId id="454" r:id="rId130"/>
    <p:sldId id="394" r:id="rId131"/>
    <p:sldId id="773" r:id="rId132"/>
    <p:sldId id="420" r:id="rId133"/>
    <p:sldId id="421" r:id="rId134"/>
    <p:sldId id="422" r:id="rId135"/>
    <p:sldId id="423" r:id="rId136"/>
    <p:sldId id="455" r:id="rId137"/>
    <p:sldId id="562" r:id="rId138"/>
    <p:sldId id="492" r:id="rId139"/>
    <p:sldId id="501" r:id="rId140"/>
    <p:sldId id="500" r:id="rId141"/>
    <p:sldId id="502" r:id="rId142"/>
    <p:sldId id="507" r:id="rId143"/>
    <p:sldId id="508" r:id="rId144"/>
    <p:sldId id="510" r:id="rId145"/>
    <p:sldId id="503" r:id="rId146"/>
    <p:sldId id="509" r:id="rId147"/>
    <p:sldId id="717" r:id="rId148"/>
    <p:sldId id="718" r:id="rId149"/>
    <p:sldId id="719" r:id="rId150"/>
    <p:sldId id="720" r:id="rId151"/>
    <p:sldId id="771" r:id="rId152"/>
    <p:sldId id="721" r:id="rId153"/>
    <p:sldId id="722" r:id="rId154"/>
    <p:sldId id="723" r:id="rId155"/>
    <p:sldId id="724" r:id="rId156"/>
    <p:sldId id="725" r:id="rId157"/>
    <p:sldId id="726" r:id="rId158"/>
    <p:sldId id="727" r:id="rId159"/>
    <p:sldId id="728" r:id="rId160"/>
    <p:sldId id="729" r:id="rId161"/>
    <p:sldId id="730" r:id="rId162"/>
    <p:sldId id="731" r:id="rId163"/>
    <p:sldId id="732" r:id="rId164"/>
    <p:sldId id="733" r:id="rId165"/>
    <p:sldId id="734" r:id="rId166"/>
    <p:sldId id="735" r:id="rId167"/>
    <p:sldId id="736" r:id="rId168"/>
    <p:sldId id="737" r:id="rId169"/>
    <p:sldId id="738" r:id="rId170"/>
    <p:sldId id="739" r:id="rId171"/>
    <p:sldId id="740" r:id="rId172"/>
    <p:sldId id="741" r:id="rId173"/>
    <p:sldId id="772" r:id="rId174"/>
    <p:sldId id="742" r:id="rId175"/>
    <p:sldId id="743" r:id="rId176"/>
    <p:sldId id="744" r:id="rId177"/>
    <p:sldId id="745" r:id="rId178"/>
    <p:sldId id="746" r:id="rId179"/>
    <p:sldId id="747" r:id="rId180"/>
    <p:sldId id="748" r:id="rId181"/>
    <p:sldId id="550" r:id="rId182"/>
    <p:sldId id="560" r:id="rId183"/>
    <p:sldId id="757" r:id="rId184"/>
    <p:sldId id="758" r:id="rId185"/>
    <p:sldId id="759" r:id="rId186"/>
    <p:sldId id="760" r:id="rId187"/>
    <p:sldId id="761" r:id="rId188"/>
    <p:sldId id="762" r:id="rId189"/>
    <p:sldId id="753" r:id="rId190"/>
    <p:sldId id="754" r:id="rId191"/>
    <p:sldId id="755" r:id="rId192"/>
    <p:sldId id="756" r:id="rId193"/>
    <p:sldId id="547" r:id="rId194"/>
    <p:sldId id="548" r:id="rId195"/>
    <p:sldId id="549" r:id="rId196"/>
    <p:sldId id="430" r:id="rId197"/>
    <p:sldId id="551" r:id="rId198"/>
    <p:sldId id="442" r:id="rId199"/>
    <p:sldId id="552" r:id="rId200"/>
    <p:sldId id="553" r:id="rId201"/>
    <p:sldId id="554" r:id="rId202"/>
    <p:sldId id="763" r:id="rId203"/>
    <p:sldId id="764" r:id="rId204"/>
    <p:sldId id="765" r:id="rId205"/>
    <p:sldId id="766" r:id="rId206"/>
    <p:sldId id="767" r:id="rId207"/>
    <p:sldId id="768" r:id="rId208"/>
    <p:sldId id="769" r:id="rId209"/>
    <p:sldId id="770" r:id="rId210"/>
    <p:sldId id="456" r:id="rId211"/>
    <p:sldId id="513" r:id="rId212"/>
    <p:sldId id="514" r:id="rId213"/>
    <p:sldId id="558" r:id="rId214"/>
    <p:sldId id="515" r:id="rId215"/>
    <p:sldId id="516" r:id="rId216"/>
    <p:sldId id="517" r:id="rId217"/>
    <p:sldId id="518" r:id="rId218"/>
    <p:sldId id="519" r:id="rId219"/>
    <p:sldId id="520" r:id="rId220"/>
    <p:sldId id="521" r:id="rId221"/>
    <p:sldId id="309" r:id="rId222"/>
    <p:sldId id="308" r:id="rId223"/>
    <p:sldId id="433" r:id="rId224"/>
    <p:sldId id="522" r:id="rId225"/>
    <p:sldId id="523" r:id="rId226"/>
    <p:sldId id="524" r:id="rId227"/>
    <p:sldId id="525" r:id="rId228"/>
    <p:sldId id="559" r:id="rId229"/>
    <p:sldId id="545" r:id="rId230"/>
    <p:sldId id="424" r:id="rId231"/>
    <p:sldId id="425" r:id="rId232"/>
    <p:sldId id="546" r:id="rId233"/>
    <p:sldId id="453" r:id="rId234"/>
    <p:sldId id="373" r:id="rId235"/>
    <p:sldId id="526" r:id="rId236"/>
    <p:sldId id="365" r:id="rId237"/>
    <p:sldId id="527" r:id="rId238"/>
    <p:sldId id="528" r:id="rId239"/>
    <p:sldId id="529" r:id="rId240"/>
    <p:sldId id="530" r:id="rId241"/>
    <p:sldId id="531" r:id="rId242"/>
    <p:sldId id="532" r:id="rId243"/>
    <p:sldId id="534" r:id="rId244"/>
    <p:sldId id="535" r:id="rId245"/>
    <p:sldId id="536" r:id="rId246"/>
    <p:sldId id="537" r:id="rId247"/>
    <p:sldId id="538" r:id="rId248"/>
    <p:sldId id="539" r:id="rId249"/>
    <p:sldId id="540" r:id="rId250"/>
    <p:sldId id="541" r:id="rId251"/>
    <p:sldId id="458" r:id="rId252"/>
    <p:sldId id="418" r:id="rId253"/>
    <p:sldId id="460" r:id="rId254"/>
    <p:sldId id="469" r:id="rId255"/>
    <p:sldId id="563" r:id="rId256"/>
    <p:sldId id="470" r:id="rId257"/>
    <p:sldId id="542" r:id="rId258"/>
    <p:sldId id="543" r:id="rId259"/>
    <p:sldId id="419" r:id="rId260"/>
    <p:sldId id="564" r:id="rId261"/>
    <p:sldId id="417" r:id="rId2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21C5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244FA-263B-492D-B459-699A7F861850}" v="13" dt="2025-01-19T17:08:17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95" autoAdjust="0"/>
  </p:normalViewPr>
  <p:slideViewPr>
    <p:cSldViewPr snapToGrid="0">
      <p:cViewPr varScale="1">
        <p:scale>
          <a:sx n="99" d="100"/>
          <a:sy n="9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slide" Target="slides/slide151.xml"/><Relationship Id="rId170" Type="http://schemas.openxmlformats.org/officeDocument/2006/relationships/slide" Target="slides/slide162.xml"/><Relationship Id="rId191" Type="http://schemas.openxmlformats.org/officeDocument/2006/relationships/slide" Target="slides/slide183.xml"/><Relationship Id="rId205" Type="http://schemas.openxmlformats.org/officeDocument/2006/relationships/slide" Target="slides/slide197.xml"/><Relationship Id="rId226" Type="http://schemas.openxmlformats.org/officeDocument/2006/relationships/slide" Target="slides/slide218.xml"/><Relationship Id="rId247" Type="http://schemas.openxmlformats.org/officeDocument/2006/relationships/slide" Target="slides/slide239.xml"/><Relationship Id="rId107" Type="http://schemas.openxmlformats.org/officeDocument/2006/relationships/slide" Target="slides/slide99.xml"/><Relationship Id="rId268" Type="http://schemas.openxmlformats.org/officeDocument/2006/relationships/tableStyles" Target="tableStyles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181" Type="http://schemas.openxmlformats.org/officeDocument/2006/relationships/slide" Target="slides/slide173.xml"/><Relationship Id="rId216" Type="http://schemas.openxmlformats.org/officeDocument/2006/relationships/slide" Target="slides/slide208.xml"/><Relationship Id="rId237" Type="http://schemas.openxmlformats.org/officeDocument/2006/relationships/slide" Target="slides/slide229.xml"/><Relationship Id="rId258" Type="http://schemas.openxmlformats.org/officeDocument/2006/relationships/slide" Target="slides/slide250.xml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71" Type="http://schemas.openxmlformats.org/officeDocument/2006/relationships/slide" Target="slides/slide163.xml"/><Relationship Id="rId192" Type="http://schemas.openxmlformats.org/officeDocument/2006/relationships/slide" Target="slides/slide184.xml"/><Relationship Id="rId206" Type="http://schemas.openxmlformats.org/officeDocument/2006/relationships/slide" Target="slides/slide198.xml"/><Relationship Id="rId227" Type="http://schemas.openxmlformats.org/officeDocument/2006/relationships/slide" Target="slides/slide219.xml"/><Relationship Id="rId248" Type="http://schemas.openxmlformats.org/officeDocument/2006/relationships/slide" Target="slides/slide240.xml"/><Relationship Id="rId269" Type="http://schemas.microsoft.com/office/2016/11/relationships/changesInfo" Target="changesInfos/changesInfo1.xml"/><Relationship Id="rId12" Type="http://schemas.openxmlformats.org/officeDocument/2006/relationships/slide" Target="slides/slide4.xml"/><Relationship Id="rId33" Type="http://schemas.openxmlformats.org/officeDocument/2006/relationships/slide" Target="slides/slide25.xml"/><Relationship Id="rId108" Type="http://schemas.openxmlformats.org/officeDocument/2006/relationships/slide" Target="slides/slide100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5" Type="http://schemas.openxmlformats.org/officeDocument/2006/relationships/slide" Target="slides/slide67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61" Type="http://schemas.openxmlformats.org/officeDocument/2006/relationships/slide" Target="slides/slide153.xml"/><Relationship Id="rId182" Type="http://schemas.openxmlformats.org/officeDocument/2006/relationships/slide" Target="slides/slide174.xml"/><Relationship Id="rId217" Type="http://schemas.openxmlformats.org/officeDocument/2006/relationships/slide" Target="slides/slide209.xml"/><Relationship Id="rId6" Type="http://schemas.openxmlformats.org/officeDocument/2006/relationships/slideMaster" Target="slideMasters/slideMaster3.xml"/><Relationship Id="rId238" Type="http://schemas.openxmlformats.org/officeDocument/2006/relationships/slide" Target="slides/slide230.xml"/><Relationship Id="rId259" Type="http://schemas.openxmlformats.org/officeDocument/2006/relationships/slide" Target="slides/slide251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270" Type="http://schemas.microsoft.com/office/2015/10/relationships/revisionInfo" Target="revisionInfo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slide" Target="slides/slide148.xml"/><Relationship Id="rId177" Type="http://schemas.openxmlformats.org/officeDocument/2006/relationships/slide" Target="slides/slide169.xml"/><Relationship Id="rId198" Type="http://schemas.openxmlformats.org/officeDocument/2006/relationships/slide" Target="slides/slide190.xml"/><Relationship Id="rId172" Type="http://schemas.openxmlformats.org/officeDocument/2006/relationships/slide" Target="slides/slide164.xml"/><Relationship Id="rId193" Type="http://schemas.openxmlformats.org/officeDocument/2006/relationships/slide" Target="slides/slide185.xml"/><Relationship Id="rId202" Type="http://schemas.openxmlformats.org/officeDocument/2006/relationships/slide" Target="slides/slide194.xml"/><Relationship Id="rId207" Type="http://schemas.openxmlformats.org/officeDocument/2006/relationships/slide" Target="slides/slide199.xml"/><Relationship Id="rId223" Type="http://schemas.openxmlformats.org/officeDocument/2006/relationships/slide" Target="slides/slide215.xml"/><Relationship Id="rId228" Type="http://schemas.openxmlformats.org/officeDocument/2006/relationships/slide" Target="slides/slide220.xml"/><Relationship Id="rId244" Type="http://schemas.openxmlformats.org/officeDocument/2006/relationships/slide" Target="slides/slide236.xml"/><Relationship Id="rId249" Type="http://schemas.openxmlformats.org/officeDocument/2006/relationships/slide" Target="slides/slide24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260" Type="http://schemas.openxmlformats.org/officeDocument/2006/relationships/slide" Target="slides/slide252.xml"/><Relationship Id="rId265" Type="http://schemas.openxmlformats.org/officeDocument/2006/relationships/presProps" Target="presProp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openxmlformats.org/officeDocument/2006/relationships/slide" Target="slides/slide159.xml"/><Relationship Id="rId188" Type="http://schemas.openxmlformats.org/officeDocument/2006/relationships/slide" Target="slides/slide180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slide" Target="slides/slide154.xml"/><Relationship Id="rId183" Type="http://schemas.openxmlformats.org/officeDocument/2006/relationships/slide" Target="slides/slide175.xml"/><Relationship Id="rId213" Type="http://schemas.openxmlformats.org/officeDocument/2006/relationships/slide" Target="slides/slide205.xml"/><Relationship Id="rId218" Type="http://schemas.openxmlformats.org/officeDocument/2006/relationships/slide" Target="slides/slide210.xml"/><Relationship Id="rId234" Type="http://schemas.openxmlformats.org/officeDocument/2006/relationships/slide" Target="slides/slide226.xml"/><Relationship Id="rId239" Type="http://schemas.openxmlformats.org/officeDocument/2006/relationships/slide" Target="slides/slide231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50" Type="http://schemas.openxmlformats.org/officeDocument/2006/relationships/slide" Target="slides/slide242.xml"/><Relationship Id="rId255" Type="http://schemas.openxmlformats.org/officeDocument/2006/relationships/slide" Target="slides/slide247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178" Type="http://schemas.openxmlformats.org/officeDocument/2006/relationships/slide" Target="slides/slide170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73" Type="http://schemas.openxmlformats.org/officeDocument/2006/relationships/slide" Target="slides/slide165.xml"/><Relationship Id="rId194" Type="http://schemas.openxmlformats.org/officeDocument/2006/relationships/slide" Target="slides/slide186.xml"/><Relationship Id="rId199" Type="http://schemas.openxmlformats.org/officeDocument/2006/relationships/slide" Target="slides/slide191.xml"/><Relationship Id="rId203" Type="http://schemas.openxmlformats.org/officeDocument/2006/relationships/slide" Target="slides/slide195.xml"/><Relationship Id="rId208" Type="http://schemas.openxmlformats.org/officeDocument/2006/relationships/slide" Target="slides/slide200.xml"/><Relationship Id="rId229" Type="http://schemas.openxmlformats.org/officeDocument/2006/relationships/slide" Target="slides/slide221.xml"/><Relationship Id="rId19" Type="http://schemas.openxmlformats.org/officeDocument/2006/relationships/slide" Target="slides/slide11.xml"/><Relationship Id="rId224" Type="http://schemas.openxmlformats.org/officeDocument/2006/relationships/slide" Target="slides/slide216.xml"/><Relationship Id="rId240" Type="http://schemas.openxmlformats.org/officeDocument/2006/relationships/slide" Target="slides/slide232.xml"/><Relationship Id="rId245" Type="http://schemas.openxmlformats.org/officeDocument/2006/relationships/slide" Target="slides/slide237.xml"/><Relationship Id="rId261" Type="http://schemas.openxmlformats.org/officeDocument/2006/relationships/slide" Target="slides/slide253.xml"/><Relationship Id="rId266" Type="http://schemas.openxmlformats.org/officeDocument/2006/relationships/viewProps" Target="viewProps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slide" Target="slides/slide160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slide" Target="slides/slide155.xml"/><Relationship Id="rId184" Type="http://schemas.openxmlformats.org/officeDocument/2006/relationships/slide" Target="slides/slide176.xml"/><Relationship Id="rId189" Type="http://schemas.openxmlformats.org/officeDocument/2006/relationships/slide" Target="slides/slide181.xml"/><Relationship Id="rId219" Type="http://schemas.openxmlformats.org/officeDocument/2006/relationships/slide" Target="slides/slide211.xml"/><Relationship Id="rId3" Type="http://schemas.openxmlformats.org/officeDocument/2006/relationships/customXml" Target="../customXml/item3.xml"/><Relationship Id="rId214" Type="http://schemas.openxmlformats.org/officeDocument/2006/relationships/slide" Target="slides/slide206.xml"/><Relationship Id="rId230" Type="http://schemas.openxmlformats.org/officeDocument/2006/relationships/slide" Target="slides/slide222.xml"/><Relationship Id="rId235" Type="http://schemas.openxmlformats.org/officeDocument/2006/relationships/slide" Target="slides/slide227.xml"/><Relationship Id="rId251" Type="http://schemas.openxmlformats.org/officeDocument/2006/relationships/slide" Target="slides/slide243.xml"/><Relationship Id="rId256" Type="http://schemas.openxmlformats.org/officeDocument/2006/relationships/slide" Target="slides/slide248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74" Type="http://schemas.openxmlformats.org/officeDocument/2006/relationships/slide" Target="slides/slide166.xml"/><Relationship Id="rId179" Type="http://schemas.openxmlformats.org/officeDocument/2006/relationships/slide" Target="slides/slide171.xml"/><Relationship Id="rId195" Type="http://schemas.openxmlformats.org/officeDocument/2006/relationships/slide" Target="slides/slide187.xml"/><Relationship Id="rId209" Type="http://schemas.openxmlformats.org/officeDocument/2006/relationships/slide" Target="slides/slide201.xml"/><Relationship Id="rId190" Type="http://schemas.openxmlformats.org/officeDocument/2006/relationships/slide" Target="slides/slide182.xml"/><Relationship Id="rId204" Type="http://schemas.openxmlformats.org/officeDocument/2006/relationships/slide" Target="slides/slide196.xml"/><Relationship Id="rId220" Type="http://schemas.openxmlformats.org/officeDocument/2006/relationships/slide" Target="slides/slide212.xml"/><Relationship Id="rId225" Type="http://schemas.openxmlformats.org/officeDocument/2006/relationships/slide" Target="slides/slide217.xml"/><Relationship Id="rId241" Type="http://schemas.openxmlformats.org/officeDocument/2006/relationships/slide" Target="slides/slide233.xml"/><Relationship Id="rId246" Type="http://schemas.openxmlformats.org/officeDocument/2006/relationships/slide" Target="slides/slide238.xml"/><Relationship Id="rId267" Type="http://schemas.openxmlformats.org/officeDocument/2006/relationships/theme" Target="theme/theme1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262" Type="http://schemas.openxmlformats.org/officeDocument/2006/relationships/slide" Target="slides/slide254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slide" Target="slides/slide156.xml"/><Relationship Id="rId169" Type="http://schemas.openxmlformats.org/officeDocument/2006/relationships/slide" Target="slides/slide161.xml"/><Relationship Id="rId185" Type="http://schemas.openxmlformats.org/officeDocument/2006/relationships/slide" Target="slides/slide17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80" Type="http://schemas.openxmlformats.org/officeDocument/2006/relationships/slide" Target="slides/slide172.xml"/><Relationship Id="rId210" Type="http://schemas.openxmlformats.org/officeDocument/2006/relationships/slide" Target="slides/slide202.xml"/><Relationship Id="rId215" Type="http://schemas.openxmlformats.org/officeDocument/2006/relationships/slide" Target="slides/slide207.xml"/><Relationship Id="rId236" Type="http://schemas.openxmlformats.org/officeDocument/2006/relationships/slide" Target="slides/slide228.xml"/><Relationship Id="rId257" Type="http://schemas.openxmlformats.org/officeDocument/2006/relationships/slide" Target="slides/slide249.xml"/><Relationship Id="rId26" Type="http://schemas.openxmlformats.org/officeDocument/2006/relationships/slide" Target="slides/slide18.xml"/><Relationship Id="rId231" Type="http://schemas.openxmlformats.org/officeDocument/2006/relationships/slide" Target="slides/slide223.xml"/><Relationship Id="rId252" Type="http://schemas.openxmlformats.org/officeDocument/2006/relationships/slide" Target="slides/slide244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slide" Target="slides/slide146.xml"/><Relationship Id="rId175" Type="http://schemas.openxmlformats.org/officeDocument/2006/relationships/slide" Target="slides/slide167.xml"/><Relationship Id="rId196" Type="http://schemas.openxmlformats.org/officeDocument/2006/relationships/slide" Target="slides/slide188.xml"/><Relationship Id="rId200" Type="http://schemas.openxmlformats.org/officeDocument/2006/relationships/slide" Target="slides/slide192.xml"/><Relationship Id="rId16" Type="http://schemas.openxmlformats.org/officeDocument/2006/relationships/slide" Target="slides/slide8.xml"/><Relationship Id="rId221" Type="http://schemas.openxmlformats.org/officeDocument/2006/relationships/slide" Target="slides/slide213.xml"/><Relationship Id="rId242" Type="http://schemas.openxmlformats.org/officeDocument/2006/relationships/slide" Target="slides/slide234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slide" Target="slides/slide157.xml"/><Relationship Id="rId186" Type="http://schemas.openxmlformats.org/officeDocument/2006/relationships/slide" Target="slides/slide178.xml"/><Relationship Id="rId211" Type="http://schemas.openxmlformats.org/officeDocument/2006/relationships/slide" Target="slides/slide203.xml"/><Relationship Id="rId232" Type="http://schemas.openxmlformats.org/officeDocument/2006/relationships/slide" Target="slides/slide224.xml"/><Relationship Id="rId253" Type="http://schemas.openxmlformats.org/officeDocument/2006/relationships/slide" Target="slides/slide245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slide" Target="slides/slide147.xml"/><Relationship Id="rId176" Type="http://schemas.openxmlformats.org/officeDocument/2006/relationships/slide" Target="slides/slide168.xml"/><Relationship Id="rId197" Type="http://schemas.openxmlformats.org/officeDocument/2006/relationships/slide" Target="slides/slide189.xml"/><Relationship Id="rId201" Type="http://schemas.openxmlformats.org/officeDocument/2006/relationships/slide" Target="slides/slide193.xml"/><Relationship Id="rId222" Type="http://schemas.openxmlformats.org/officeDocument/2006/relationships/slide" Target="slides/slide214.xml"/><Relationship Id="rId243" Type="http://schemas.openxmlformats.org/officeDocument/2006/relationships/slide" Target="slides/slide235.xml"/><Relationship Id="rId264" Type="http://schemas.openxmlformats.org/officeDocument/2006/relationships/handoutMaster" Target="handoutMasters/handoutMaster1.xml"/><Relationship Id="rId17" Type="http://schemas.openxmlformats.org/officeDocument/2006/relationships/slide" Target="slides/slide9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24" Type="http://schemas.openxmlformats.org/officeDocument/2006/relationships/slide" Target="slides/slide116.xml"/><Relationship Id="rId70" Type="http://schemas.openxmlformats.org/officeDocument/2006/relationships/slide" Target="slides/slide62.xml"/><Relationship Id="rId91" Type="http://schemas.openxmlformats.org/officeDocument/2006/relationships/slide" Target="slides/slide83.xml"/><Relationship Id="rId145" Type="http://schemas.openxmlformats.org/officeDocument/2006/relationships/slide" Target="slides/slide137.xml"/><Relationship Id="rId166" Type="http://schemas.openxmlformats.org/officeDocument/2006/relationships/slide" Target="slides/slide158.xml"/><Relationship Id="rId187" Type="http://schemas.openxmlformats.org/officeDocument/2006/relationships/slide" Target="slides/slide179.xml"/><Relationship Id="rId1" Type="http://schemas.openxmlformats.org/officeDocument/2006/relationships/customXml" Target="../customXml/item1.xml"/><Relationship Id="rId212" Type="http://schemas.openxmlformats.org/officeDocument/2006/relationships/slide" Target="slides/slide204.xml"/><Relationship Id="rId233" Type="http://schemas.openxmlformats.org/officeDocument/2006/relationships/slide" Target="slides/slide225.xml"/><Relationship Id="rId254" Type="http://schemas.openxmlformats.org/officeDocument/2006/relationships/slide" Target="slides/slide24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정진" userId="78ac0e7b-63ae-49f1-b477-1a65dc676e37" providerId="ADAL" clId="{5CA7E6D6-7830-4FF2-93A8-3A36642F91AC}"/>
    <pc:docChg chg="undo redo custSel addSld delSld modSld sldOrd">
      <pc:chgData name="박정진" userId="78ac0e7b-63ae-49f1-b477-1a65dc676e37" providerId="ADAL" clId="{5CA7E6D6-7830-4FF2-93A8-3A36642F91AC}" dt="2024-04-13T13:05:56.889" v="2127" actId="20577"/>
      <pc:docMkLst>
        <pc:docMk/>
      </pc:docMkLst>
      <pc:sldChg chg="delSp modSp mod">
        <pc:chgData name="박정진" userId="78ac0e7b-63ae-49f1-b477-1a65dc676e37" providerId="ADAL" clId="{5CA7E6D6-7830-4FF2-93A8-3A36642F91AC}" dt="2024-04-12T12:55:03.289" v="611" actId="1076"/>
        <pc:sldMkLst>
          <pc:docMk/>
          <pc:sldMk cId="2424003712" sldId="273"/>
        </pc:sldMkLst>
      </pc:sldChg>
      <pc:sldChg chg="modSp mod">
        <pc:chgData name="박정진" userId="78ac0e7b-63ae-49f1-b477-1a65dc676e37" providerId="ADAL" clId="{5CA7E6D6-7830-4FF2-93A8-3A36642F91AC}" dt="2024-04-12T09:29:52.355" v="17" actId="20577"/>
        <pc:sldMkLst>
          <pc:docMk/>
          <pc:sldMk cId="1194558261" sldId="294"/>
        </pc:sldMkLst>
      </pc:sldChg>
      <pc:sldChg chg="modSp mod">
        <pc:chgData name="박정진" userId="78ac0e7b-63ae-49f1-b477-1a65dc676e37" providerId="ADAL" clId="{5CA7E6D6-7830-4FF2-93A8-3A36642F91AC}" dt="2024-04-12T14:33:42.366" v="1548" actId="404"/>
        <pc:sldMkLst>
          <pc:docMk/>
          <pc:sldMk cId="1740184444" sldId="320"/>
        </pc:sldMkLst>
      </pc:sldChg>
      <pc:sldChg chg="addSp delSp modSp mod modAnim">
        <pc:chgData name="박정진" userId="78ac0e7b-63ae-49f1-b477-1a65dc676e37" providerId="ADAL" clId="{5CA7E6D6-7830-4FF2-93A8-3A36642F91AC}" dt="2024-04-13T13:02:46.848" v="2109" actId="1582"/>
        <pc:sldMkLst>
          <pc:docMk/>
          <pc:sldMk cId="3842554460" sldId="354"/>
        </pc:sldMkLst>
      </pc:sldChg>
      <pc:sldChg chg="modSp mod">
        <pc:chgData name="박정진" userId="78ac0e7b-63ae-49f1-b477-1a65dc676e37" providerId="ADAL" clId="{5CA7E6D6-7830-4FF2-93A8-3A36642F91AC}" dt="2024-04-12T14:45:23.864" v="1564" actId="20577"/>
        <pc:sldMkLst>
          <pc:docMk/>
          <pc:sldMk cId="952689661" sldId="389"/>
        </pc:sldMkLst>
      </pc:sldChg>
      <pc:sldChg chg="modSp mod">
        <pc:chgData name="박정진" userId="78ac0e7b-63ae-49f1-b477-1a65dc676e37" providerId="ADAL" clId="{5CA7E6D6-7830-4FF2-93A8-3A36642F91AC}" dt="2024-04-12T14:45:26.067" v="1566" actId="5793"/>
        <pc:sldMkLst>
          <pc:docMk/>
          <pc:sldMk cId="2229068620" sldId="392"/>
        </pc:sldMkLst>
      </pc:sldChg>
      <pc:sldChg chg="modSp add mod">
        <pc:chgData name="박정진" userId="78ac0e7b-63ae-49f1-b477-1a65dc676e37" providerId="ADAL" clId="{5CA7E6D6-7830-4FF2-93A8-3A36642F91AC}" dt="2024-04-13T11:57:14.464" v="1707"/>
        <pc:sldMkLst>
          <pc:docMk/>
          <pc:sldMk cId="734386172" sldId="394"/>
        </pc:sldMkLst>
      </pc:sldChg>
      <pc:sldChg chg="del modAnim">
        <pc:chgData name="박정진" userId="78ac0e7b-63ae-49f1-b477-1a65dc676e37" providerId="ADAL" clId="{5CA7E6D6-7830-4FF2-93A8-3A36642F91AC}" dt="2024-04-12T14:50:01.374" v="1581" actId="2696"/>
        <pc:sldMkLst>
          <pc:docMk/>
          <pc:sldMk cId="1233404337" sldId="394"/>
        </pc:sldMkLst>
      </pc:sldChg>
      <pc:sldChg chg="mod modShow">
        <pc:chgData name="박정진" userId="78ac0e7b-63ae-49f1-b477-1a65dc676e37" providerId="ADAL" clId="{5CA7E6D6-7830-4FF2-93A8-3A36642F91AC}" dt="2024-04-12T14:05:20.632" v="1528" actId="729"/>
        <pc:sldMkLst>
          <pc:docMk/>
          <pc:sldMk cId="3316311640" sldId="395"/>
        </pc:sldMkLst>
      </pc:sldChg>
      <pc:sldChg chg="mod modShow">
        <pc:chgData name="박정진" userId="78ac0e7b-63ae-49f1-b477-1a65dc676e37" providerId="ADAL" clId="{5CA7E6D6-7830-4FF2-93A8-3A36642F91AC}" dt="2024-04-12T14:05:20.632" v="1528" actId="729"/>
        <pc:sldMkLst>
          <pc:docMk/>
          <pc:sldMk cId="344726221" sldId="400"/>
        </pc:sldMkLst>
      </pc:sldChg>
      <pc:sldChg chg="mod modShow">
        <pc:chgData name="박정진" userId="78ac0e7b-63ae-49f1-b477-1a65dc676e37" providerId="ADAL" clId="{5CA7E6D6-7830-4FF2-93A8-3A36642F91AC}" dt="2024-04-12T14:05:20.632" v="1528" actId="729"/>
        <pc:sldMkLst>
          <pc:docMk/>
          <pc:sldMk cId="2630334242" sldId="402"/>
        </pc:sldMkLst>
      </pc:sldChg>
      <pc:sldChg chg="modSp mod">
        <pc:chgData name="박정진" userId="78ac0e7b-63ae-49f1-b477-1a65dc676e37" providerId="ADAL" clId="{5CA7E6D6-7830-4FF2-93A8-3A36642F91AC}" dt="2024-04-13T10:34:23.632" v="1586" actId="207"/>
        <pc:sldMkLst>
          <pc:docMk/>
          <pc:sldMk cId="1878489774" sldId="409"/>
        </pc:sldMkLst>
      </pc:sldChg>
      <pc:sldChg chg="modSp mod">
        <pc:chgData name="박정진" userId="78ac0e7b-63ae-49f1-b477-1a65dc676e37" providerId="ADAL" clId="{5CA7E6D6-7830-4FF2-93A8-3A36642F91AC}" dt="2024-04-13T13:05:56.889" v="2127" actId="20577"/>
        <pc:sldMkLst>
          <pc:docMk/>
          <pc:sldMk cId="1254594219" sldId="414"/>
        </pc:sldMkLst>
      </pc:sldChg>
      <pc:sldChg chg="modSp mod">
        <pc:chgData name="박정진" userId="78ac0e7b-63ae-49f1-b477-1a65dc676e37" providerId="ADAL" clId="{5CA7E6D6-7830-4FF2-93A8-3A36642F91AC}" dt="2024-04-13T10:45:14.119" v="1592"/>
        <pc:sldMkLst>
          <pc:docMk/>
          <pc:sldMk cId="1054135317" sldId="423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2021377805" sldId="430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2991038410" sldId="430"/>
        </pc:sldMkLst>
      </pc:sldChg>
      <pc:sldChg chg="modSp mod">
        <pc:chgData name="박정진" userId="78ac0e7b-63ae-49f1-b477-1a65dc676e37" providerId="ADAL" clId="{5CA7E6D6-7830-4FF2-93A8-3A36642F91AC}" dt="2024-04-12T13:20:49.280" v="850" actId="20577"/>
        <pc:sldMkLst>
          <pc:docMk/>
          <pc:sldMk cId="3158678619" sldId="432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198382585" sldId="442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4086286094" sldId="442"/>
        </pc:sldMkLst>
      </pc:sldChg>
      <pc:sldChg chg="mod modShow">
        <pc:chgData name="박정진" userId="78ac0e7b-63ae-49f1-b477-1a65dc676e37" providerId="ADAL" clId="{5CA7E6D6-7830-4FF2-93A8-3A36642F91AC}" dt="2024-04-12T14:05:20.632" v="1528" actId="729"/>
        <pc:sldMkLst>
          <pc:docMk/>
          <pc:sldMk cId="2281284524" sldId="449"/>
        </pc:sldMkLst>
      </pc:sldChg>
      <pc:sldChg chg="mod modShow">
        <pc:chgData name="박정진" userId="78ac0e7b-63ae-49f1-b477-1a65dc676e37" providerId="ADAL" clId="{5CA7E6D6-7830-4FF2-93A8-3A36642F91AC}" dt="2024-04-12T14:05:20.632" v="1528" actId="729"/>
        <pc:sldMkLst>
          <pc:docMk/>
          <pc:sldMk cId="2937488869" sldId="450"/>
        </pc:sldMkLst>
      </pc:sldChg>
      <pc:sldChg chg="mod modShow">
        <pc:chgData name="박정진" userId="78ac0e7b-63ae-49f1-b477-1a65dc676e37" providerId="ADAL" clId="{5CA7E6D6-7830-4FF2-93A8-3A36642F91AC}" dt="2024-04-13T10:45:41.713" v="1593" actId="729"/>
        <pc:sldMkLst>
          <pc:docMk/>
          <pc:sldMk cId="3855316401" sldId="451"/>
        </pc:sldMkLst>
      </pc:sldChg>
      <pc:sldChg chg="modSp mod">
        <pc:chgData name="박정진" userId="78ac0e7b-63ae-49f1-b477-1a65dc676e37" providerId="ADAL" clId="{5CA7E6D6-7830-4FF2-93A8-3A36642F91AC}" dt="2024-04-13T10:44:41.669" v="1591"/>
        <pc:sldMkLst>
          <pc:docMk/>
          <pc:sldMk cId="796817364" sldId="455"/>
        </pc:sldMkLst>
      </pc:sldChg>
      <pc:sldChg chg="add">
        <pc:chgData name="박정진" userId="78ac0e7b-63ae-49f1-b477-1a65dc676e37" providerId="ADAL" clId="{5CA7E6D6-7830-4FF2-93A8-3A36642F91AC}" dt="2024-04-12T14:54:32.818" v="1585"/>
        <pc:sldMkLst>
          <pc:docMk/>
          <pc:sldMk cId="3490521217" sldId="456"/>
        </pc:sldMkLst>
      </pc:sldChg>
      <pc:sldChg chg="del">
        <pc:chgData name="박정진" userId="78ac0e7b-63ae-49f1-b477-1a65dc676e37" providerId="ADAL" clId="{5CA7E6D6-7830-4FF2-93A8-3A36642F91AC}" dt="2024-04-12T14:54:21.382" v="1584" actId="2696"/>
        <pc:sldMkLst>
          <pc:docMk/>
          <pc:sldMk cId="3766043734" sldId="456"/>
        </pc:sldMkLst>
      </pc:sldChg>
      <pc:sldChg chg="del">
        <pc:chgData name="박정진" userId="78ac0e7b-63ae-49f1-b477-1a65dc676e37" providerId="ADAL" clId="{5CA7E6D6-7830-4FF2-93A8-3A36642F91AC}" dt="2024-04-13T13:03:05.998" v="2110" actId="47"/>
        <pc:sldMkLst>
          <pc:docMk/>
          <pc:sldMk cId="2848259313" sldId="480"/>
        </pc:sldMkLst>
      </pc:sldChg>
      <pc:sldChg chg="modSp mod">
        <pc:chgData name="박정진" userId="78ac0e7b-63ae-49f1-b477-1a65dc676e37" providerId="ADAL" clId="{5CA7E6D6-7830-4FF2-93A8-3A36642F91AC}" dt="2024-04-13T12:42:23.523" v="1945" actId="1076"/>
        <pc:sldMkLst>
          <pc:docMk/>
          <pc:sldMk cId="1657855333" sldId="481"/>
        </pc:sldMkLst>
      </pc:sldChg>
      <pc:sldChg chg="del">
        <pc:chgData name="박정진" userId="78ac0e7b-63ae-49f1-b477-1a65dc676e37" providerId="ADAL" clId="{5CA7E6D6-7830-4FF2-93A8-3A36642F91AC}" dt="2024-04-13T13:03:14.437" v="2111" actId="47"/>
        <pc:sldMkLst>
          <pc:docMk/>
          <pc:sldMk cId="3710649630" sldId="482"/>
        </pc:sldMkLst>
      </pc:sldChg>
      <pc:sldChg chg="addSp delSp modSp mod">
        <pc:chgData name="박정진" userId="78ac0e7b-63ae-49f1-b477-1a65dc676e37" providerId="ADAL" clId="{5CA7E6D6-7830-4FF2-93A8-3A36642F91AC}" dt="2024-04-13T13:04:40.549" v="2113" actId="1582"/>
        <pc:sldMkLst>
          <pc:docMk/>
          <pc:sldMk cId="1873121056" sldId="485"/>
        </pc:sldMkLst>
      </pc:sldChg>
      <pc:sldChg chg="mod modShow">
        <pc:chgData name="박정진" userId="78ac0e7b-63ae-49f1-b477-1a65dc676e37" providerId="ADAL" clId="{5CA7E6D6-7830-4FF2-93A8-3A36642F91AC}" dt="2024-04-12T14:43:56.440" v="1559" actId="729"/>
        <pc:sldMkLst>
          <pc:docMk/>
          <pc:sldMk cId="3586537770" sldId="490"/>
        </pc:sldMkLst>
      </pc:sldChg>
      <pc:sldChg chg="add">
        <pc:chgData name="박정진" userId="78ac0e7b-63ae-49f1-b477-1a65dc676e37" providerId="ADAL" clId="{5CA7E6D6-7830-4FF2-93A8-3A36642F91AC}" dt="2024-04-12T13:23:03.831" v="852"/>
        <pc:sldMkLst>
          <pc:docMk/>
          <pc:sldMk cId="76238459" sldId="492"/>
        </pc:sldMkLst>
      </pc:sldChg>
      <pc:sldChg chg="add">
        <pc:chgData name="박정진" userId="78ac0e7b-63ae-49f1-b477-1a65dc676e37" providerId="ADAL" clId="{5CA7E6D6-7830-4FF2-93A8-3A36642F91AC}" dt="2024-04-12T13:22:52.693" v="851"/>
        <pc:sldMkLst>
          <pc:docMk/>
          <pc:sldMk cId="2539944214" sldId="500"/>
        </pc:sldMkLst>
      </pc:sldChg>
      <pc:sldChg chg="add">
        <pc:chgData name="박정진" userId="78ac0e7b-63ae-49f1-b477-1a65dc676e37" providerId="ADAL" clId="{5CA7E6D6-7830-4FF2-93A8-3A36642F91AC}" dt="2024-04-12T13:22:52.693" v="851"/>
        <pc:sldMkLst>
          <pc:docMk/>
          <pc:sldMk cId="686740748" sldId="501"/>
        </pc:sldMkLst>
      </pc:sldChg>
      <pc:sldChg chg="modSp add mod">
        <pc:chgData name="박정진" userId="78ac0e7b-63ae-49f1-b477-1a65dc676e37" providerId="ADAL" clId="{5CA7E6D6-7830-4FF2-93A8-3A36642F91AC}" dt="2024-04-12T13:24:34.394" v="853" actId="6549"/>
        <pc:sldMkLst>
          <pc:docMk/>
          <pc:sldMk cId="1295632182" sldId="502"/>
        </pc:sldMkLst>
      </pc:sldChg>
      <pc:sldChg chg="add">
        <pc:chgData name="박정진" userId="78ac0e7b-63ae-49f1-b477-1a65dc676e37" providerId="ADAL" clId="{5CA7E6D6-7830-4FF2-93A8-3A36642F91AC}" dt="2024-04-12T13:22:52.693" v="851"/>
        <pc:sldMkLst>
          <pc:docMk/>
          <pc:sldMk cId="3778943216" sldId="503"/>
        </pc:sldMkLst>
      </pc:sldChg>
      <pc:sldChg chg="modSp add mod">
        <pc:chgData name="박정진" userId="78ac0e7b-63ae-49f1-b477-1a65dc676e37" providerId="ADAL" clId="{5CA7E6D6-7830-4FF2-93A8-3A36642F91AC}" dt="2024-04-12T13:25:38.992" v="875" actId="20577"/>
        <pc:sldMkLst>
          <pc:docMk/>
          <pc:sldMk cId="3515679791" sldId="507"/>
        </pc:sldMkLst>
      </pc:sldChg>
      <pc:sldChg chg="add">
        <pc:chgData name="박정진" userId="78ac0e7b-63ae-49f1-b477-1a65dc676e37" providerId="ADAL" clId="{5CA7E6D6-7830-4FF2-93A8-3A36642F91AC}" dt="2024-04-12T13:22:52.693" v="851"/>
        <pc:sldMkLst>
          <pc:docMk/>
          <pc:sldMk cId="2176370544" sldId="508"/>
        </pc:sldMkLst>
      </pc:sldChg>
      <pc:sldChg chg="add">
        <pc:chgData name="박정진" userId="78ac0e7b-63ae-49f1-b477-1a65dc676e37" providerId="ADAL" clId="{5CA7E6D6-7830-4FF2-93A8-3A36642F91AC}" dt="2024-04-12T13:22:52.693" v="851"/>
        <pc:sldMkLst>
          <pc:docMk/>
          <pc:sldMk cId="714520067" sldId="509"/>
        </pc:sldMkLst>
      </pc:sldChg>
      <pc:sldChg chg="add">
        <pc:chgData name="박정진" userId="78ac0e7b-63ae-49f1-b477-1a65dc676e37" providerId="ADAL" clId="{5CA7E6D6-7830-4FF2-93A8-3A36642F91AC}" dt="2024-04-12T13:22:52.693" v="851"/>
        <pc:sldMkLst>
          <pc:docMk/>
          <pc:sldMk cId="721291206" sldId="510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1361526034" sldId="547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1824448275" sldId="547"/>
        </pc:sldMkLst>
      </pc:sldChg>
      <pc:sldChg chg="modSp del mod">
        <pc:chgData name="박정진" userId="78ac0e7b-63ae-49f1-b477-1a65dc676e37" providerId="ADAL" clId="{5CA7E6D6-7830-4FF2-93A8-3A36642F91AC}" dt="2024-04-12T13:59:56.173" v="1517" actId="2696"/>
        <pc:sldMkLst>
          <pc:docMk/>
          <pc:sldMk cId="2863414771" sldId="548"/>
        </pc:sldMkLst>
      </pc:sldChg>
      <pc:sldChg chg="modSp add mod">
        <pc:chgData name="박정진" userId="78ac0e7b-63ae-49f1-b477-1a65dc676e37" providerId="ADAL" clId="{5CA7E6D6-7830-4FF2-93A8-3A36642F91AC}" dt="2024-04-13T12:04:17.281" v="1730" actId="14100"/>
        <pc:sldMkLst>
          <pc:docMk/>
          <pc:sldMk cId="3303431364" sldId="548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161027659" sldId="549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721610217" sldId="549"/>
        </pc:sldMkLst>
      </pc:sldChg>
      <pc:sldChg chg="add">
        <pc:chgData name="박정진" userId="78ac0e7b-63ae-49f1-b477-1a65dc676e37" providerId="ADAL" clId="{5CA7E6D6-7830-4FF2-93A8-3A36642F91AC}" dt="2024-04-12T14:01:00.070" v="1520"/>
        <pc:sldMkLst>
          <pc:docMk/>
          <pc:sldMk cId="573562697" sldId="550"/>
        </pc:sldMkLst>
      </pc:sldChg>
      <pc:sldChg chg="modSp del mod">
        <pc:chgData name="박정진" userId="78ac0e7b-63ae-49f1-b477-1a65dc676e37" providerId="ADAL" clId="{5CA7E6D6-7830-4FF2-93A8-3A36642F91AC}" dt="2024-04-12T14:00:37.017" v="1519" actId="2696"/>
        <pc:sldMkLst>
          <pc:docMk/>
          <pc:sldMk cId="1368309915" sldId="550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1746867805" sldId="551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3614006884" sldId="551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2970461943" sldId="552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3195127515" sldId="552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1003477717" sldId="553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2331853256" sldId="553"/>
        </pc:sldMkLst>
      </pc:sldChg>
      <pc:sldChg chg="del">
        <pc:chgData name="박정진" userId="78ac0e7b-63ae-49f1-b477-1a65dc676e37" providerId="ADAL" clId="{5CA7E6D6-7830-4FF2-93A8-3A36642F91AC}" dt="2024-04-12T13:59:56.173" v="1517" actId="2696"/>
        <pc:sldMkLst>
          <pc:docMk/>
          <pc:sldMk cId="991111097" sldId="554"/>
        </pc:sldMkLst>
      </pc:sldChg>
      <pc:sldChg chg="add">
        <pc:chgData name="박정진" userId="78ac0e7b-63ae-49f1-b477-1a65dc676e37" providerId="ADAL" clId="{5CA7E6D6-7830-4FF2-93A8-3A36642F91AC}" dt="2024-04-12T14:00:20.201" v="1518"/>
        <pc:sldMkLst>
          <pc:docMk/>
          <pc:sldMk cId="1317213347" sldId="554"/>
        </pc:sldMkLst>
      </pc:sldChg>
      <pc:sldChg chg="modSp mod">
        <pc:chgData name="박정진" userId="78ac0e7b-63ae-49f1-b477-1a65dc676e37" providerId="ADAL" clId="{5CA7E6D6-7830-4FF2-93A8-3A36642F91AC}" dt="2024-04-12T10:47:30.063" v="47" actId="122"/>
        <pc:sldMkLst>
          <pc:docMk/>
          <pc:sldMk cId="1636103722" sldId="555"/>
        </pc:sldMkLst>
      </pc:sldChg>
      <pc:sldChg chg="modSp mod">
        <pc:chgData name="박정진" userId="78ac0e7b-63ae-49f1-b477-1a65dc676e37" providerId="ADAL" clId="{5CA7E6D6-7830-4FF2-93A8-3A36642F91AC}" dt="2024-04-12T14:45:48.569" v="1580"/>
        <pc:sldMkLst>
          <pc:docMk/>
          <pc:sldMk cId="3842504747" sldId="556"/>
        </pc:sldMkLst>
      </pc:sldChg>
      <pc:sldChg chg="del">
        <pc:chgData name="박정진" userId="78ac0e7b-63ae-49f1-b477-1a65dc676e37" providerId="ADAL" clId="{5CA7E6D6-7830-4FF2-93A8-3A36642F91AC}" dt="2024-04-12T14:00:37.017" v="1519" actId="2696"/>
        <pc:sldMkLst>
          <pc:docMk/>
          <pc:sldMk cId="12725951" sldId="560"/>
        </pc:sldMkLst>
      </pc:sldChg>
      <pc:sldChg chg="add">
        <pc:chgData name="박정진" userId="78ac0e7b-63ae-49f1-b477-1a65dc676e37" providerId="ADAL" clId="{5CA7E6D6-7830-4FF2-93A8-3A36642F91AC}" dt="2024-04-12T14:01:00.070" v="1520"/>
        <pc:sldMkLst>
          <pc:docMk/>
          <pc:sldMk cId="3115306196" sldId="560"/>
        </pc:sldMkLst>
      </pc:sldChg>
      <pc:sldChg chg="del">
        <pc:chgData name="박정진" userId="78ac0e7b-63ae-49f1-b477-1a65dc676e37" providerId="ADAL" clId="{5CA7E6D6-7830-4FF2-93A8-3A36642F91AC}" dt="2024-04-13T13:03:05.998" v="2110" actId="47"/>
        <pc:sldMkLst>
          <pc:docMk/>
          <pc:sldMk cId="503001158" sldId="569"/>
        </pc:sldMkLst>
      </pc:sldChg>
      <pc:sldChg chg="mod modShow">
        <pc:chgData name="박정진" userId="78ac0e7b-63ae-49f1-b477-1a65dc676e37" providerId="ADAL" clId="{5CA7E6D6-7830-4FF2-93A8-3A36642F91AC}" dt="2024-04-12T14:34:25.234" v="1549" actId="729"/>
        <pc:sldMkLst>
          <pc:docMk/>
          <pc:sldMk cId="585165184" sldId="575"/>
        </pc:sldMkLst>
      </pc:sldChg>
      <pc:sldChg chg="mod modShow">
        <pc:chgData name="박정진" userId="78ac0e7b-63ae-49f1-b477-1a65dc676e37" providerId="ADAL" clId="{5CA7E6D6-7830-4FF2-93A8-3A36642F91AC}" dt="2024-04-12T14:34:34.259" v="1550" actId="729"/>
        <pc:sldMkLst>
          <pc:docMk/>
          <pc:sldMk cId="1764126556" sldId="576"/>
        </pc:sldMkLst>
      </pc:sldChg>
      <pc:sldChg chg="del">
        <pc:chgData name="박정진" userId="78ac0e7b-63ae-49f1-b477-1a65dc676e37" providerId="ADAL" clId="{5CA7E6D6-7830-4FF2-93A8-3A36642F91AC}" dt="2024-04-12T13:07:59.592" v="616" actId="47"/>
        <pc:sldMkLst>
          <pc:docMk/>
          <pc:sldMk cId="739335414" sldId="577"/>
        </pc:sldMkLst>
      </pc:sldChg>
      <pc:sldChg chg="modSp mod modShow">
        <pc:chgData name="박정진" userId="78ac0e7b-63ae-49f1-b477-1a65dc676e37" providerId="ADAL" clId="{5CA7E6D6-7830-4FF2-93A8-3A36642F91AC}" dt="2024-04-12T13:20:11.595" v="849" actId="1076"/>
        <pc:sldMkLst>
          <pc:docMk/>
          <pc:sldMk cId="4195256201" sldId="578"/>
        </pc:sldMkLst>
      </pc:sldChg>
      <pc:sldChg chg="del">
        <pc:chgData name="박정진" userId="78ac0e7b-63ae-49f1-b477-1a65dc676e37" providerId="ADAL" clId="{5CA7E6D6-7830-4FF2-93A8-3A36642F91AC}" dt="2024-04-13T13:03:05.998" v="2110" actId="47"/>
        <pc:sldMkLst>
          <pc:docMk/>
          <pc:sldMk cId="3766631406" sldId="585"/>
        </pc:sldMkLst>
      </pc:sldChg>
      <pc:sldChg chg="addSp modSp mod">
        <pc:chgData name="박정진" userId="78ac0e7b-63ae-49f1-b477-1a65dc676e37" providerId="ADAL" clId="{5CA7E6D6-7830-4FF2-93A8-3A36642F91AC}" dt="2024-04-12T13:11:51.174" v="831" actId="948"/>
        <pc:sldMkLst>
          <pc:docMk/>
          <pc:sldMk cId="3571058073" sldId="586"/>
        </pc:sldMkLst>
      </pc:sldChg>
      <pc:sldChg chg="modSp del mod">
        <pc:chgData name="박정진" userId="78ac0e7b-63ae-49f1-b477-1a65dc676e37" providerId="ADAL" clId="{5CA7E6D6-7830-4FF2-93A8-3A36642F91AC}" dt="2024-04-12T14:27:02.520" v="1541" actId="2696"/>
        <pc:sldMkLst>
          <pc:docMk/>
          <pc:sldMk cId="994644558" sldId="587"/>
        </pc:sldMkLst>
      </pc:sldChg>
      <pc:sldChg chg="modSp add mod chgLayout">
        <pc:chgData name="박정진" userId="78ac0e7b-63ae-49f1-b477-1a65dc676e37" providerId="ADAL" clId="{5CA7E6D6-7830-4FF2-93A8-3A36642F91AC}" dt="2024-04-12T14:31:12.682" v="1544" actId="700"/>
        <pc:sldMkLst>
          <pc:docMk/>
          <pc:sldMk cId="2800928360" sldId="587"/>
        </pc:sldMkLst>
      </pc:sldChg>
      <pc:sldChg chg="add">
        <pc:chgData name="박정진" userId="78ac0e7b-63ae-49f1-b477-1a65dc676e37" providerId="ADAL" clId="{5CA7E6D6-7830-4FF2-93A8-3A36642F91AC}" dt="2024-04-12T14:27:06.018" v="1542"/>
        <pc:sldMkLst>
          <pc:docMk/>
          <pc:sldMk cId="218536309" sldId="588"/>
        </pc:sldMkLst>
      </pc:sldChg>
      <pc:sldChg chg="modSp del">
        <pc:chgData name="박정진" userId="78ac0e7b-63ae-49f1-b477-1a65dc676e37" providerId="ADAL" clId="{5CA7E6D6-7830-4FF2-93A8-3A36642F91AC}" dt="2024-04-12T14:27:02.520" v="1541" actId="2696"/>
        <pc:sldMkLst>
          <pc:docMk/>
          <pc:sldMk cId="3708674071" sldId="588"/>
        </pc:sldMkLst>
      </pc:sldChg>
      <pc:sldChg chg="modSp mod ord">
        <pc:chgData name="박정진" userId="78ac0e7b-63ae-49f1-b477-1a65dc676e37" providerId="ADAL" clId="{5CA7E6D6-7830-4FF2-93A8-3A36642F91AC}" dt="2024-04-12T14:26:34.593" v="1540" actId="5793"/>
        <pc:sldMkLst>
          <pc:docMk/>
          <pc:sldMk cId="522528911" sldId="589"/>
        </pc:sldMkLst>
      </pc:sldChg>
      <pc:sldChg chg="ord">
        <pc:chgData name="박정진" userId="78ac0e7b-63ae-49f1-b477-1a65dc676e37" providerId="ADAL" clId="{5CA7E6D6-7830-4FF2-93A8-3A36642F91AC}" dt="2024-04-12T14:25:47.433" v="1536"/>
        <pc:sldMkLst>
          <pc:docMk/>
          <pc:sldMk cId="2296902269" sldId="590"/>
        </pc:sldMkLst>
      </pc:sldChg>
      <pc:sldChg chg="ord">
        <pc:chgData name="박정진" userId="78ac0e7b-63ae-49f1-b477-1a65dc676e37" providerId="ADAL" clId="{5CA7E6D6-7830-4FF2-93A8-3A36642F91AC}" dt="2024-04-12T14:25:47.433" v="1536"/>
        <pc:sldMkLst>
          <pc:docMk/>
          <pc:sldMk cId="3424558508" sldId="708"/>
        </pc:sldMkLst>
      </pc:sldChg>
      <pc:sldChg chg="modSp mod">
        <pc:chgData name="박정진" userId="78ac0e7b-63ae-49f1-b477-1a65dc676e37" providerId="ADAL" clId="{5CA7E6D6-7830-4FF2-93A8-3A36642F91AC}" dt="2024-04-12T14:45:39.748" v="1579" actId="20577"/>
        <pc:sldMkLst>
          <pc:docMk/>
          <pc:sldMk cId="1912967024" sldId="715"/>
        </pc:sldMkLst>
      </pc:sldChg>
      <pc:sldChg chg="modSp mod">
        <pc:chgData name="박정진" userId="78ac0e7b-63ae-49f1-b477-1a65dc676e37" providerId="ADAL" clId="{5CA7E6D6-7830-4FF2-93A8-3A36642F91AC}" dt="2024-04-12T12:13:40.071" v="190" actId="14100"/>
        <pc:sldMkLst>
          <pc:docMk/>
          <pc:sldMk cId="2391444565" sldId="719"/>
        </pc:sldMkLst>
      </pc:sldChg>
      <pc:sldChg chg="mod modShow">
        <pc:chgData name="박정진" userId="78ac0e7b-63ae-49f1-b477-1a65dc676e37" providerId="ADAL" clId="{5CA7E6D6-7830-4FF2-93A8-3A36642F91AC}" dt="2024-04-13T12:02:05.264" v="1721" actId="729"/>
        <pc:sldMkLst>
          <pc:docMk/>
          <pc:sldMk cId="3706603247" sldId="727"/>
        </pc:sldMkLst>
      </pc:sldChg>
      <pc:sldChg chg="modSp mod modShow">
        <pc:chgData name="박정진" userId="78ac0e7b-63ae-49f1-b477-1a65dc676e37" providerId="ADAL" clId="{5CA7E6D6-7830-4FF2-93A8-3A36642F91AC}" dt="2024-04-13T12:02:05.264" v="1721" actId="729"/>
        <pc:sldMkLst>
          <pc:docMk/>
          <pc:sldMk cId="4218431145" sldId="728"/>
        </pc:sldMkLst>
      </pc:sldChg>
      <pc:sldChg chg="modSp mod modShow">
        <pc:chgData name="박정진" userId="78ac0e7b-63ae-49f1-b477-1a65dc676e37" providerId="ADAL" clId="{5CA7E6D6-7830-4FF2-93A8-3A36642F91AC}" dt="2024-04-13T12:02:05.264" v="1721" actId="729"/>
        <pc:sldMkLst>
          <pc:docMk/>
          <pc:sldMk cId="3891052593" sldId="729"/>
        </pc:sldMkLst>
      </pc:sldChg>
      <pc:sldChg chg="modSp mod modShow">
        <pc:chgData name="박정진" userId="78ac0e7b-63ae-49f1-b477-1a65dc676e37" providerId="ADAL" clId="{5CA7E6D6-7830-4FF2-93A8-3A36642F91AC}" dt="2024-04-13T12:02:05.264" v="1721" actId="729"/>
        <pc:sldMkLst>
          <pc:docMk/>
          <pc:sldMk cId="121555989" sldId="730"/>
        </pc:sldMkLst>
      </pc:sldChg>
      <pc:sldChg chg="modSp mod">
        <pc:chgData name="박정진" userId="78ac0e7b-63ae-49f1-b477-1a65dc676e37" providerId="ADAL" clId="{5CA7E6D6-7830-4FF2-93A8-3A36642F91AC}" dt="2024-04-12T13:28:55.427" v="879" actId="14100"/>
        <pc:sldMkLst>
          <pc:docMk/>
          <pc:sldMk cId="751237673" sldId="732"/>
        </pc:sldMkLst>
      </pc:sldChg>
      <pc:sldChg chg="addSp modSp mod modAnim">
        <pc:chgData name="박정진" userId="78ac0e7b-63ae-49f1-b477-1a65dc676e37" providerId="ADAL" clId="{5CA7E6D6-7830-4FF2-93A8-3A36642F91AC}" dt="2024-04-12T12:21:09.671" v="320" actId="1037"/>
        <pc:sldMkLst>
          <pc:docMk/>
          <pc:sldMk cId="525758389" sldId="733"/>
        </pc:sldMkLst>
      </pc:sldChg>
      <pc:sldChg chg="modSp mod">
        <pc:chgData name="박정진" userId="78ac0e7b-63ae-49f1-b477-1a65dc676e37" providerId="ADAL" clId="{5CA7E6D6-7830-4FF2-93A8-3A36642F91AC}" dt="2024-04-12T13:34:09.829" v="921" actId="14100"/>
        <pc:sldMkLst>
          <pc:docMk/>
          <pc:sldMk cId="188890743" sldId="736"/>
        </pc:sldMkLst>
      </pc:sldChg>
      <pc:sldChg chg="modSp mod">
        <pc:chgData name="박정진" userId="78ac0e7b-63ae-49f1-b477-1a65dc676e37" providerId="ADAL" clId="{5CA7E6D6-7830-4FF2-93A8-3A36642F91AC}" dt="2024-04-12T13:34:23.094" v="922" actId="1076"/>
        <pc:sldMkLst>
          <pc:docMk/>
          <pc:sldMk cId="231587638" sldId="737"/>
        </pc:sldMkLst>
      </pc:sldChg>
      <pc:sldChg chg="modSp mod">
        <pc:chgData name="박정진" userId="78ac0e7b-63ae-49f1-b477-1a65dc676e37" providerId="ADAL" clId="{5CA7E6D6-7830-4FF2-93A8-3A36642F91AC}" dt="2024-04-12T13:34:35.649" v="924" actId="1076"/>
        <pc:sldMkLst>
          <pc:docMk/>
          <pc:sldMk cId="3732743815" sldId="738"/>
        </pc:sldMkLst>
      </pc:sldChg>
      <pc:sldChg chg="modSp mod">
        <pc:chgData name="박정진" userId="78ac0e7b-63ae-49f1-b477-1a65dc676e37" providerId="ADAL" clId="{5CA7E6D6-7830-4FF2-93A8-3A36642F91AC}" dt="2024-04-12T13:34:51.577" v="928" actId="14100"/>
        <pc:sldMkLst>
          <pc:docMk/>
          <pc:sldMk cId="1301389163" sldId="739"/>
        </pc:sldMkLst>
      </pc:sldChg>
      <pc:sldChg chg="modSp mod">
        <pc:chgData name="박정진" userId="78ac0e7b-63ae-49f1-b477-1a65dc676e37" providerId="ADAL" clId="{5CA7E6D6-7830-4FF2-93A8-3A36642F91AC}" dt="2024-04-12T12:24:31.735" v="322" actId="14734"/>
        <pc:sldMkLst>
          <pc:docMk/>
          <pc:sldMk cId="3182957332" sldId="740"/>
        </pc:sldMkLst>
      </pc:sldChg>
      <pc:sldChg chg="addSp delSp modSp mod delAnim modNotesTx">
        <pc:chgData name="박정진" userId="78ac0e7b-63ae-49f1-b477-1a65dc676e37" providerId="ADAL" clId="{5CA7E6D6-7830-4FF2-93A8-3A36642F91AC}" dt="2024-04-12T13:54:52.875" v="1442" actId="14100"/>
        <pc:sldMkLst>
          <pc:docMk/>
          <pc:sldMk cId="3012051553" sldId="741"/>
        </pc:sldMkLst>
      </pc:sldChg>
      <pc:sldChg chg="modSp mod">
        <pc:chgData name="박정진" userId="78ac0e7b-63ae-49f1-b477-1a65dc676e37" providerId="ADAL" clId="{5CA7E6D6-7830-4FF2-93A8-3A36642F91AC}" dt="2024-04-12T12:33:12.310" v="423" actId="20577"/>
        <pc:sldMkLst>
          <pc:docMk/>
          <pc:sldMk cId="2433372079" sldId="742"/>
        </pc:sldMkLst>
      </pc:sldChg>
      <pc:sldChg chg="modSp mod">
        <pc:chgData name="박정진" userId="78ac0e7b-63ae-49f1-b477-1a65dc676e37" providerId="ADAL" clId="{5CA7E6D6-7830-4FF2-93A8-3A36642F91AC}" dt="2024-04-12T13:56:43.046" v="1480" actId="1035"/>
        <pc:sldMkLst>
          <pc:docMk/>
          <pc:sldMk cId="1726402526" sldId="743"/>
        </pc:sldMkLst>
      </pc:sldChg>
      <pc:sldChg chg="modSp mod">
        <pc:chgData name="박정진" userId="78ac0e7b-63ae-49f1-b477-1a65dc676e37" providerId="ADAL" clId="{5CA7E6D6-7830-4FF2-93A8-3A36642F91AC}" dt="2024-04-12T13:56:55.096" v="1490" actId="1035"/>
        <pc:sldMkLst>
          <pc:docMk/>
          <pc:sldMk cId="1773787223" sldId="744"/>
        </pc:sldMkLst>
      </pc:sldChg>
      <pc:sldChg chg="addSp delSp modSp mod addAnim delAnim chgLayout">
        <pc:chgData name="박정진" userId="78ac0e7b-63ae-49f1-b477-1a65dc676e37" providerId="ADAL" clId="{5CA7E6D6-7830-4FF2-93A8-3A36642F91AC}" dt="2024-04-12T13:57:11.737" v="1492" actId="14100"/>
        <pc:sldMkLst>
          <pc:docMk/>
          <pc:sldMk cId="570111027" sldId="745"/>
        </pc:sldMkLst>
      </pc:sldChg>
      <pc:sldChg chg="mod modShow">
        <pc:chgData name="박정진" userId="78ac0e7b-63ae-49f1-b477-1a65dc676e37" providerId="ADAL" clId="{5CA7E6D6-7830-4FF2-93A8-3A36642F91AC}" dt="2024-04-12T14:52:59.652" v="1583" actId="729"/>
        <pc:sldMkLst>
          <pc:docMk/>
          <pc:sldMk cId="3449355653" sldId="746"/>
        </pc:sldMkLst>
      </pc:sldChg>
      <pc:sldChg chg="mod modShow">
        <pc:chgData name="박정진" userId="78ac0e7b-63ae-49f1-b477-1a65dc676e37" providerId="ADAL" clId="{5CA7E6D6-7830-4FF2-93A8-3A36642F91AC}" dt="2024-04-12T14:52:59.652" v="1583" actId="729"/>
        <pc:sldMkLst>
          <pc:docMk/>
          <pc:sldMk cId="594447122" sldId="747"/>
        </pc:sldMkLst>
      </pc:sldChg>
      <pc:sldChg chg="mod modShow">
        <pc:chgData name="박정진" userId="78ac0e7b-63ae-49f1-b477-1a65dc676e37" providerId="ADAL" clId="{5CA7E6D6-7830-4FF2-93A8-3A36642F91AC}" dt="2024-04-12T14:52:59.652" v="1583" actId="729"/>
        <pc:sldMkLst>
          <pc:docMk/>
          <pc:sldMk cId="2683491202" sldId="748"/>
        </pc:sldMkLst>
      </pc:sldChg>
      <pc:sldChg chg="del">
        <pc:chgData name="박정진" userId="78ac0e7b-63ae-49f1-b477-1a65dc676e37" providerId="ADAL" clId="{5CA7E6D6-7830-4FF2-93A8-3A36642F91AC}" dt="2024-04-12T12:57:03.018" v="612" actId="47"/>
        <pc:sldMkLst>
          <pc:docMk/>
          <pc:sldMk cId="3903647130" sldId="749"/>
        </pc:sldMkLst>
      </pc:sldChg>
      <pc:sldChg chg="del">
        <pc:chgData name="박정진" userId="78ac0e7b-63ae-49f1-b477-1a65dc676e37" providerId="ADAL" clId="{5CA7E6D6-7830-4FF2-93A8-3A36642F91AC}" dt="2024-04-12T12:57:03.018" v="612" actId="47"/>
        <pc:sldMkLst>
          <pc:docMk/>
          <pc:sldMk cId="2611024288" sldId="750"/>
        </pc:sldMkLst>
      </pc:sldChg>
      <pc:sldChg chg="del">
        <pc:chgData name="박정진" userId="78ac0e7b-63ae-49f1-b477-1a65dc676e37" providerId="ADAL" clId="{5CA7E6D6-7830-4FF2-93A8-3A36642F91AC}" dt="2024-04-12T12:57:03.018" v="612" actId="47"/>
        <pc:sldMkLst>
          <pc:docMk/>
          <pc:sldMk cId="203230242" sldId="751"/>
        </pc:sldMkLst>
      </pc:sldChg>
      <pc:sldChg chg="del">
        <pc:chgData name="박정진" userId="78ac0e7b-63ae-49f1-b477-1a65dc676e37" providerId="ADAL" clId="{5CA7E6D6-7830-4FF2-93A8-3A36642F91AC}" dt="2024-04-12T12:57:17.632" v="613" actId="47"/>
        <pc:sldMkLst>
          <pc:docMk/>
          <pc:sldMk cId="389353426" sldId="752"/>
        </pc:sldMkLst>
      </pc:sldChg>
      <pc:sldChg chg="modSp mod">
        <pc:chgData name="박정진" userId="78ac0e7b-63ae-49f1-b477-1a65dc676e37" providerId="ADAL" clId="{5CA7E6D6-7830-4FF2-93A8-3A36642F91AC}" dt="2024-04-12T13:57:45.362" v="1498" actId="14100"/>
        <pc:sldMkLst>
          <pc:docMk/>
          <pc:sldMk cId="929460885" sldId="754"/>
        </pc:sldMkLst>
      </pc:sldChg>
      <pc:sldChg chg="modSp mod">
        <pc:chgData name="박정진" userId="78ac0e7b-63ae-49f1-b477-1a65dc676e37" providerId="ADAL" clId="{5CA7E6D6-7830-4FF2-93A8-3A36642F91AC}" dt="2024-04-12T14:02:05.610" v="1523" actId="1036"/>
        <pc:sldMkLst>
          <pc:docMk/>
          <pc:sldMk cId="2191011999" sldId="755"/>
        </pc:sldMkLst>
      </pc:sldChg>
      <pc:sldChg chg="modSp mod">
        <pc:chgData name="박정진" userId="78ac0e7b-63ae-49f1-b477-1a65dc676e37" providerId="ADAL" clId="{5CA7E6D6-7830-4FF2-93A8-3A36642F91AC}" dt="2024-04-13T10:39:14.039" v="1588" actId="1076"/>
        <pc:sldMkLst>
          <pc:docMk/>
          <pc:sldMk cId="4283176440" sldId="756"/>
        </pc:sldMkLst>
      </pc:sldChg>
      <pc:sldChg chg="add">
        <pc:chgData name="박정진" userId="78ac0e7b-63ae-49f1-b477-1a65dc676e37" providerId="ADAL" clId="{5CA7E6D6-7830-4FF2-93A8-3A36642F91AC}" dt="2024-04-12T14:01:37.286" v="1522"/>
        <pc:sldMkLst>
          <pc:docMk/>
          <pc:sldMk cId="384503340" sldId="757"/>
        </pc:sldMkLst>
      </pc:sldChg>
      <pc:sldChg chg="del">
        <pc:chgData name="박정진" userId="78ac0e7b-63ae-49f1-b477-1a65dc676e37" providerId="ADAL" clId="{5CA7E6D6-7830-4FF2-93A8-3A36642F91AC}" dt="2024-04-12T14:01:33.640" v="1521" actId="2696"/>
        <pc:sldMkLst>
          <pc:docMk/>
          <pc:sldMk cId="2702037081" sldId="757"/>
        </pc:sldMkLst>
      </pc:sldChg>
      <pc:sldChg chg="add">
        <pc:chgData name="박정진" userId="78ac0e7b-63ae-49f1-b477-1a65dc676e37" providerId="ADAL" clId="{5CA7E6D6-7830-4FF2-93A8-3A36642F91AC}" dt="2024-04-12T14:01:37.286" v="1522"/>
        <pc:sldMkLst>
          <pc:docMk/>
          <pc:sldMk cId="1733427057" sldId="758"/>
        </pc:sldMkLst>
      </pc:sldChg>
      <pc:sldChg chg="modSp del mod">
        <pc:chgData name="박정진" userId="78ac0e7b-63ae-49f1-b477-1a65dc676e37" providerId="ADAL" clId="{5CA7E6D6-7830-4FF2-93A8-3A36642F91AC}" dt="2024-04-12T14:01:33.640" v="1521" actId="2696"/>
        <pc:sldMkLst>
          <pc:docMk/>
          <pc:sldMk cId="1810215303" sldId="758"/>
        </pc:sldMkLst>
      </pc:sldChg>
      <pc:sldChg chg="add">
        <pc:chgData name="박정진" userId="78ac0e7b-63ae-49f1-b477-1a65dc676e37" providerId="ADAL" clId="{5CA7E6D6-7830-4FF2-93A8-3A36642F91AC}" dt="2024-04-12T14:01:37.286" v="1522"/>
        <pc:sldMkLst>
          <pc:docMk/>
          <pc:sldMk cId="922052414" sldId="759"/>
        </pc:sldMkLst>
      </pc:sldChg>
      <pc:sldChg chg="del">
        <pc:chgData name="박정진" userId="78ac0e7b-63ae-49f1-b477-1a65dc676e37" providerId="ADAL" clId="{5CA7E6D6-7830-4FF2-93A8-3A36642F91AC}" dt="2024-04-12T14:01:33.640" v="1521" actId="2696"/>
        <pc:sldMkLst>
          <pc:docMk/>
          <pc:sldMk cId="2831019016" sldId="759"/>
        </pc:sldMkLst>
      </pc:sldChg>
      <pc:sldChg chg="add">
        <pc:chgData name="박정진" userId="78ac0e7b-63ae-49f1-b477-1a65dc676e37" providerId="ADAL" clId="{5CA7E6D6-7830-4FF2-93A8-3A36642F91AC}" dt="2024-04-12T14:01:37.286" v="1522"/>
        <pc:sldMkLst>
          <pc:docMk/>
          <pc:sldMk cId="1151213841" sldId="760"/>
        </pc:sldMkLst>
      </pc:sldChg>
      <pc:sldChg chg="del">
        <pc:chgData name="박정진" userId="78ac0e7b-63ae-49f1-b477-1a65dc676e37" providerId="ADAL" clId="{5CA7E6D6-7830-4FF2-93A8-3A36642F91AC}" dt="2024-04-12T14:01:33.640" v="1521" actId="2696"/>
        <pc:sldMkLst>
          <pc:docMk/>
          <pc:sldMk cId="3867954005" sldId="760"/>
        </pc:sldMkLst>
      </pc:sldChg>
      <pc:sldChg chg="add">
        <pc:chgData name="박정진" userId="78ac0e7b-63ae-49f1-b477-1a65dc676e37" providerId="ADAL" clId="{5CA7E6D6-7830-4FF2-93A8-3A36642F91AC}" dt="2024-04-12T14:01:37.286" v="1522"/>
        <pc:sldMkLst>
          <pc:docMk/>
          <pc:sldMk cId="3589411743" sldId="761"/>
        </pc:sldMkLst>
      </pc:sldChg>
      <pc:sldChg chg="del">
        <pc:chgData name="박정진" userId="78ac0e7b-63ae-49f1-b477-1a65dc676e37" providerId="ADAL" clId="{5CA7E6D6-7830-4FF2-93A8-3A36642F91AC}" dt="2024-04-12T14:01:33.640" v="1521" actId="2696"/>
        <pc:sldMkLst>
          <pc:docMk/>
          <pc:sldMk cId="4110534593" sldId="761"/>
        </pc:sldMkLst>
      </pc:sldChg>
      <pc:sldChg chg="del">
        <pc:chgData name="박정진" userId="78ac0e7b-63ae-49f1-b477-1a65dc676e37" providerId="ADAL" clId="{5CA7E6D6-7830-4FF2-93A8-3A36642F91AC}" dt="2024-04-12T14:01:33.640" v="1521" actId="2696"/>
        <pc:sldMkLst>
          <pc:docMk/>
          <pc:sldMk cId="1551318688" sldId="762"/>
        </pc:sldMkLst>
      </pc:sldChg>
      <pc:sldChg chg="add">
        <pc:chgData name="박정진" userId="78ac0e7b-63ae-49f1-b477-1a65dc676e37" providerId="ADAL" clId="{5CA7E6D6-7830-4FF2-93A8-3A36642F91AC}" dt="2024-04-12T14:01:37.286" v="1522"/>
        <pc:sldMkLst>
          <pc:docMk/>
          <pc:sldMk cId="3707478718" sldId="762"/>
        </pc:sldMkLst>
      </pc:sldChg>
      <pc:sldChg chg="del">
        <pc:chgData name="박정진" userId="78ac0e7b-63ae-49f1-b477-1a65dc676e37" providerId="ADAL" clId="{5CA7E6D6-7830-4FF2-93A8-3A36642F91AC}" dt="2024-04-12T14:03:33.439" v="1526" actId="2696"/>
        <pc:sldMkLst>
          <pc:docMk/>
          <pc:sldMk cId="732819315" sldId="763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1184639634" sldId="763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478884180" sldId="764"/>
        </pc:sldMkLst>
      </pc:sldChg>
      <pc:sldChg chg="del">
        <pc:chgData name="박정진" userId="78ac0e7b-63ae-49f1-b477-1a65dc676e37" providerId="ADAL" clId="{5CA7E6D6-7830-4FF2-93A8-3A36642F91AC}" dt="2024-04-12T14:03:33.439" v="1526" actId="2696"/>
        <pc:sldMkLst>
          <pc:docMk/>
          <pc:sldMk cId="1048185271" sldId="764"/>
        </pc:sldMkLst>
      </pc:sldChg>
      <pc:sldChg chg="del">
        <pc:chgData name="박정진" userId="78ac0e7b-63ae-49f1-b477-1a65dc676e37" providerId="ADAL" clId="{5CA7E6D6-7830-4FF2-93A8-3A36642F91AC}" dt="2024-04-12T14:03:33.439" v="1526" actId="2696"/>
        <pc:sldMkLst>
          <pc:docMk/>
          <pc:sldMk cId="1369855065" sldId="765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1529655036" sldId="765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1398675662" sldId="766"/>
        </pc:sldMkLst>
      </pc:sldChg>
      <pc:sldChg chg="modSp del mod">
        <pc:chgData name="박정진" userId="78ac0e7b-63ae-49f1-b477-1a65dc676e37" providerId="ADAL" clId="{5CA7E6D6-7830-4FF2-93A8-3A36642F91AC}" dt="2024-04-12T14:03:33.439" v="1526" actId="2696"/>
        <pc:sldMkLst>
          <pc:docMk/>
          <pc:sldMk cId="3101958913" sldId="766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740071889" sldId="767"/>
        </pc:sldMkLst>
      </pc:sldChg>
      <pc:sldChg chg="del">
        <pc:chgData name="박정진" userId="78ac0e7b-63ae-49f1-b477-1a65dc676e37" providerId="ADAL" clId="{5CA7E6D6-7830-4FF2-93A8-3A36642F91AC}" dt="2024-04-12T14:03:33.439" v="1526" actId="2696"/>
        <pc:sldMkLst>
          <pc:docMk/>
          <pc:sldMk cId="3017628319" sldId="767"/>
        </pc:sldMkLst>
      </pc:sldChg>
      <pc:sldChg chg="del">
        <pc:chgData name="박정진" userId="78ac0e7b-63ae-49f1-b477-1a65dc676e37" providerId="ADAL" clId="{5CA7E6D6-7830-4FF2-93A8-3A36642F91AC}" dt="2024-04-12T14:03:33.439" v="1526" actId="2696"/>
        <pc:sldMkLst>
          <pc:docMk/>
          <pc:sldMk cId="1099692587" sldId="768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2292274558" sldId="768"/>
        </pc:sldMkLst>
      </pc:sldChg>
      <pc:sldChg chg="del">
        <pc:chgData name="박정진" userId="78ac0e7b-63ae-49f1-b477-1a65dc676e37" providerId="ADAL" clId="{5CA7E6D6-7830-4FF2-93A8-3A36642F91AC}" dt="2024-04-12T14:03:33.439" v="1526" actId="2696"/>
        <pc:sldMkLst>
          <pc:docMk/>
          <pc:sldMk cId="1743745430" sldId="769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1813643594" sldId="769"/>
        </pc:sldMkLst>
      </pc:sldChg>
      <pc:sldChg chg="modSp del mod">
        <pc:chgData name="박정진" userId="78ac0e7b-63ae-49f1-b477-1a65dc676e37" providerId="ADAL" clId="{5CA7E6D6-7830-4FF2-93A8-3A36642F91AC}" dt="2024-04-12T14:03:33.439" v="1526" actId="2696"/>
        <pc:sldMkLst>
          <pc:docMk/>
          <pc:sldMk cId="1350520816" sldId="770"/>
        </pc:sldMkLst>
      </pc:sldChg>
      <pc:sldChg chg="add">
        <pc:chgData name="박정진" userId="78ac0e7b-63ae-49f1-b477-1a65dc676e37" providerId="ADAL" clId="{5CA7E6D6-7830-4FF2-93A8-3A36642F91AC}" dt="2024-04-12T14:03:44.815" v="1527"/>
        <pc:sldMkLst>
          <pc:docMk/>
          <pc:sldMk cId="3965821077" sldId="770"/>
        </pc:sldMkLst>
      </pc:sldChg>
      <pc:sldChg chg="addSp delSp modSp add mod">
        <pc:chgData name="박정진" userId="78ac0e7b-63ae-49f1-b477-1a65dc676e37" providerId="ADAL" clId="{5CA7E6D6-7830-4FF2-93A8-3A36642F91AC}" dt="2024-04-12T12:15:40.654" v="240" actId="20577"/>
        <pc:sldMkLst>
          <pc:docMk/>
          <pc:sldMk cId="755672007" sldId="771"/>
        </pc:sldMkLst>
      </pc:sldChg>
      <pc:sldChg chg="modSp add mod">
        <pc:chgData name="박정진" userId="78ac0e7b-63ae-49f1-b477-1a65dc676e37" providerId="ADAL" clId="{5CA7E6D6-7830-4FF2-93A8-3A36642F91AC}" dt="2024-04-12T13:56:06.625" v="1459" actId="948"/>
        <pc:sldMkLst>
          <pc:docMk/>
          <pc:sldMk cId="1773504636" sldId="772"/>
        </pc:sldMkLst>
      </pc:sldChg>
      <pc:sldChg chg="addSp delSp modSp add mod delAnim">
        <pc:chgData name="박정진" userId="78ac0e7b-63ae-49f1-b477-1a65dc676e37" providerId="ADAL" clId="{5CA7E6D6-7830-4FF2-93A8-3A36642F91AC}" dt="2024-04-13T11:57:34.469" v="1720" actId="20577"/>
        <pc:sldMkLst>
          <pc:docMk/>
          <pc:sldMk cId="2029484682" sldId="773"/>
        </pc:sldMkLst>
      </pc:sldChg>
      <pc:sldChg chg="modSp new del mod">
        <pc:chgData name="박정진" userId="78ac0e7b-63ae-49f1-b477-1a65dc676e37" providerId="ADAL" clId="{5CA7E6D6-7830-4FF2-93A8-3A36642F91AC}" dt="2024-04-13T12:40:10.809" v="1916" actId="47"/>
        <pc:sldMkLst>
          <pc:docMk/>
          <pc:sldMk cId="353105405" sldId="774"/>
        </pc:sldMkLst>
      </pc:sldChg>
    </pc:docChg>
  </pc:docChgLst>
  <pc:docChgLst>
    <pc:chgData name="박정진" userId="78ac0e7b-63ae-49f1-b477-1a65dc676e37" providerId="ADAL" clId="{CC4244FA-263B-492D-B459-699A7F861850}"/>
    <pc:docChg chg="undo custSel delSld modSld">
      <pc:chgData name="박정진" userId="78ac0e7b-63ae-49f1-b477-1a65dc676e37" providerId="ADAL" clId="{CC4244FA-263B-492D-B459-699A7F861850}" dt="2025-01-20T15:15:47.736" v="103" actId="14100"/>
      <pc:docMkLst>
        <pc:docMk/>
      </pc:docMkLst>
      <pc:sldChg chg="modSp mod">
        <pc:chgData name="박정진" userId="78ac0e7b-63ae-49f1-b477-1a65dc676e37" providerId="ADAL" clId="{CC4244FA-263B-492D-B459-699A7F861850}" dt="2025-01-19T17:08:07.223" v="82" actId="20577"/>
        <pc:sldMkLst>
          <pc:docMk/>
          <pc:sldMk cId="2424003712" sldId="273"/>
        </pc:sldMkLst>
        <pc:spChg chg="mod">
          <ac:chgData name="박정진" userId="78ac0e7b-63ae-49f1-b477-1a65dc676e37" providerId="ADAL" clId="{CC4244FA-263B-492D-B459-699A7F861850}" dt="2025-01-19T13:43:56.204" v="0" actId="20577"/>
          <ac:spMkLst>
            <pc:docMk/>
            <pc:sldMk cId="2424003712" sldId="273"/>
            <ac:spMk id="2" creationId="{1C21E816-31F5-48BB-BD02-D15F2F18B48A}"/>
          </ac:spMkLst>
        </pc:spChg>
        <pc:spChg chg="mod">
          <ac:chgData name="박정진" userId="78ac0e7b-63ae-49f1-b477-1a65dc676e37" providerId="ADAL" clId="{CC4244FA-263B-492D-B459-699A7F861850}" dt="2025-01-19T17:08:07.223" v="82" actId="20577"/>
          <ac:spMkLst>
            <pc:docMk/>
            <pc:sldMk cId="2424003712" sldId="273"/>
            <ac:spMk id="5" creationId="{AAECB429-0E29-7CB8-184F-B797EB3A3BA5}"/>
          </ac:spMkLst>
        </pc:spChg>
      </pc:sldChg>
      <pc:sldChg chg="modSp mod">
        <pc:chgData name="박정진" userId="78ac0e7b-63ae-49f1-b477-1a65dc676e37" providerId="ADAL" clId="{CC4244FA-263B-492D-B459-699A7F861850}" dt="2025-01-19T16:31:33.965" v="77" actId="20577"/>
        <pc:sldMkLst>
          <pc:docMk/>
          <pc:sldMk cId="1194558261" sldId="294"/>
        </pc:sldMkLst>
        <pc:graphicFrameChg chg="modGraphic">
          <ac:chgData name="박정진" userId="78ac0e7b-63ae-49f1-b477-1a65dc676e37" providerId="ADAL" clId="{CC4244FA-263B-492D-B459-699A7F861850}" dt="2025-01-19T16:31:33.965" v="77" actId="20577"/>
          <ac:graphicFrameMkLst>
            <pc:docMk/>
            <pc:sldMk cId="1194558261" sldId="294"/>
            <ac:graphicFrameMk id="7" creationId="{CC739335-3238-6DB5-3AEA-0E640AAA5900}"/>
          </ac:graphicFrameMkLst>
        </pc:graphicFrameChg>
      </pc:sldChg>
      <pc:sldChg chg="modSp mod">
        <pc:chgData name="박정진" userId="78ac0e7b-63ae-49f1-b477-1a65dc676e37" providerId="ADAL" clId="{CC4244FA-263B-492D-B459-699A7F861850}" dt="2025-01-19T16:36:40.660" v="78" actId="6549"/>
        <pc:sldMkLst>
          <pc:docMk/>
          <pc:sldMk cId="1753424350" sldId="331"/>
        </pc:sldMkLst>
        <pc:spChg chg="mod">
          <ac:chgData name="박정진" userId="78ac0e7b-63ae-49f1-b477-1a65dc676e37" providerId="ADAL" clId="{CC4244FA-263B-492D-B459-699A7F861850}" dt="2025-01-19T16:36:40.660" v="78" actId="6549"/>
          <ac:spMkLst>
            <pc:docMk/>
            <pc:sldMk cId="1753424350" sldId="331"/>
            <ac:spMk id="7" creationId="{00000000-0000-0000-0000-000000000000}"/>
          </ac:spMkLst>
        </pc:spChg>
      </pc:sldChg>
      <pc:sldChg chg="modSp mod">
        <pc:chgData name="박정진" userId="78ac0e7b-63ae-49f1-b477-1a65dc676e37" providerId="ADAL" clId="{CC4244FA-263B-492D-B459-699A7F861850}" dt="2025-01-20T15:15:47.736" v="103" actId="14100"/>
        <pc:sldMkLst>
          <pc:docMk/>
          <pc:sldMk cId="581780533" sldId="350"/>
        </pc:sldMkLst>
        <pc:spChg chg="mod">
          <ac:chgData name="박정진" userId="78ac0e7b-63ae-49f1-b477-1a65dc676e37" providerId="ADAL" clId="{CC4244FA-263B-492D-B459-699A7F861850}" dt="2025-01-20T15:15:47.736" v="103" actId="14100"/>
          <ac:spMkLst>
            <pc:docMk/>
            <pc:sldMk cId="581780533" sldId="350"/>
            <ac:spMk id="6" creationId="{00000000-0000-0000-0000-000000000000}"/>
          </ac:spMkLst>
        </pc:spChg>
        <pc:spChg chg="mod">
          <ac:chgData name="박정진" userId="78ac0e7b-63ae-49f1-b477-1a65dc676e37" providerId="ADAL" clId="{CC4244FA-263B-492D-B459-699A7F861850}" dt="2025-01-20T15:15:47.736" v="103" actId="14100"/>
          <ac:spMkLst>
            <pc:docMk/>
            <pc:sldMk cId="581780533" sldId="350"/>
            <ac:spMk id="7" creationId="{00000000-0000-0000-0000-000000000000}"/>
          </ac:spMkLst>
        </pc:spChg>
      </pc:sldChg>
      <pc:sldChg chg="modSp mod">
        <pc:chgData name="박정진" userId="78ac0e7b-63ae-49f1-b477-1a65dc676e37" providerId="ADAL" clId="{CC4244FA-263B-492D-B459-699A7F861850}" dt="2025-01-19T16:37:04.278" v="79" actId="2711"/>
        <pc:sldMkLst>
          <pc:docMk/>
          <pc:sldMk cId="1201416477" sldId="370"/>
        </pc:sldMkLst>
        <pc:graphicFrameChg chg="modGraphic">
          <ac:chgData name="박정진" userId="78ac0e7b-63ae-49f1-b477-1a65dc676e37" providerId="ADAL" clId="{CC4244FA-263B-492D-B459-699A7F861850}" dt="2025-01-19T16:37:04.278" v="79" actId="2711"/>
          <ac:graphicFrameMkLst>
            <pc:docMk/>
            <pc:sldMk cId="1201416477" sldId="370"/>
            <ac:graphicFrameMk id="5" creationId="{3F32662D-E655-E2C9-D030-AAC897E31431}"/>
          </ac:graphicFrameMkLst>
        </pc:graphicFrameChg>
      </pc:sldChg>
      <pc:sldChg chg="modSp mod">
        <pc:chgData name="박정진" userId="78ac0e7b-63ae-49f1-b477-1a65dc676e37" providerId="ADAL" clId="{CC4244FA-263B-492D-B459-699A7F861850}" dt="2025-01-20T14:50:11.852" v="98" actId="1076"/>
        <pc:sldMkLst>
          <pc:docMk/>
          <pc:sldMk cId="3624882448" sldId="376"/>
        </pc:sldMkLst>
        <pc:spChg chg="mod">
          <ac:chgData name="박정진" userId="78ac0e7b-63ae-49f1-b477-1a65dc676e37" providerId="ADAL" clId="{CC4244FA-263B-492D-B459-699A7F861850}" dt="2025-01-20T14:50:11.852" v="98" actId="1076"/>
          <ac:spMkLst>
            <pc:docMk/>
            <pc:sldMk cId="3624882448" sldId="376"/>
            <ac:spMk id="9" creationId="{193C7C1D-A680-8E3F-8C21-F866FD968806}"/>
          </ac:spMkLst>
        </pc:spChg>
      </pc:sldChg>
      <pc:sldChg chg="modSp mod">
        <pc:chgData name="박정진" userId="78ac0e7b-63ae-49f1-b477-1a65dc676e37" providerId="ADAL" clId="{CC4244FA-263B-492D-B459-699A7F861850}" dt="2025-01-19T15:02:01.504" v="23" actId="20577"/>
        <pc:sldMkLst>
          <pc:docMk/>
          <pc:sldMk cId="2173807168" sldId="426"/>
        </pc:sldMkLst>
        <pc:spChg chg="mod">
          <ac:chgData name="박정진" userId="78ac0e7b-63ae-49f1-b477-1a65dc676e37" providerId="ADAL" clId="{CC4244FA-263B-492D-B459-699A7F861850}" dt="2025-01-19T15:02:01.504" v="23" actId="20577"/>
          <ac:spMkLst>
            <pc:docMk/>
            <pc:sldMk cId="2173807168" sldId="426"/>
            <ac:spMk id="3" creationId="{6DE71D72-D0C9-53C9-813D-296E42AD3C56}"/>
          </ac:spMkLst>
        </pc:spChg>
      </pc:sldChg>
      <pc:sldChg chg="modSp mod">
        <pc:chgData name="박정진" userId="78ac0e7b-63ae-49f1-b477-1a65dc676e37" providerId="ADAL" clId="{CC4244FA-263B-492D-B459-699A7F861850}" dt="2025-01-20T15:15:10.645" v="102" actId="948"/>
        <pc:sldMkLst>
          <pc:docMk/>
          <pc:sldMk cId="2702190200" sldId="479"/>
        </pc:sldMkLst>
        <pc:spChg chg="mod">
          <ac:chgData name="박정진" userId="78ac0e7b-63ae-49f1-b477-1a65dc676e37" providerId="ADAL" clId="{CC4244FA-263B-492D-B459-699A7F861850}" dt="2025-01-20T15:15:10.645" v="102" actId="948"/>
          <ac:spMkLst>
            <pc:docMk/>
            <pc:sldMk cId="2702190200" sldId="479"/>
            <ac:spMk id="8" creationId="{00000000-0000-0000-0000-000000000000}"/>
          </ac:spMkLst>
        </pc:spChg>
      </pc:sldChg>
      <pc:sldChg chg="addSp delSp modSp mod">
        <pc:chgData name="박정진" userId="78ac0e7b-63ae-49f1-b477-1a65dc676e37" providerId="ADAL" clId="{CC4244FA-263B-492D-B459-699A7F861850}" dt="2025-01-19T15:18:20.001" v="62" actId="1076"/>
        <pc:sldMkLst>
          <pc:docMk/>
          <pc:sldMk cId="1636103722" sldId="555"/>
        </pc:sldMkLst>
        <pc:graphicFrameChg chg="add del mod modGraphic">
          <ac:chgData name="박정진" userId="78ac0e7b-63ae-49f1-b477-1a65dc676e37" providerId="ADAL" clId="{CC4244FA-263B-492D-B459-699A7F861850}" dt="2025-01-19T15:12:14.262" v="49"/>
          <ac:graphicFrameMkLst>
            <pc:docMk/>
            <pc:sldMk cId="1636103722" sldId="555"/>
            <ac:graphicFrameMk id="4" creationId="{77DF176A-8C91-1EA1-C3C0-78A018DEC040}"/>
          </ac:graphicFrameMkLst>
        </pc:graphicFrameChg>
        <pc:graphicFrameChg chg="mod modGraphic">
          <ac:chgData name="박정진" userId="78ac0e7b-63ae-49f1-b477-1a65dc676e37" providerId="ADAL" clId="{CC4244FA-263B-492D-B459-699A7F861850}" dt="2025-01-19T15:09:40.334" v="48" actId="242"/>
          <ac:graphicFrameMkLst>
            <pc:docMk/>
            <pc:sldMk cId="1636103722" sldId="555"/>
            <ac:graphicFrameMk id="9" creationId="{00000000-0000-0000-0000-000000000000}"/>
          </ac:graphicFrameMkLst>
        </pc:graphicFrameChg>
        <pc:picChg chg="add del mod">
          <ac:chgData name="박정진" userId="78ac0e7b-63ae-49f1-b477-1a65dc676e37" providerId="ADAL" clId="{CC4244FA-263B-492D-B459-699A7F861850}" dt="2025-01-19T15:17:44.444" v="57" actId="21"/>
          <ac:picMkLst>
            <pc:docMk/>
            <pc:sldMk cId="1636103722" sldId="555"/>
            <ac:picMk id="3" creationId="{7FA774CE-0519-16DC-8BD2-09B8AA60EA8F}"/>
          </ac:picMkLst>
        </pc:picChg>
        <pc:picChg chg="add mod">
          <ac:chgData name="박정진" userId="78ac0e7b-63ae-49f1-b477-1a65dc676e37" providerId="ADAL" clId="{CC4244FA-263B-492D-B459-699A7F861850}" dt="2025-01-19T15:18:20.001" v="62" actId="1076"/>
          <ac:picMkLst>
            <pc:docMk/>
            <pc:sldMk cId="1636103722" sldId="555"/>
            <ac:picMk id="6" creationId="{7FA774CE-0519-16DC-8BD2-09B8AA60EA8F}"/>
          </ac:picMkLst>
        </pc:picChg>
      </pc:sldChg>
      <pc:sldChg chg="del">
        <pc:chgData name="박정진" userId="78ac0e7b-63ae-49f1-b477-1a65dc676e37" providerId="ADAL" clId="{CC4244FA-263B-492D-B459-699A7F861850}" dt="2025-01-19T15:12:50.892" v="51" actId="47"/>
        <pc:sldMkLst>
          <pc:docMk/>
          <pc:sldMk cId="585165184" sldId="575"/>
        </pc:sldMkLst>
      </pc:sldChg>
      <pc:sldChg chg="del">
        <pc:chgData name="박정진" userId="78ac0e7b-63ae-49f1-b477-1a65dc676e37" providerId="ADAL" clId="{CC4244FA-263B-492D-B459-699A7F861850}" dt="2025-01-19T15:12:50.892" v="51" actId="47"/>
        <pc:sldMkLst>
          <pc:docMk/>
          <pc:sldMk cId="1764126556" sldId="576"/>
        </pc:sldMkLst>
      </pc:sldChg>
      <pc:sldChg chg="del">
        <pc:chgData name="박정진" userId="78ac0e7b-63ae-49f1-b477-1a65dc676e37" providerId="ADAL" clId="{CC4244FA-263B-492D-B459-699A7F861850}" dt="2025-01-19T15:12:47.683" v="50" actId="47"/>
        <pc:sldMkLst>
          <pc:docMk/>
          <pc:sldMk cId="2679602415" sldId="579"/>
        </pc:sldMkLst>
      </pc:sldChg>
      <pc:sldChg chg="del">
        <pc:chgData name="박정진" userId="78ac0e7b-63ae-49f1-b477-1a65dc676e37" providerId="ADAL" clId="{CC4244FA-263B-492D-B459-699A7F861850}" dt="2025-01-19T15:12:47.683" v="50" actId="47"/>
        <pc:sldMkLst>
          <pc:docMk/>
          <pc:sldMk cId="1794269950" sldId="580"/>
        </pc:sldMkLst>
      </pc:sldChg>
      <pc:sldChg chg="modSp mod">
        <pc:chgData name="박정진" userId="78ac0e7b-63ae-49f1-b477-1a65dc676e37" providerId="ADAL" clId="{CC4244FA-263B-492D-B459-699A7F861850}" dt="2025-01-20T14:31:59.420" v="96" actId="20577"/>
        <pc:sldMkLst>
          <pc:docMk/>
          <pc:sldMk cId="1654202294" sldId="582"/>
        </pc:sldMkLst>
        <pc:spChg chg="mod">
          <ac:chgData name="박정진" userId="78ac0e7b-63ae-49f1-b477-1a65dc676e37" providerId="ADAL" clId="{CC4244FA-263B-492D-B459-699A7F861850}" dt="2025-01-20T14:31:59.420" v="96" actId="20577"/>
          <ac:spMkLst>
            <pc:docMk/>
            <pc:sldMk cId="1654202294" sldId="582"/>
            <ac:spMk id="4" creationId="{1CAE53B7-5635-7184-F4E5-FF8A19BEA087}"/>
          </ac:spMkLst>
        </pc:spChg>
      </pc:sldChg>
      <pc:sldChg chg="addSp delSp modSp mod">
        <pc:chgData name="박정진" userId="78ac0e7b-63ae-49f1-b477-1a65dc676e37" providerId="ADAL" clId="{CC4244FA-263B-492D-B459-699A7F861850}" dt="2025-01-19T16:09:56.271" v="76" actId="1440"/>
        <pc:sldMkLst>
          <pc:docMk/>
          <pc:sldMk cId="3571058073" sldId="586"/>
        </pc:sldMkLst>
        <pc:picChg chg="del">
          <ac:chgData name="박정진" userId="78ac0e7b-63ae-49f1-b477-1a65dc676e37" providerId="ADAL" clId="{CC4244FA-263B-492D-B459-699A7F861850}" dt="2025-01-19T16:09:43.341" v="70" actId="478"/>
          <ac:picMkLst>
            <pc:docMk/>
            <pc:sldMk cId="3571058073" sldId="586"/>
            <ac:picMk id="8" creationId="{00000000-0000-0000-0000-000000000000}"/>
          </ac:picMkLst>
        </pc:picChg>
        <pc:picChg chg="add mod">
          <ac:chgData name="박정진" userId="78ac0e7b-63ae-49f1-b477-1a65dc676e37" providerId="ADAL" clId="{CC4244FA-263B-492D-B459-699A7F861850}" dt="2025-01-19T16:09:56.271" v="76" actId="1440"/>
          <ac:picMkLst>
            <pc:docMk/>
            <pc:sldMk cId="3571058073" sldId="586"/>
            <ac:picMk id="9" creationId="{5C505682-DDA5-7A03-351B-F431B485D72B}"/>
          </ac:picMkLst>
        </pc:picChg>
        <pc:cxnChg chg="ord">
          <ac:chgData name="박정진" userId="78ac0e7b-63ae-49f1-b477-1a65dc676e37" providerId="ADAL" clId="{CC4244FA-263B-492D-B459-699A7F861850}" dt="2025-01-19T16:09:47.447" v="71" actId="166"/>
          <ac:cxnSpMkLst>
            <pc:docMk/>
            <pc:sldMk cId="3571058073" sldId="586"/>
            <ac:cxnSpMk id="10" creationId="{E598906C-A1F4-4904-9762-2B18E4CBAD77}"/>
          </ac:cxnSpMkLst>
        </pc:cxnChg>
      </pc:sldChg>
      <pc:sldChg chg="modSp mod">
        <pc:chgData name="박정진" userId="78ac0e7b-63ae-49f1-b477-1a65dc676e37" providerId="ADAL" clId="{CC4244FA-263B-492D-B459-699A7F861850}" dt="2025-01-19T13:48:20.503" v="1" actId="207"/>
        <pc:sldMkLst>
          <pc:docMk/>
          <pc:sldMk cId="284250248" sldId="674"/>
        </pc:sldMkLst>
        <pc:graphicFrameChg chg="modGraphic">
          <ac:chgData name="박정진" userId="78ac0e7b-63ae-49f1-b477-1a65dc676e37" providerId="ADAL" clId="{CC4244FA-263B-492D-B459-699A7F861850}" dt="2025-01-19T13:48:20.503" v="1" actId="207"/>
          <ac:graphicFrameMkLst>
            <pc:docMk/>
            <pc:sldMk cId="284250248" sldId="674"/>
            <ac:graphicFrameMk id="11" creationId="{AE9BA98D-932B-E9CE-DC93-90933C086A32}"/>
          </ac:graphicFrameMkLst>
        </pc:graphicFrameChg>
      </pc:sldChg>
      <pc:sldChg chg="modSp mod">
        <pc:chgData name="박정진" userId="78ac0e7b-63ae-49f1-b477-1a65dc676e37" providerId="ADAL" clId="{CC4244FA-263B-492D-B459-699A7F861850}" dt="2025-01-19T16:03:49.211" v="64" actId="20577"/>
        <pc:sldMkLst>
          <pc:docMk/>
          <pc:sldMk cId="2690089061" sldId="709"/>
        </pc:sldMkLst>
        <pc:spChg chg="mod">
          <ac:chgData name="박정진" userId="78ac0e7b-63ae-49f1-b477-1a65dc676e37" providerId="ADAL" clId="{CC4244FA-263B-492D-B459-699A7F861850}" dt="2025-01-19T16:03:49.211" v="64" actId="20577"/>
          <ac:spMkLst>
            <pc:docMk/>
            <pc:sldMk cId="2690089061" sldId="709"/>
            <ac:spMk id="7" creationId="{00000000-0000-0000-0000-000000000000}"/>
          </ac:spMkLst>
        </pc:spChg>
      </pc:sldChg>
    </pc:docChg>
  </pc:docChgLst>
  <pc:docChgLst>
    <pc:chgData name="박정진" userId="78ac0e7b-63ae-49f1-b477-1a65dc676e37" providerId="ADAL" clId="{D1C92C74-FF88-4929-AFAB-BC018AF54019}"/>
    <pc:docChg chg="undo redo custSel addSld delSld modSld sldOrd modMainMaster">
      <pc:chgData name="박정진" userId="78ac0e7b-63ae-49f1-b477-1a65dc676e37" providerId="ADAL" clId="{D1C92C74-FF88-4929-AFAB-BC018AF54019}" dt="2024-04-11T07:46:07.991" v="582"/>
      <pc:docMkLst>
        <pc:docMk/>
      </pc:docMkLst>
      <pc:sldChg chg="modSp mod">
        <pc:chgData name="박정진" userId="78ac0e7b-63ae-49f1-b477-1a65dc676e37" providerId="ADAL" clId="{D1C92C74-FF88-4929-AFAB-BC018AF54019}" dt="2024-04-11T07:14:48.685" v="278" actId="27636"/>
        <pc:sldMkLst>
          <pc:docMk/>
          <pc:sldMk cId="2424003712" sldId="273"/>
        </pc:sldMkLst>
      </pc:sldChg>
      <pc:sldChg chg="modSp mod">
        <pc:chgData name="박정진" userId="78ac0e7b-63ae-49f1-b477-1a65dc676e37" providerId="ADAL" clId="{D1C92C74-FF88-4929-AFAB-BC018AF54019}" dt="2024-04-11T04:16:41.546" v="200" actId="948"/>
        <pc:sldMkLst>
          <pc:docMk/>
          <pc:sldMk cId="1194558261" sldId="294"/>
        </pc:sldMkLst>
      </pc:sldChg>
      <pc:sldChg chg="addSp delSp modSp mod ord modClrScheme modAnim chgLayout">
        <pc:chgData name="박정진" userId="78ac0e7b-63ae-49f1-b477-1a65dc676e37" providerId="ADAL" clId="{D1C92C74-FF88-4929-AFAB-BC018AF54019}" dt="2024-04-11T02:58:37.761" v="34" actId="693"/>
        <pc:sldMkLst>
          <pc:docMk/>
          <pc:sldMk cId="1172087975" sldId="298"/>
        </pc:sldMkLst>
      </pc:sldChg>
      <pc:sldChg chg="addSp delSp modSp mod modClrScheme chgLayout">
        <pc:chgData name="박정진" userId="78ac0e7b-63ae-49f1-b477-1a65dc676e37" providerId="ADAL" clId="{D1C92C74-FF88-4929-AFAB-BC018AF54019}" dt="2024-04-11T02:55:35.957" v="11" actId="700"/>
        <pc:sldMkLst>
          <pc:docMk/>
          <pc:sldMk cId="824397921" sldId="299"/>
        </pc:sldMkLst>
      </pc:sldChg>
      <pc:sldChg chg="addSp delSp modSp mod ord modClrScheme chgLayout">
        <pc:chgData name="박정진" userId="78ac0e7b-63ae-49f1-b477-1a65dc676e37" providerId="ADAL" clId="{D1C92C74-FF88-4929-AFAB-BC018AF54019}" dt="2024-04-11T02:55:35.957" v="11" actId="700"/>
        <pc:sldMkLst>
          <pc:docMk/>
          <pc:sldMk cId="1335590295" sldId="300"/>
        </pc:sldMkLst>
      </pc:sldChg>
      <pc:sldChg chg="addSp delSp modSp mod modClrScheme chgLayout">
        <pc:chgData name="박정진" userId="78ac0e7b-63ae-49f1-b477-1a65dc676e37" providerId="ADAL" clId="{D1C92C74-FF88-4929-AFAB-BC018AF54019}" dt="2024-04-11T02:55:35.957" v="11" actId="700"/>
        <pc:sldMkLst>
          <pc:docMk/>
          <pc:sldMk cId="1261534974" sldId="301"/>
        </pc:sldMkLst>
      </pc:sldChg>
      <pc:sldChg chg="del">
        <pc:chgData name="박정진" userId="78ac0e7b-63ae-49f1-b477-1a65dc676e37" providerId="ADAL" clId="{D1C92C74-FF88-4929-AFAB-BC018AF54019}" dt="2024-04-11T04:11:52.481" v="191" actId="47"/>
        <pc:sldMkLst>
          <pc:docMk/>
          <pc:sldMk cId="420049456" sldId="310"/>
        </pc:sldMkLst>
      </pc:sldChg>
      <pc:sldChg chg="add del">
        <pc:chgData name="박정진" userId="78ac0e7b-63ae-49f1-b477-1a65dc676e37" providerId="ADAL" clId="{D1C92C74-FF88-4929-AFAB-BC018AF54019}" dt="2024-04-11T04:18:53.458" v="202" actId="2696"/>
        <pc:sldMkLst>
          <pc:docMk/>
          <pc:sldMk cId="273774595" sldId="313"/>
        </pc:sldMkLst>
      </pc:sldChg>
      <pc:sldChg chg="add">
        <pc:chgData name="박정진" userId="78ac0e7b-63ae-49f1-b477-1a65dc676e37" providerId="ADAL" clId="{D1C92C74-FF88-4929-AFAB-BC018AF54019}" dt="2024-04-11T04:18:56.864" v="203"/>
        <pc:sldMkLst>
          <pc:docMk/>
          <pc:sldMk cId="1324830757" sldId="313"/>
        </pc:sldMkLst>
      </pc:sldChg>
      <pc:sldChg chg="del">
        <pc:chgData name="박정진" userId="78ac0e7b-63ae-49f1-b477-1a65dc676e37" providerId="ADAL" clId="{D1C92C74-FF88-4929-AFAB-BC018AF54019}" dt="2024-04-11T04:13:09.960" v="194" actId="2696"/>
        <pc:sldMkLst>
          <pc:docMk/>
          <pc:sldMk cId="3104999709" sldId="313"/>
        </pc:sldMkLst>
      </pc:sldChg>
      <pc:sldChg chg="del">
        <pc:chgData name="박정진" userId="78ac0e7b-63ae-49f1-b477-1a65dc676e37" providerId="ADAL" clId="{D1C92C74-FF88-4929-AFAB-BC018AF54019}" dt="2024-04-11T04:12:19.964" v="193" actId="47"/>
        <pc:sldMkLst>
          <pc:docMk/>
          <pc:sldMk cId="558849693" sldId="315"/>
        </pc:sldMkLst>
      </pc:sldChg>
      <pc:sldChg chg="modSp mod">
        <pc:chgData name="박정진" userId="78ac0e7b-63ae-49f1-b477-1a65dc676e37" providerId="ADAL" clId="{D1C92C74-FF88-4929-AFAB-BC018AF54019}" dt="2024-04-11T04:29:18.845" v="249" actId="12385"/>
        <pc:sldMkLst>
          <pc:docMk/>
          <pc:sldMk cId="1740184444" sldId="320"/>
        </pc:sldMkLst>
      </pc:sldChg>
      <pc:sldChg chg="modSp mod">
        <pc:chgData name="박정진" userId="78ac0e7b-63ae-49f1-b477-1a65dc676e37" providerId="ADAL" clId="{D1C92C74-FF88-4929-AFAB-BC018AF54019}" dt="2024-04-11T04:31:16.534" v="269" actId="6549"/>
        <pc:sldMkLst>
          <pc:docMk/>
          <pc:sldMk cId="1753424350" sldId="331"/>
        </pc:sldMkLst>
      </pc:sldChg>
      <pc:sldChg chg="addSp delSp modSp mod modClrScheme chgLayout">
        <pc:chgData name="박정진" userId="78ac0e7b-63ae-49f1-b477-1a65dc676e37" providerId="ADAL" clId="{D1C92C74-FF88-4929-AFAB-BC018AF54019}" dt="2024-04-11T04:03:56.868" v="38" actId="14100"/>
        <pc:sldMkLst>
          <pc:docMk/>
          <pc:sldMk cId="2173807168" sldId="426"/>
        </pc:sldMkLst>
      </pc:sldChg>
      <pc:sldChg chg="del">
        <pc:chgData name="박정진" userId="78ac0e7b-63ae-49f1-b477-1a65dc676e37" providerId="ADAL" clId="{D1C92C74-FF88-4929-AFAB-BC018AF54019}" dt="2024-04-11T04:11:52.481" v="191" actId="47"/>
        <pc:sldMkLst>
          <pc:docMk/>
          <pc:sldMk cId="131918040" sldId="429"/>
        </pc:sldMkLst>
      </pc:sldChg>
      <pc:sldChg chg="modSp mod">
        <pc:chgData name="박정진" userId="78ac0e7b-63ae-49f1-b477-1a65dc676e37" providerId="ADAL" clId="{D1C92C74-FF88-4929-AFAB-BC018AF54019}" dt="2024-04-11T04:28:33.543" v="248" actId="20577"/>
        <pc:sldMkLst>
          <pc:docMk/>
          <pc:sldMk cId="3158678619" sldId="432"/>
        </pc:sldMkLst>
      </pc:sldChg>
      <pc:sldChg chg="addSp delSp modSp mod modClrScheme chgLayout">
        <pc:chgData name="박정진" userId="78ac0e7b-63ae-49f1-b477-1a65dc676e37" providerId="ADAL" clId="{D1C92C74-FF88-4929-AFAB-BC018AF54019}" dt="2024-04-11T02:55:35.957" v="11" actId="700"/>
        <pc:sldMkLst>
          <pc:docMk/>
          <pc:sldMk cId="2904395524" sldId="436"/>
        </pc:sldMkLst>
      </pc:sldChg>
      <pc:sldChg chg="modSp mod">
        <pc:chgData name="박정진" userId="78ac0e7b-63ae-49f1-b477-1a65dc676e37" providerId="ADAL" clId="{D1C92C74-FF88-4929-AFAB-BC018AF54019}" dt="2024-04-11T07:14:48.513" v="277" actId="27636"/>
        <pc:sldMkLst>
          <pc:docMk/>
          <pc:sldMk cId="1368309915" sldId="550"/>
        </pc:sldMkLst>
      </pc:sldChg>
      <pc:sldChg chg="addSp delSp modSp mod modClrScheme chgLayout">
        <pc:chgData name="박정진" userId="78ac0e7b-63ae-49f1-b477-1a65dc676e37" providerId="ADAL" clId="{D1C92C74-FF88-4929-AFAB-BC018AF54019}" dt="2024-04-11T02:55:35.957" v="11" actId="700"/>
        <pc:sldMkLst>
          <pc:docMk/>
          <pc:sldMk cId="1636103722" sldId="555"/>
        </pc:sldMkLst>
      </pc:sldChg>
      <pc:sldChg chg="del">
        <pc:chgData name="박정진" userId="78ac0e7b-63ae-49f1-b477-1a65dc676e37" providerId="ADAL" clId="{D1C92C74-FF88-4929-AFAB-BC018AF54019}" dt="2024-04-11T04:12:19.964" v="193" actId="47"/>
        <pc:sldMkLst>
          <pc:docMk/>
          <pc:sldMk cId="1692063883" sldId="566"/>
        </pc:sldMkLst>
      </pc:sldChg>
      <pc:sldChg chg="del">
        <pc:chgData name="박정진" userId="78ac0e7b-63ae-49f1-b477-1a65dc676e37" providerId="ADAL" clId="{D1C92C74-FF88-4929-AFAB-BC018AF54019}" dt="2024-04-11T04:12:04.845" v="192" actId="47"/>
        <pc:sldMkLst>
          <pc:docMk/>
          <pc:sldMk cId="2390500445" sldId="568"/>
        </pc:sldMkLst>
      </pc:sldChg>
      <pc:sldChg chg="del">
        <pc:chgData name="박정진" userId="78ac0e7b-63ae-49f1-b477-1a65dc676e37" providerId="ADAL" clId="{D1C92C74-FF88-4929-AFAB-BC018AF54019}" dt="2024-04-11T04:14:02.210" v="197" actId="47"/>
        <pc:sldMkLst>
          <pc:docMk/>
          <pc:sldMk cId="918842034" sldId="571"/>
        </pc:sldMkLst>
      </pc:sldChg>
      <pc:sldChg chg="del">
        <pc:chgData name="박정진" userId="78ac0e7b-63ae-49f1-b477-1a65dc676e37" providerId="ADAL" clId="{D1C92C74-FF88-4929-AFAB-BC018AF54019}" dt="2024-04-11T04:18:49.820" v="201" actId="47"/>
        <pc:sldMkLst>
          <pc:docMk/>
          <pc:sldMk cId="3503126416" sldId="572"/>
        </pc:sldMkLst>
      </pc:sldChg>
      <pc:sldChg chg="del">
        <pc:chgData name="박정진" userId="78ac0e7b-63ae-49f1-b477-1a65dc676e37" providerId="ADAL" clId="{D1C92C74-FF88-4929-AFAB-BC018AF54019}" dt="2024-04-11T04:13:36.672" v="196" actId="47"/>
        <pc:sldMkLst>
          <pc:docMk/>
          <pc:sldMk cId="2399953414" sldId="573"/>
        </pc:sldMkLst>
      </pc:sldChg>
      <pc:sldChg chg="del">
        <pc:chgData name="박정진" userId="78ac0e7b-63ae-49f1-b477-1a65dc676e37" providerId="ADAL" clId="{D1C92C74-FF88-4929-AFAB-BC018AF54019}" dt="2024-04-11T04:13:36.672" v="196" actId="47"/>
        <pc:sldMkLst>
          <pc:docMk/>
          <pc:sldMk cId="985669278" sldId="574"/>
        </pc:sldMkLst>
      </pc:sldChg>
      <pc:sldChg chg="modSp mod">
        <pc:chgData name="박정진" userId="78ac0e7b-63ae-49f1-b477-1a65dc676e37" providerId="ADAL" clId="{D1C92C74-FF88-4929-AFAB-BC018AF54019}" dt="2024-04-11T04:29:41.055" v="250" actId="207"/>
        <pc:sldMkLst>
          <pc:docMk/>
          <pc:sldMk cId="585165184" sldId="575"/>
        </pc:sldMkLst>
      </pc:sldChg>
      <pc:sldChg chg="modSp mod">
        <pc:chgData name="박정진" userId="78ac0e7b-63ae-49f1-b477-1a65dc676e37" providerId="ADAL" clId="{D1C92C74-FF88-4929-AFAB-BC018AF54019}" dt="2024-04-11T04:29:52.119" v="251" actId="207"/>
        <pc:sldMkLst>
          <pc:docMk/>
          <pc:sldMk cId="1764126556" sldId="576"/>
        </pc:sldMkLst>
      </pc:sldChg>
      <pc:sldChg chg="modSp mod modShow">
        <pc:chgData name="박정진" userId="78ac0e7b-63ae-49f1-b477-1a65dc676e37" providerId="ADAL" clId="{D1C92C74-FF88-4929-AFAB-BC018AF54019}" dt="2024-04-11T04:19:42.377" v="205" actId="207"/>
        <pc:sldMkLst>
          <pc:docMk/>
          <pc:sldMk cId="2679602415" sldId="579"/>
        </pc:sldMkLst>
      </pc:sldChg>
      <pc:sldChg chg="modSp mod modShow">
        <pc:chgData name="박정진" userId="78ac0e7b-63ae-49f1-b477-1a65dc676e37" providerId="ADAL" clId="{D1C92C74-FF88-4929-AFAB-BC018AF54019}" dt="2024-04-11T04:19:45.728" v="206" actId="207"/>
        <pc:sldMkLst>
          <pc:docMk/>
          <pc:sldMk cId="1794269950" sldId="580"/>
        </pc:sldMkLst>
      </pc:sldChg>
      <pc:sldChg chg="addSp delSp modSp add mod modClrScheme chgLayout">
        <pc:chgData name="박정진" userId="78ac0e7b-63ae-49f1-b477-1a65dc676e37" providerId="ADAL" clId="{D1C92C74-FF88-4929-AFAB-BC018AF54019}" dt="2024-04-11T04:11:37.856" v="190" actId="14100"/>
        <pc:sldMkLst>
          <pc:docMk/>
          <pc:sldMk cId="3571058073" sldId="586"/>
        </pc:sldMkLst>
      </pc:sldChg>
      <pc:sldChg chg="modSp mod">
        <pc:chgData name="박정진" userId="78ac0e7b-63ae-49f1-b477-1a65dc676e37" providerId="ADAL" clId="{D1C92C74-FF88-4929-AFAB-BC018AF54019}" dt="2024-04-11T07:15:00.032" v="283" actId="20577"/>
        <pc:sldMkLst>
          <pc:docMk/>
          <pc:sldMk cId="994644558" sldId="587"/>
        </pc:sldMkLst>
      </pc:sldChg>
      <pc:sldChg chg="modSp mod">
        <pc:chgData name="박정진" userId="78ac0e7b-63ae-49f1-b477-1a65dc676e37" providerId="ADAL" clId="{D1C92C74-FF88-4929-AFAB-BC018AF54019}" dt="2024-04-11T07:35:37.289" v="479" actId="27636"/>
        <pc:sldMkLst>
          <pc:docMk/>
          <pc:sldMk cId="522528911" sldId="589"/>
        </pc:sldMkLst>
      </pc:sldChg>
      <pc:sldChg chg="addSp modSp new mod ord">
        <pc:chgData name="박정진" userId="78ac0e7b-63ae-49f1-b477-1a65dc676e37" providerId="ADAL" clId="{D1C92C74-FF88-4929-AFAB-BC018AF54019}" dt="2024-04-11T07:35:52.278" v="481"/>
        <pc:sldMkLst>
          <pc:docMk/>
          <pc:sldMk cId="2296902269" sldId="590"/>
        </pc:sldMkLst>
      </pc:sldChg>
      <pc:sldChg chg="addSp delSp new del mod ord">
        <pc:chgData name="박정진" userId="78ac0e7b-63ae-49f1-b477-1a65dc676e37" providerId="ADAL" clId="{D1C92C74-FF88-4929-AFAB-BC018AF54019}" dt="2024-04-11T07:45:32.777" v="561" actId="47"/>
        <pc:sldMkLst>
          <pc:docMk/>
          <pc:sldMk cId="660255733" sldId="591"/>
        </pc:sldMkLst>
      </pc:sldChg>
      <pc:sldChg chg="new del ord">
        <pc:chgData name="박정진" userId="78ac0e7b-63ae-49f1-b477-1a65dc676e37" providerId="ADAL" clId="{D1C92C74-FF88-4929-AFAB-BC018AF54019}" dt="2024-04-11T07:38:55.189" v="496" actId="47"/>
        <pc:sldMkLst>
          <pc:docMk/>
          <pc:sldMk cId="3546631955" sldId="592"/>
        </pc:sldMkLst>
      </pc:sldChg>
      <pc:sldChg chg="new del">
        <pc:chgData name="박정진" userId="78ac0e7b-63ae-49f1-b477-1a65dc676e37" providerId="ADAL" clId="{D1C92C74-FF88-4929-AFAB-BC018AF54019}" dt="2024-04-11T07:36:42.384" v="484" actId="47"/>
        <pc:sldMkLst>
          <pc:docMk/>
          <pc:sldMk cId="3633044378" sldId="592"/>
        </pc:sldMkLst>
      </pc:sldChg>
      <pc:sldChg chg="modSp add del mod ord">
        <pc:chgData name="박정진" userId="78ac0e7b-63ae-49f1-b477-1a65dc676e37" providerId="ADAL" clId="{D1C92C74-FF88-4929-AFAB-BC018AF54019}" dt="2024-04-11T07:45:24.669" v="559"/>
        <pc:sldMkLst>
          <pc:docMk/>
          <pc:sldMk cId="1256309906" sldId="670"/>
        </pc:sldMkLst>
      </pc:sldChg>
      <pc:sldChg chg="modSp add del mod">
        <pc:chgData name="박정진" userId="78ac0e7b-63ae-49f1-b477-1a65dc676e37" providerId="ADAL" clId="{D1C92C74-FF88-4929-AFAB-BC018AF54019}" dt="2024-04-11T07:43:11.148" v="522"/>
        <pc:sldMkLst>
          <pc:docMk/>
          <pc:sldMk cId="2215139264" sldId="670"/>
        </pc:sldMkLst>
      </pc:sldChg>
      <pc:sldChg chg="modSp add mod">
        <pc:chgData name="박정진" userId="78ac0e7b-63ae-49f1-b477-1a65dc676e37" providerId="ADAL" clId="{D1C92C74-FF88-4929-AFAB-BC018AF54019}" dt="2024-04-11T07:38:41.583" v="492" actId="14100"/>
        <pc:sldMkLst>
          <pc:docMk/>
          <pc:sldMk cId="1869520407" sldId="672"/>
        </pc:sldMkLst>
      </pc:sldChg>
      <pc:sldChg chg="add del">
        <pc:chgData name="박정진" userId="78ac0e7b-63ae-49f1-b477-1a65dc676e37" providerId="ADAL" clId="{D1C92C74-FF88-4929-AFAB-BC018AF54019}" dt="2024-04-11T07:44:03.586" v="528"/>
        <pc:sldMkLst>
          <pc:docMk/>
          <pc:sldMk cId="2360945725" sldId="673"/>
        </pc:sldMkLst>
      </pc:sldChg>
      <pc:sldChg chg="modSp add del mod ord">
        <pc:chgData name="박정진" userId="78ac0e7b-63ae-49f1-b477-1a65dc676e37" providerId="ADAL" clId="{D1C92C74-FF88-4929-AFAB-BC018AF54019}" dt="2024-04-11T07:44:16.940" v="535"/>
        <pc:sldMkLst>
          <pc:docMk/>
          <pc:sldMk cId="3093516546" sldId="673"/>
        </pc:sldMkLst>
      </pc:sldChg>
      <pc:sldChg chg="add del">
        <pc:chgData name="박정진" userId="78ac0e7b-63ae-49f1-b477-1a65dc676e37" providerId="ADAL" clId="{D1C92C74-FF88-4929-AFAB-BC018AF54019}" dt="2024-04-11T07:44:10.885" v="532"/>
        <pc:sldMkLst>
          <pc:docMk/>
          <pc:sldMk cId="3975881661" sldId="673"/>
        </pc:sldMkLst>
      </pc:sldChg>
      <pc:sldChg chg="modSp add mod">
        <pc:chgData name="박정진" userId="78ac0e7b-63ae-49f1-b477-1a65dc676e37" providerId="ADAL" clId="{D1C92C74-FF88-4929-AFAB-BC018AF54019}" dt="2024-04-11T07:38:44.765" v="493" actId="14100"/>
        <pc:sldMkLst>
          <pc:docMk/>
          <pc:sldMk cId="284250248" sldId="674"/>
        </pc:sldMkLst>
      </pc:sldChg>
      <pc:sldChg chg="add del">
        <pc:chgData name="박정진" userId="78ac0e7b-63ae-49f1-b477-1a65dc676e37" providerId="ADAL" clId="{D1C92C74-FF88-4929-AFAB-BC018AF54019}" dt="2024-04-11T07:44:10.885" v="532"/>
        <pc:sldMkLst>
          <pc:docMk/>
          <pc:sldMk cId="1779061478" sldId="675"/>
        </pc:sldMkLst>
      </pc:sldChg>
      <pc:sldChg chg="modSp add del mod ord">
        <pc:chgData name="박정진" userId="78ac0e7b-63ae-49f1-b477-1a65dc676e37" providerId="ADAL" clId="{D1C92C74-FF88-4929-AFAB-BC018AF54019}" dt="2024-04-11T07:44:16.940" v="535"/>
        <pc:sldMkLst>
          <pc:docMk/>
          <pc:sldMk cId="1968867483" sldId="675"/>
        </pc:sldMkLst>
      </pc:sldChg>
      <pc:sldChg chg="add del">
        <pc:chgData name="박정진" userId="78ac0e7b-63ae-49f1-b477-1a65dc676e37" providerId="ADAL" clId="{D1C92C74-FF88-4929-AFAB-BC018AF54019}" dt="2024-04-11T07:44:03.586" v="528"/>
        <pc:sldMkLst>
          <pc:docMk/>
          <pc:sldMk cId="2120533641" sldId="675"/>
        </pc:sldMkLst>
      </pc:sldChg>
      <pc:sldChg chg="modSp add del mod ord">
        <pc:chgData name="박정진" userId="78ac0e7b-63ae-49f1-b477-1a65dc676e37" providerId="ADAL" clId="{D1C92C74-FF88-4929-AFAB-BC018AF54019}" dt="2024-04-11T07:45:20.106" v="553"/>
        <pc:sldMkLst>
          <pc:docMk/>
          <pc:sldMk cId="1512705973" sldId="676"/>
        </pc:sldMkLst>
      </pc:sldChg>
      <pc:sldChg chg="modSp add del mod">
        <pc:chgData name="박정진" userId="78ac0e7b-63ae-49f1-b477-1a65dc676e37" providerId="ADAL" clId="{D1C92C74-FF88-4929-AFAB-BC018AF54019}" dt="2024-04-11T07:43:11.148" v="522"/>
        <pc:sldMkLst>
          <pc:docMk/>
          <pc:sldMk cId="2871968846" sldId="676"/>
        </pc:sldMkLst>
      </pc:sldChg>
      <pc:sldChg chg="modSp add mod ord">
        <pc:chgData name="박정진" userId="78ac0e7b-63ae-49f1-b477-1a65dc676e37" providerId="ADAL" clId="{D1C92C74-FF88-4929-AFAB-BC018AF54019}" dt="2024-04-11T07:46:07.991" v="582"/>
        <pc:sldMkLst>
          <pc:docMk/>
          <pc:sldMk cId="3424558508" sldId="708"/>
        </pc:sldMkLst>
      </pc:sldChg>
      <pc:sldMasterChg chg="modSldLayout">
        <pc:chgData name="박정진" userId="78ac0e7b-63ae-49f1-b477-1a65dc676e37" providerId="ADAL" clId="{D1C92C74-FF88-4929-AFAB-BC018AF54019}" dt="2024-04-11T02:57:08.545" v="16" actId="2711"/>
        <pc:sldMasterMkLst>
          <pc:docMk/>
          <pc:sldMasterMk cId="2948261582" sldId="2147484236"/>
        </pc:sldMasterMkLst>
        <pc:sldLayoutChg chg="modSp">
          <pc:chgData name="박정진" userId="78ac0e7b-63ae-49f1-b477-1a65dc676e37" providerId="ADAL" clId="{D1C92C74-FF88-4929-AFAB-BC018AF54019}" dt="2024-04-11T02:56:28.146" v="12" actId="2711"/>
          <pc:sldLayoutMkLst>
            <pc:docMk/>
            <pc:sldMasterMk cId="2948261582" sldId="2147484236"/>
            <pc:sldLayoutMk cId="3459003825" sldId="2147484239"/>
          </pc:sldLayoutMkLst>
        </pc:sldLayoutChg>
        <pc:sldLayoutChg chg="modSp">
          <pc:chgData name="박정진" userId="78ac0e7b-63ae-49f1-b477-1a65dc676e37" providerId="ADAL" clId="{D1C92C74-FF88-4929-AFAB-BC018AF54019}" dt="2024-04-11T02:56:51.896" v="14" actId="2711"/>
          <pc:sldLayoutMkLst>
            <pc:docMk/>
            <pc:sldMasterMk cId="2948261582" sldId="2147484236"/>
            <pc:sldLayoutMk cId="2278142393" sldId="2147484240"/>
          </pc:sldLayoutMkLst>
        </pc:sldLayoutChg>
        <pc:sldLayoutChg chg="modSp">
          <pc:chgData name="박정진" userId="78ac0e7b-63ae-49f1-b477-1a65dc676e37" providerId="ADAL" clId="{D1C92C74-FF88-4929-AFAB-BC018AF54019}" dt="2024-04-11T02:56:58.021" v="15" actId="2711"/>
          <pc:sldLayoutMkLst>
            <pc:docMk/>
            <pc:sldMasterMk cId="2948261582" sldId="2147484236"/>
            <pc:sldLayoutMk cId="236974222" sldId="2147484241"/>
          </pc:sldLayoutMkLst>
        </pc:sldLayoutChg>
        <pc:sldLayoutChg chg="modSp">
          <pc:chgData name="박정진" userId="78ac0e7b-63ae-49f1-b477-1a65dc676e37" providerId="ADAL" clId="{D1C92C74-FF88-4929-AFAB-BC018AF54019}" dt="2024-04-11T02:57:08.545" v="16" actId="2711"/>
          <pc:sldLayoutMkLst>
            <pc:docMk/>
            <pc:sldMasterMk cId="2948261582" sldId="2147484236"/>
            <pc:sldLayoutMk cId="1897941846" sldId="2147484242"/>
          </pc:sldLayoutMkLst>
        </pc:sldLayoutChg>
      </pc:sldMasterChg>
    </pc:docChg>
  </pc:docChgLst>
  <pc:docChgLst>
    <pc:chgData name="박정진" userId="78ac0e7b-63ae-49f1-b477-1a65dc676e37" providerId="ADAL" clId="{E720078F-3E58-4D57-8163-BB1B4967DE36}"/>
    <pc:docChg chg="undo redo custSel addSld delSld modSld sldOrd">
      <pc:chgData name="박정진" userId="78ac0e7b-63ae-49f1-b477-1a65dc676e37" providerId="ADAL" clId="{E720078F-3E58-4D57-8163-BB1B4967DE36}" dt="2024-04-11T15:26:53.213" v="1525" actId="207"/>
      <pc:docMkLst>
        <pc:docMk/>
      </pc:docMkLst>
      <pc:sldChg chg="modSp mod modClrScheme chgLayout">
        <pc:chgData name="박정진" userId="78ac0e7b-63ae-49f1-b477-1a65dc676e37" providerId="ADAL" clId="{E720078F-3E58-4D57-8163-BB1B4967DE36}" dt="2024-04-10T14:47:16.279" v="68" actId="1076"/>
        <pc:sldMkLst>
          <pc:docMk/>
          <pc:sldMk cId="2424003712" sldId="273"/>
        </pc:sldMkLst>
      </pc:sldChg>
      <pc:sldChg chg="addSp delSp modSp mod ord">
        <pc:chgData name="박정진" userId="78ac0e7b-63ae-49f1-b477-1a65dc676e37" providerId="ADAL" clId="{E720078F-3E58-4D57-8163-BB1B4967DE36}" dt="2024-04-11T11:52:47.369" v="780" actId="1076"/>
        <pc:sldMkLst>
          <pc:docMk/>
          <pc:sldMk cId="1194558261" sldId="294"/>
        </pc:sldMkLst>
      </pc:sldChg>
      <pc:sldChg chg="del">
        <pc:chgData name="박정진" userId="78ac0e7b-63ae-49f1-b477-1a65dc676e37" providerId="ADAL" clId="{E720078F-3E58-4D57-8163-BB1B4967DE36}" dt="2024-04-10T14:47:30.231" v="69" actId="47"/>
        <pc:sldMkLst>
          <pc:docMk/>
          <pc:sldMk cId="1735961510" sldId="297"/>
        </pc:sldMkLst>
      </pc:sldChg>
      <pc:sldChg chg="modSp mod">
        <pc:chgData name="박정진" userId="78ac0e7b-63ae-49f1-b477-1a65dc676e37" providerId="ADAL" clId="{E720078F-3E58-4D57-8163-BB1B4967DE36}" dt="2024-04-10T14:45:55.408" v="12" actId="27636"/>
        <pc:sldMkLst>
          <pc:docMk/>
          <pc:sldMk cId="420049456" sldId="310"/>
        </pc:sldMkLst>
      </pc:sldChg>
      <pc:sldChg chg="modSp mod ord">
        <pc:chgData name="박정진" userId="78ac0e7b-63ae-49f1-b477-1a65dc676e37" providerId="ADAL" clId="{E720078F-3E58-4D57-8163-BB1B4967DE36}" dt="2024-04-11T11:54:40.878" v="847" actId="6549"/>
        <pc:sldMkLst>
          <pc:docMk/>
          <pc:sldMk cId="2393400578" sldId="311"/>
        </pc:sldMkLst>
      </pc:sldChg>
      <pc:sldChg chg="modSp mod">
        <pc:chgData name="박정진" userId="78ac0e7b-63ae-49f1-b477-1a65dc676e37" providerId="ADAL" clId="{E720078F-3E58-4D57-8163-BB1B4967DE36}" dt="2024-04-11T11:55:01.834" v="848" actId="12385"/>
        <pc:sldMkLst>
          <pc:docMk/>
          <pc:sldMk cId="1324830757" sldId="313"/>
        </pc:sldMkLst>
      </pc:sldChg>
      <pc:sldChg chg="add">
        <pc:chgData name="박정진" userId="78ac0e7b-63ae-49f1-b477-1a65dc676e37" providerId="ADAL" clId="{E720078F-3E58-4D57-8163-BB1B4967DE36}" dt="2024-04-11T12:51:02.395" v="879"/>
        <pc:sldMkLst>
          <pc:docMk/>
          <pc:sldMk cId="237410643" sldId="345"/>
        </pc:sldMkLst>
      </pc:sldChg>
      <pc:sldChg chg="modSp del mod">
        <pc:chgData name="박정진" userId="78ac0e7b-63ae-49f1-b477-1a65dc676e37" providerId="ADAL" clId="{E720078F-3E58-4D57-8163-BB1B4967DE36}" dt="2024-04-11T12:50:57.516" v="878" actId="2696"/>
        <pc:sldMkLst>
          <pc:docMk/>
          <pc:sldMk cId="1549610195" sldId="345"/>
        </pc:sldMkLst>
      </pc:sldChg>
      <pc:sldChg chg="modSp mod">
        <pc:chgData name="박정진" userId="78ac0e7b-63ae-49f1-b477-1a65dc676e37" providerId="ADAL" clId="{E720078F-3E58-4D57-8163-BB1B4967DE36}" dt="2024-04-11T11:57:23.800" v="857" actId="207"/>
        <pc:sldMkLst>
          <pc:docMk/>
          <pc:sldMk cId="1873685001" sldId="369"/>
        </pc:sldMkLst>
      </pc:sldChg>
      <pc:sldChg chg="mod modShow">
        <pc:chgData name="박정진" userId="78ac0e7b-63ae-49f1-b477-1a65dc676e37" providerId="ADAL" clId="{E720078F-3E58-4D57-8163-BB1B4967DE36}" dt="2024-04-11T11:58:09.949" v="858" actId="729"/>
        <pc:sldMkLst>
          <pc:docMk/>
          <pc:sldMk cId="737005450" sldId="374"/>
        </pc:sldMkLst>
      </pc:sldChg>
      <pc:sldChg chg="modSp mod">
        <pc:chgData name="박정진" userId="78ac0e7b-63ae-49f1-b477-1a65dc676e37" providerId="ADAL" clId="{E720078F-3E58-4D57-8163-BB1B4967DE36}" dt="2024-04-11T12:41:52.017" v="859" actId="207"/>
        <pc:sldMkLst>
          <pc:docMk/>
          <pc:sldMk cId="4257520035" sldId="375"/>
        </pc:sldMkLst>
      </pc:sldChg>
      <pc:sldChg chg="addSp modSp mod modAnim">
        <pc:chgData name="박정진" userId="78ac0e7b-63ae-49f1-b477-1a65dc676e37" providerId="ADAL" clId="{E720078F-3E58-4D57-8163-BB1B4967DE36}" dt="2024-04-11T13:25:03.319" v="988" actId="1038"/>
        <pc:sldMkLst>
          <pc:docMk/>
          <pc:sldMk cId="2432315095" sldId="377"/>
        </pc:sldMkLst>
      </pc:sldChg>
      <pc:sldChg chg="modSp mod">
        <pc:chgData name="박정진" userId="78ac0e7b-63ae-49f1-b477-1a65dc676e37" providerId="ADAL" clId="{E720078F-3E58-4D57-8163-BB1B4967DE36}" dt="2024-04-11T15:03:42.087" v="1354" actId="2711"/>
        <pc:sldMkLst>
          <pc:docMk/>
          <pc:sldMk cId="1233404337" sldId="394"/>
        </pc:sldMkLst>
      </pc:sldChg>
      <pc:sldChg chg="mod modShow">
        <pc:chgData name="박정진" userId="78ac0e7b-63ae-49f1-b477-1a65dc676e37" providerId="ADAL" clId="{E720078F-3E58-4D57-8163-BB1B4967DE36}" dt="2024-04-11T11:55:18.318" v="849" actId="729"/>
        <pc:sldMkLst>
          <pc:docMk/>
          <pc:sldMk cId="726448411" sldId="428"/>
        </pc:sldMkLst>
      </pc:sldChg>
      <pc:sldChg chg="modSp mod">
        <pc:chgData name="박정진" userId="78ac0e7b-63ae-49f1-b477-1a65dc676e37" providerId="ADAL" clId="{E720078F-3E58-4D57-8163-BB1B4967DE36}" dt="2024-04-11T11:55:47.574" v="852" actId="2711"/>
        <pc:sldMkLst>
          <pc:docMk/>
          <pc:sldMk cId="3158678619" sldId="432"/>
        </pc:sldMkLst>
      </pc:sldChg>
      <pc:sldChg chg="modSp mod">
        <pc:chgData name="박정진" userId="78ac0e7b-63ae-49f1-b477-1a65dc676e37" providerId="ADAL" clId="{E720078F-3E58-4D57-8163-BB1B4967DE36}" dt="2024-04-11T11:56:32.401" v="855" actId="1036"/>
        <pc:sldMkLst>
          <pc:docMk/>
          <pc:sldMk cId="103789532" sldId="435"/>
        </pc:sldMkLst>
      </pc:sldChg>
      <pc:sldChg chg="delSp modSp mod delAnim">
        <pc:chgData name="박정진" userId="78ac0e7b-63ae-49f1-b477-1a65dc676e37" providerId="ADAL" clId="{E720078F-3E58-4D57-8163-BB1B4967DE36}" dt="2024-04-11T12:43:15.021" v="862" actId="478"/>
        <pc:sldMkLst>
          <pc:docMk/>
          <pc:sldMk cId="2857963420" sldId="443"/>
        </pc:sldMkLst>
      </pc:sldChg>
      <pc:sldChg chg="modSp mod">
        <pc:chgData name="박정진" userId="78ac0e7b-63ae-49f1-b477-1a65dc676e37" providerId="ADAL" clId="{E720078F-3E58-4D57-8163-BB1B4967DE36}" dt="2024-04-11T13:32:44.976" v="1066" actId="20577"/>
        <pc:sldMkLst>
          <pc:docMk/>
          <pc:sldMk cId="43506534" sldId="446"/>
        </pc:sldMkLst>
      </pc:sldChg>
      <pc:sldChg chg="modSp mod">
        <pc:chgData name="박정진" userId="78ac0e7b-63ae-49f1-b477-1a65dc676e37" providerId="ADAL" clId="{E720078F-3E58-4D57-8163-BB1B4967DE36}" dt="2024-04-11T14:58:20.480" v="1327" actId="27636"/>
        <pc:sldMkLst>
          <pc:docMk/>
          <pc:sldMk cId="3412949801" sldId="452"/>
        </pc:sldMkLst>
      </pc:sldChg>
      <pc:sldChg chg="del">
        <pc:chgData name="박정진" userId="78ac0e7b-63ae-49f1-b477-1a65dc676e37" providerId="ADAL" clId="{E720078F-3E58-4D57-8163-BB1B4967DE36}" dt="2024-04-10T14:47:56.636" v="70" actId="47"/>
        <pc:sldMkLst>
          <pc:docMk/>
          <pc:sldMk cId="691799614" sldId="465"/>
        </pc:sldMkLst>
      </pc:sldChg>
      <pc:sldChg chg="modSp mod">
        <pc:chgData name="박정진" userId="78ac0e7b-63ae-49f1-b477-1a65dc676e37" providerId="ADAL" clId="{E720078F-3E58-4D57-8163-BB1B4967DE36}" dt="2024-04-11T13:26:15.636" v="995" actId="1035"/>
        <pc:sldMkLst>
          <pc:docMk/>
          <pc:sldMk cId="2848259313" sldId="480"/>
        </pc:sldMkLst>
      </pc:sldChg>
      <pc:sldChg chg="modSp mod">
        <pc:chgData name="박정진" userId="78ac0e7b-63ae-49f1-b477-1a65dc676e37" providerId="ADAL" clId="{E720078F-3E58-4D57-8163-BB1B4967DE36}" dt="2024-04-11T12:48:11.882" v="876" actId="1037"/>
        <pc:sldMkLst>
          <pc:docMk/>
          <pc:sldMk cId="1861160338" sldId="484"/>
        </pc:sldMkLst>
      </pc:sldChg>
      <pc:sldChg chg="addSp modSp mod">
        <pc:chgData name="박정진" userId="78ac0e7b-63ae-49f1-b477-1a65dc676e37" providerId="ADAL" clId="{E720078F-3E58-4D57-8163-BB1B4967DE36}" dt="2024-04-11T13:00:06.976" v="958" actId="14100"/>
        <pc:sldMkLst>
          <pc:docMk/>
          <pc:sldMk cId="1873121056" sldId="485"/>
        </pc:sldMkLst>
      </pc:sldChg>
      <pc:sldChg chg="modSp mod">
        <pc:chgData name="박정진" userId="78ac0e7b-63ae-49f1-b477-1a65dc676e37" providerId="ADAL" clId="{E720078F-3E58-4D57-8163-BB1B4967DE36}" dt="2024-04-11T13:22:05.503" v="967" actId="1076"/>
        <pc:sldMkLst>
          <pc:docMk/>
          <pc:sldMk cId="1317680094" sldId="487"/>
        </pc:sldMkLst>
      </pc:sldChg>
      <pc:sldChg chg="modSp mod">
        <pc:chgData name="박정진" userId="78ac0e7b-63ae-49f1-b477-1a65dc676e37" providerId="ADAL" clId="{E720078F-3E58-4D57-8163-BB1B4967DE36}" dt="2024-04-11T15:26:53.213" v="1525" actId="207"/>
        <pc:sldMkLst>
          <pc:docMk/>
          <pc:sldMk cId="76238459" sldId="492"/>
        </pc:sldMkLst>
      </pc:sldChg>
      <pc:sldChg chg="modSp mod">
        <pc:chgData name="박정진" userId="78ac0e7b-63ae-49f1-b477-1a65dc676e37" providerId="ADAL" clId="{E720078F-3E58-4D57-8163-BB1B4967DE36}" dt="2024-04-10T14:45:56.032" v="13" actId="27636"/>
        <pc:sldMkLst>
          <pc:docMk/>
          <pc:sldMk cId="1368309915" sldId="550"/>
        </pc:sldMkLst>
      </pc:sldChg>
      <pc:sldChg chg="add">
        <pc:chgData name="박정진" userId="78ac0e7b-63ae-49f1-b477-1a65dc676e37" providerId="ADAL" clId="{E720078F-3E58-4D57-8163-BB1B4967DE36}" dt="2024-04-10T14:48:14.329" v="71"/>
        <pc:sldMkLst>
          <pc:docMk/>
          <pc:sldMk cId="1636103722" sldId="555"/>
        </pc:sldMkLst>
      </pc:sldChg>
      <pc:sldChg chg="addSp modSp add del mod modAnim">
        <pc:chgData name="박정진" userId="78ac0e7b-63ae-49f1-b477-1a65dc676e37" providerId="ADAL" clId="{E720078F-3E58-4D57-8163-BB1B4967DE36}" dt="2024-04-11T14:22:24.300" v="1324" actId="1582"/>
        <pc:sldMkLst>
          <pc:docMk/>
          <pc:sldMk cId="3842504747" sldId="556"/>
        </pc:sldMkLst>
      </pc:sldChg>
      <pc:sldChg chg="addSp delSp modSp del mod">
        <pc:chgData name="박정진" userId="78ac0e7b-63ae-49f1-b477-1a65dc676e37" providerId="ADAL" clId="{E720078F-3E58-4D57-8163-BB1B4967DE36}" dt="2024-04-11T15:21:39.488" v="1524" actId="47"/>
        <pc:sldMkLst>
          <pc:docMk/>
          <pc:sldMk cId="760383512" sldId="557"/>
        </pc:sldMkLst>
      </pc:sldChg>
      <pc:sldChg chg="addSp delSp modSp add mod">
        <pc:chgData name="박정진" userId="78ac0e7b-63ae-49f1-b477-1a65dc676e37" providerId="ADAL" clId="{E720078F-3E58-4D57-8163-BB1B4967DE36}" dt="2024-04-11T13:57:50.937" v="1153" actId="1038"/>
        <pc:sldMkLst>
          <pc:docMk/>
          <pc:sldMk cId="92126804" sldId="568"/>
        </pc:sldMkLst>
      </pc:sldChg>
      <pc:sldChg chg="modSp mod modShow">
        <pc:chgData name="박정진" userId="78ac0e7b-63ae-49f1-b477-1a65dc676e37" providerId="ADAL" clId="{E720078F-3E58-4D57-8163-BB1B4967DE36}" dt="2024-04-11T11:34:37.800" v="73" actId="207"/>
        <pc:sldMkLst>
          <pc:docMk/>
          <pc:sldMk cId="739335414" sldId="577"/>
        </pc:sldMkLst>
      </pc:sldChg>
      <pc:sldChg chg="modSp mod modShow">
        <pc:chgData name="박정진" userId="78ac0e7b-63ae-49f1-b477-1a65dc676e37" providerId="ADAL" clId="{E720078F-3E58-4D57-8163-BB1B4967DE36}" dt="2024-04-11T11:34:40.587" v="74" actId="207"/>
        <pc:sldMkLst>
          <pc:docMk/>
          <pc:sldMk cId="4195256201" sldId="578"/>
        </pc:sldMkLst>
      </pc:sldChg>
      <pc:sldChg chg="addSp modSp add del mod modAnim">
        <pc:chgData name="박정진" userId="78ac0e7b-63ae-49f1-b477-1a65dc676e37" providerId="ADAL" clId="{E720078F-3E58-4D57-8163-BB1B4967DE36}" dt="2024-04-11T12:56:20.837" v="921" actId="2696"/>
        <pc:sldMkLst>
          <pc:docMk/>
          <pc:sldMk cId="1325203952" sldId="583"/>
        </pc:sldMkLst>
      </pc:sldChg>
      <pc:sldChg chg="addSp modSp add mod">
        <pc:chgData name="박정진" userId="78ac0e7b-63ae-49f1-b477-1a65dc676e37" providerId="ADAL" clId="{E720078F-3E58-4D57-8163-BB1B4967DE36}" dt="2024-04-11T13:11:23.538" v="966" actId="207"/>
        <pc:sldMkLst>
          <pc:docMk/>
          <pc:sldMk cId="2579816038" sldId="583"/>
        </pc:sldMkLst>
      </pc:sldChg>
      <pc:sldChg chg="addSp delSp modSp new mod modClrScheme chgLayout">
        <pc:chgData name="박정진" userId="78ac0e7b-63ae-49f1-b477-1a65dc676e37" providerId="ADAL" clId="{E720078F-3E58-4D57-8163-BB1B4967DE36}" dt="2024-04-11T11:54:15.019" v="846" actId="207"/>
        <pc:sldMkLst>
          <pc:docMk/>
          <pc:sldMk cId="2690089061" sldId="709"/>
        </pc:sldMkLst>
      </pc:sldChg>
      <pc:sldChg chg="addSp delSp modSp add mod delAnim chgLayout">
        <pc:chgData name="박정진" userId="78ac0e7b-63ae-49f1-b477-1a65dc676e37" providerId="ADAL" clId="{E720078F-3E58-4D57-8163-BB1B4967DE36}" dt="2024-04-11T13:47:55.160" v="1114" actId="1076"/>
        <pc:sldMkLst>
          <pc:docMk/>
          <pc:sldMk cId="360466317" sldId="710"/>
        </pc:sldMkLst>
      </pc:sldChg>
      <pc:sldChg chg="modSp add del mod">
        <pc:chgData name="박정진" userId="78ac0e7b-63ae-49f1-b477-1a65dc676e37" providerId="ADAL" clId="{E720078F-3E58-4D57-8163-BB1B4967DE36}" dt="2024-04-11T11:53:33.010" v="842" actId="47"/>
        <pc:sldMkLst>
          <pc:docMk/>
          <pc:sldMk cId="3290004971" sldId="710"/>
        </pc:sldMkLst>
      </pc:sldChg>
      <pc:sldChg chg="modSp add del mod">
        <pc:chgData name="박정진" userId="78ac0e7b-63ae-49f1-b477-1a65dc676e37" providerId="ADAL" clId="{E720078F-3E58-4D57-8163-BB1B4967DE36}" dt="2024-04-11T13:50:37.870" v="1121"/>
        <pc:sldMkLst>
          <pc:docMk/>
          <pc:sldMk cId="2645238149" sldId="711"/>
        </pc:sldMkLst>
      </pc:sldChg>
      <pc:sldChg chg="add del">
        <pc:chgData name="박정진" userId="78ac0e7b-63ae-49f1-b477-1a65dc676e37" providerId="ADAL" clId="{E720078F-3E58-4D57-8163-BB1B4967DE36}" dt="2024-04-11T13:50:37.870" v="1121"/>
        <pc:sldMkLst>
          <pc:docMk/>
          <pc:sldMk cId="19392735" sldId="714"/>
        </pc:sldMkLst>
      </pc:sldChg>
      <pc:sldChg chg="addSp delSp modSp add del mod ord">
        <pc:chgData name="박정진" userId="78ac0e7b-63ae-49f1-b477-1a65dc676e37" providerId="ADAL" clId="{E720078F-3E58-4D57-8163-BB1B4967DE36}" dt="2024-04-11T14:21:49.842" v="1323"/>
        <pc:sldMkLst>
          <pc:docMk/>
          <pc:sldMk cId="1912967024" sldId="715"/>
        </pc:sldMkLst>
      </pc:sldChg>
      <pc:sldChg chg="modSp add mod">
        <pc:chgData name="박정진" userId="78ac0e7b-63ae-49f1-b477-1a65dc676e37" providerId="ADAL" clId="{E720078F-3E58-4D57-8163-BB1B4967DE36}" dt="2024-04-11T15:21:33.218" v="1523"/>
        <pc:sldMkLst>
          <pc:docMk/>
          <pc:sldMk cId="3467164470" sldId="7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A597EDC-71A8-4B4D-8027-D7650170C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8C079B1-77C3-4FC1-9BDA-13B757125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DD421-E853-4F13-A282-8B3A68BEB8E4}" type="datetime1">
              <a:rPr lang="ko-KR" altLang="en-US" smtClean="0">
                <a:latin typeface="+mj-ea"/>
                <a:ea typeface="+mj-ea"/>
              </a:rPr>
              <a:t>2025-01-20</a:t>
            </a:fld>
            <a:endParaRPr lang="en-US" dirty="0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041C5B-1A11-4880-BF23-FC7290C419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3CE3B9-CA23-4BF5-836B-4DB722C23D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78BBFB-B8B2-4611-8186-61C3444501C3}" type="slidenum">
              <a:rPr lang="en-US" smtClean="0">
                <a:latin typeface="+mj-ea"/>
                <a:ea typeface="+mj-ea"/>
              </a:rPr>
              <a:t>‹#›</a:t>
            </a:fld>
            <a:endParaRPr 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4597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388C416-9D47-4A14-AE49-D3F52CF0A04A}" type="datetime1">
              <a:rPr lang="ko-KR" altLang="en-US" smtClean="0"/>
              <a:pPr/>
              <a:t>2025-01-20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9931CF91-C1D3-4FD1-AB47-2D5408930DF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3626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31CF91-C1D3-4FD1-AB47-2D5408930DFB}" type="slidenum">
              <a:rPr lang="en-US" altLang="ko-KR" smtClean="0">
                <a:latin typeface="+mj-ea"/>
                <a:ea typeface="+mj-ea"/>
              </a:rPr>
              <a:t>1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194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33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3626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40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2210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42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4624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43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27064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63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8526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70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1501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76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7636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77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2715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80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65258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86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106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7097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143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64090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144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30395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164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16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min(a, b, c, d) = min(min(min(a, b), c), 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165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09169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min(a, b, c, d) = min(min(min(a, b), c), 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166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54472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167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27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168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97842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169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79438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170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312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176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29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80893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177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25455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178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77733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179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170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180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318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181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64105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186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79078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187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56279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188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74531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189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35557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191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1577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12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57140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192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665548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193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01743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194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13606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https://code-lab1.tistory.com/8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195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7309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https://code-lab1.tistory.com/8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196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494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216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63163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221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180196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222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05567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223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136190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224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8533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19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853811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225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04860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https://devuna.tistory.com/32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229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62249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https://devuna.tistory.com/32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91221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https://devuna.tistory.com/32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047036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https://devuna.tistory.com/32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232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932133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915760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16955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06310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https://devuna.tistory.com/32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3983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https://devuna.tistory.com/32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6726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396828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https://devuna.tistory.com/32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238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611562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258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240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55808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241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657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247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366692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248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589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249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808172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250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255612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252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09464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253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9552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음수를 표현하는 방법</a:t>
            </a:r>
            <a:endParaRPr lang="en-US" altLang="ko-KR" dirty="0"/>
          </a:p>
          <a:p>
            <a:r>
              <a:rPr lang="en-US" altLang="ko-KR" dirty="0"/>
              <a:t>1) </a:t>
            </a:r>
            <a:r>
              <a:rPr lang="ko-KR" altLang="en-US" dirty="0"/>
              <a:t>부호화 절대치법 </a:t>
            </a:r>
            <a:r>
              <a:rPr lang="en-US" altLang="ko-KR" dirty="0"/>
              <a:t>: </a:t>
            </a:r>
            <a:r>
              <a:rPr lang="ko-KR" altLang="en-US" dirty="0"/>
              <a:t>가산기로 덧셈 불가</a:t>
            </a:r>
            <a:endParaRPr lang="en-US" altLang="ko-KR" dirty="0"/>
          </a:p>
          <a:p>
            <a:r>
              <a:rPr lang="en-US" altLang="ko-KR" dirty="0"/>
              <a:t>2) 1</a:t>
            </a:r>
            <a:r>
              <a:rPr lang="ko-KR" altLang="en-US" dirty="0"/>
              <a:t>의 </a:t>
            </a:r>
            <a:r>
              <a:rPr lang="ko-KR" altLang="en-US" dirty="0" err="1"/>
              <a:t>보수법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덧셈 가능하나 </a:t>
            </a:r>
            <a:r>
              <a:rPr lang="en-US" altLang="ko-KR" dirty="0"/>
              <a:t>-0 </a:t>
            </a:r>
            <a:r>
              <a:rPr lang="ko-KR" altLang="en-US" dirty="0"/>
              <a:t>개념</a:t>
            </a:r>
            <a:endParaRPr lang="en-US" altLang="ko-KR" dirty="0"/>
          </a:p>
          <a:p>
            <a:r>
              <a:rPr lang="en-US" altLang="ko-KR" dirty="0"/>
              <a:t>3) 2</a:t>
            </a:r>
            <a:r>
              <a:rPr lang="ko-KR" altLang="en-US" dirty="0"/>
              <a:t>의 </a:t>
            </a:r>
            <a:r>
              <a:rPr lang="ko-KR" altLang="en-US" dirty="0" err="1"/>
              <a:t>보수법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모두 </a:t>
            </a:r>
            <a:r>
              <a:rPr lang="en-US" altLang="ko-KR" dirty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050070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254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36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B17E-D010-4AC4-9EEF-3C0358F1D42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40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ko-KR" dirty="0"/>
              <a:t>mili = 0.001;</a:t>
            </a:r>
          </a:p>
          <a:p>
            <a:r>
              <a:rPr lang="it-IT" altLang="ko-KR" dirty="0"/>
              <a:t>mili = 1.0e-3</a:t>
            </a:r>
          </a:p>
          <a:p>
            <a:r>
              <a:rPr lang="it-IT" altLang="ko-KR" dirty="0"/>
              <a:t>micro = 1.0e-6</a:t>
            </a:r>
          </a:p>
          <a:p>
            <a:r>
              <a:rPr lang="it-IT" altLang="ko-KR" dirty="0"/>
              <a:t>ton = 1.e+3 = 1000</a:t>
            </a:r>
          </a:p>
          <a:p>
            <a:r>
              <a:rPr lang="it-IT" altLang="ko-KR" dirty="0"/>
              <a:t>'A'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CF91-C1D3-4FD1-AB47-2D5408930DFB}" type="slidenum">
              <a:rPr lang="en-US" altLang="ko-KR" noProof="0" smtClean="0"/>
              <a:pPr/>
              <a:t>31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7742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83F518-5598-4C28-9A52-5FA1BE36AF6B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8787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76563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198617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83F518-5598-4C28-9A52-5FA1BE36AF6B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75534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6EA785-1E7C-4A9A-BF72-8066A3C59F26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0418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EED7FD-E66A-4A51-BE55-B89516BFA932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3263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127763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3E9162-FFF5-459B-8A61-F59D76A47392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8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13ED92-1CBE-46B1-A93D-9804E0A2F165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3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5683941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588872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6EA785-1E7C-4A9A-BF72-8066A3C59F26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9496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A74-45C3-4FA2-B29C-713508133B2C}" type="datetime1">
              <a:rPr lang="ko-KR" altLang="en-US" smtClean="0"/>
              <a:t>2025-01-20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603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044838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4977250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83F518-5598-4C28-9A52-5FA1BE36AF6B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414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6EA785-1E7C-4A9A-BF72-8066A3C59F26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71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EED7FD-E66A-4A51-BE55-B89516BFA932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89530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2441686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3988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13ED92-1CBE-46B1-A93D-9804E0A2F165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5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810734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EED7FD-E66A-4A51-BE55-B89516BFA932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60005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1770948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A74-45C3-4FA2-B29C-713508133B2C}" type="datetime1">
              <a:rPr lang="ko-KR" altLang="en-US" smtClean="0"/>
              <a:t>2025-01-20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12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51333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9159918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83F518-5598-4C28-9A52-5FA1BE36AF6B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722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6EA785-1E7C-4A9A-BF72-8066A3C59F26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18115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EEED7FD-E66A-4A51-BE55-B89516BFA932}" type="datetime1">
              <a:rPr lang="ko-KR" altLang="en-US" smtClean="0"/>
              <a:pPr/>
              <a:t>2025-01-20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D1CB1128-1E00-4D9C-9300-082752D5CD3D}" type="datetime1">
              <a:rPr lang="ko-KR" altLang="en-US" smtClean="0"/>
              <a:pPr/>
              <a:t>2025-01-20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14239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1CB1128-1E00-4D9C-9300-082752D5CD3D}" type="datetime1">
              <a:rPr lang="ko-KR" altLang="en-US" smtClean="0"/>
              <a:pPr/>
              <a:t>2025-01-20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97422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813ED92-1CBE-46B1-A93D-9804E0A2F165}" type="datetime1">
              <a:rPr lang="ko-KR" altLang="en-US" smtClean="0"/>
              <a:pPr/>
              <a:t>2025-01-20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94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4023990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49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368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A74-45C3-4FA2-B29C-713508133B2C}" type="datetime1">
              <a:rPr lang="ko-KR" altLang="en-US" smtClean="0"/>
              <a:t>2025-01-20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1168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809948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2228883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75C420-0F39-B413-5CF2-8419BE1DF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48BB81-93C1-A28B-ADB7-6274299E7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9247E7-F668-BF0C-69FD-E1002F7E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715"/>
            <a:ext cx="2743200" cy="32628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C00D7E0-C811-44C7-AA32-33A8F3034885}" type="datetimeFigureOut">
              <a:rPr lang="ko-KR" altLang="en-US" smtClean="0"/>
              <a:pPr/>
              <a:t>2025-01-20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64C583-100F-6155-957B-43D8B291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1715"/>
            <a:ext cx="4114800" cy="32628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00B07D-FCCE-A02A-D527-C8C337EC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1715"/>
            <a:ext cx="2743200" cy="326286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C5F1AEF-8E77-4A13-932E-F9F923A6CC7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73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3C0ED-F0D4-E640-10DC-C8455FBA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746"/>
            <a:ext cx="10515600" cy="799796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3513DB-194F-7DD4-F258-713E303B1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0515600" cy="499941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onsolas" panose="020B0609020204030204" pitchFamily="49" charset="0"/>
                <a:ea typeface="+mn-ea"/>
              </a:defRPr>
            </a:lvl1pPr>
            <a:lvl2pPr>
              <a:defRPr baseline="0">
                <a:latin typeface="Consolas" panose="020B0609020204030204" pitchFamily="49" charset="0"/>
                <a:ea typeface="+mn-ea"/>
              </a:defRPr>
            </a:lvl2pPr>
            <a:lvl3pPr marL="900000">
              <a:defRPr baseline="0">
                <a:latin typeface="Consolas" panose="020B0609020204030204" pitchFamily="49" charset="0"/>
                <a:ea typeface="+mn-ea"/>
              </a:defRPr>
            </a:lvl3pPr>
            <a:lvl4pPr marL="1368000">
              <a:defRPr baseline="0">
                <a:latin typeface="Consolas" panose="020B0609020204030204" pitchFamily="49" charset="0"/>
                <a:ea typeface="+mn-ea"/>
              </a:defRPr>
            </a:lvl4pPr>
            <a:lvl5pPr marL="1800000">
              <a:defRPr baseline="0">
                <a:latin typeface="Consolas" panose="020B0609020204030204" pitchFamily="49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036B0E-807F-BA60-30C7-23D76462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4241"/>
            <a:ext cx="2743200" cy="313759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6235B6-807C-C1E8-FA3F-BF26F702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4241"/>
            <a:ext cx="4114800" cy="3137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9EAFCE-7960-830C-21CF-19AC64B8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4241"/>
            <a:ext cx="2743200" cy="31375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C5F1AEF-8E77-4A13-932E-F9F923A6CC7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630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06F27D-E9E7-1766-6D09-8B59C90A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D4E93D-3F12-B92B-240D-C89D9954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4B49ED-62A2-F746-9BF3-2401B5B6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3515"/>
            <a:ext cx="2743200" cy="324485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46B9E-2D96-2D8D-6519-50272A8B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3515"/>
            <a:ext cx="4114800" cy="32448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2F41FD-D06B-4B86-637A-D8D32CDF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515"/>
            <a:ext cx="2743200" cy="324485"/>
          </a:xfrm>
          <a:prstGeom prst="rect">
            <a:avLst/>
          </a:prstGeom>
        </p:spPr>
        <p:txBody>
          <a:bodyPr/>
          <a:lstStyle/>
          <a:p>
            <a:fld id="{AC5F1AEF-8E77-4A13-932E-F9F923A6C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B22B03-B482-46DA-0B7C-249D61E8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" y="446405"/>
            <a:ext cx="10853385" cy="749691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39D31-608B-F49E-8ECF-068E4A3F5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201920" cy="503935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onsolas" panose="020B0609020204030204" pitchFamily="49" charset="0"/>
                <a:ea typeface="+mn-ea"/>
              </a:defRPr>
            </a:lvl1pPr>
            <a:lvl2pPr indent="-216000">
              <a:defRPr baseline="0">
                <a:latin typeface="Consolas" panose="020B0609020204030204" pitchFamily="49" charset="0"/>
                <a:ea typeface="+mn-ea"/>
              </a:defRPr>
            </a:lvl2pPr>
            <a:lvl3pPr marL="900000" indent="-180000">
              <a:defRPr baseline="0">
                <a:latin typeface="Consolas" panose="020B0609020204030204" pitchFamily="49" charset="0"/>
                <a:ea typeface="+mn-ea"/>
              </a:defRPr>
            </a:lvl3pPr>
            <a:lvl4pPr marL="1260000" indent="-180000">
              <a:defRPr baseline="0">
                <a:latin typeface="Consolas" panose="020B0609020204030204" pitchFamily="49" charset="0"/>
                <a:ea typeface="+mn-ea"/>
              </a:defRPr>
            </a:lvl4pPr>
            <a:lvl5pPr marL="1584000" indent="-180000">
              <a:defRPr baseline="0">
                <a:latin typeface="Consolas" panose="020B0609020204030204" pitchFamily="49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5FA721-5420-5A76-1D79-FDD275A160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9522" y="1341121"/>
            <a:ext cx="5201920" cy="503935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onsolas" panose="020B0609020204030204" pitchFamily="49" charset="0"/>
                <a:ea typeface="+mn-ea"/>
              </a:defRPr>
            </a:lvl1pPr>
            <a:lvl2pPr indent="-216000">
              <a:defRPr baseline="0">
                <a:latin typeface="Consolas" panose="020B0609020204030204" pitchFamily="49" charset="0"/>
                <a:ea typeface="+mn-ea"/>
              </a:defRPr>
            </a:lvl2pPr>
            <a:lvl3pPr marL="900000" indent="-180000">
              <a:defRPr baseline="0">
                <a:latin typeface="Consolas" panose="020B0609020204030204" pitchFamily="49" charset="0"/>
                <a:ea typeface="+mn-ea"/>
              </a:defRPr>
            </a:lvl3pPr>
            <a:lvl4pPr marL="1260000" indent="-180000">
              <a:defRPr baseline="0">
                <a:latin typeface="Consolas" panose="020B0609020204030204" pitchFamily="49" charset="0"/>
                <a:ea typeface="+mn-ea"/>
              </a:defRPr>
            </a:lvl4pPr>
            <a:lvl5pPr marL="1584000" indent="-180000">
              <a:defRPr baseline="0">
                <a:latin typeface="Consolas" panose="020B0609020204030204" pitchFamily="49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A57572-C8DD-D0AF-2376-61057451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6531244"/>
            <a:ext cx="2743200" cy="3267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onsolas" panose="020B0609020204030204" pitchFamily="49" charset="0"/>
              </a:defRPr>
            </a:lvl1pPr>
          </a:lstStyle>
          <a:p>
            <a:fld id="{7C00D7E0-C811-44C7-AA32-33A8F3034885}" type="datetimeFigureOut">
              <a:rPr lang="ko-KR" altLang="en-US" smtClean="0"/>
              <a:pPr/>
              <a:t>2025-01-20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29970A-E6A3-D4FF-DF17-BBDA302B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6983"/>
            <a:ext cx="4114800" cy="33101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onsolas" panose="020B0609020204030204" pitchFamily="49" charset="0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BAAB2E-A489-10BA-B170-E26255EB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640" y="6531245"/>
            <a:ext cx="2743200" cy="326755"/>
          </a:xfrm>
          <a:prstGeom prst="rect">
            <a:avLst/>
          </a:prstGeom>
        </p:spPr>
        <p:txBody>
          <a:bodyPr/>
          <a:lstStyle>
            <a:lvl1pPr algn="r">
              <a:defRPr baseline="0">
                <a:latin typeface="Consolas" panose="020B0609020204030204" pitchFamily="49" charset="0"/>
              </a:defRPr>
            </a:lvl1pPr>
          </a:lstStyle>
          <a:p>
            <a:fld id="{AC5F1AEF-8E77-4A13-932E-F9F923A6CC7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6130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D9FD65-4941-9BAE-05E5-520904A3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7270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+mj-lt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8FC71E-B93F-5BC6-AF11-F4029AE6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042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50E628-2341-0C4F-CB30-0CB0C7CE2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9994"/>
            <a:ext cx="5157787" cy="4345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5FF0895-6A7C-12C6-0592-24F1E7930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42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F2F1D78-EBAB-86EF-6B59-4C549975D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9994"/>
            <a:ext cx="5183188" cy="4345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2B2A19D-AF8D-651F-9175-3D1516B6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4241"/>
            <a:ext cx="2743200" cy="313760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EE3B23-46E5-18F9-5BA3-8777BBA5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4241"/>
            <a:ext cx="4114800" cy="313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51E488-B7E2-97EC-38E6-A2A611CA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4241"/>
            <a:ext cx="2743200" cy="313760"/>
          </a:xfrm>
          <a:prstGeom prst="rect">
            <a:avLst/>
          </a:prstGeom>
        </p:spPr>
        <p:txBody>
          <a:bodyPr/>
          <a:lstStyle/>
          <a:p>
            <a:pPr algn="r"/>
            <a:fld id="{AC5F1AEF-8E77-4A13-932E-F9F923A6CC7D}" type="slidenum">
              <a:rPr lang="ko-KR" altLang="en-US" smtClean="0"/>
              <a:pPr algn="r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75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3E9162-FFF5-459B-8A61-F59D76A47392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7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B4A6E-D900-CF4E-D029-15DD48EB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7D6D07-D0FC-30A7-F0D6-10301E97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1AE772-1708-B6EF-4249-7D436F0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31482F-9D28-EAD9-1A99-0F2AF280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F1AEF-8E77-4A13-932E-F9F923A6C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87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9366800-4658-3A83-86CB-D2697A13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EAC097-4A88-BDC1-CF3B-04126224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C3B45E-EE34-396C-F94C-4B78C6C4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F1AEF-8E77-4A13-932E-F9F923A6C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909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D0E8B-8F6E-81DF-6EAD-C060C59F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07A534-FC32-4028-DF8C-2DAE1FF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EDD938-DA3C-C942-144C-345064B7C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D535B6-FCEE-01F8-34F8-BB0D2B16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37E005-7E4A-D342-EB5D-923F6F87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B397D9-8B86-06E4-2989-C373FFC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F1AEF-8E77-4A13-932E-F9F923A6C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848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9DB04-D05A-7B62-AF5C-BB6497E2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2D971C8-7EA7-2BE6-3F40-8DE5C13A0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BAD2DA-DDED-5D49-843C-FF429B7BF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3DA412-641D-EAEE-F1BA-F528626E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39186A-10D7-621D-85E1-DABF0DFF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0F6CC1-54CA-0FEF-C530-771A9019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F1AEF-8E77-4A13-932E-F9F923A6C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518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4537E4-2CA0-2BC0-8F8D-263B533E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84C4A8-AC31-EECA-7F79-3E1664CAA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003B52-3ADC-8BE1-D0FF-AD897BC7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77A8C2-55D0-7B5A-194A-E55661BD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EFC522-9160-10A7-C63D-112C360E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F1AEF-8E77-4A13-932E-F9F923A6C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791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524F705-6DA0-7B4F-8007-C788180A3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59F8FA-8275-567B-C83F-7BFFBD56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C3BD78-D959-7F75-D920-057F6361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0D7E0-C811-44C7-AA32-33A8F3034885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3ADD53-B3EE-9627-62C5-38CB3362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739DC9-3042-7E8F-64C0-02FD0911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F1AEF-8E77-4A13-932E-F9F923A6C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35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13ED92-1CBE-46B1-A93D-9804E0A2F165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66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8078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A74-45C3-4FA2-B29C-713508133B2C}" type="datetime1">
              <a:rPr lang="ko-KR" altLang="en-US" smtClean="0"/>
              <a:t>2025-01-20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766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768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481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9234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1128-1E00-4D9C-9300-082752D5CD3D}" type="datetime1">
              <a:rPr lang="ko-KR" altLang="en-US" noProof="0" smtClean="0"/>
              <a:t>2025-01-20</a:t>
            </a:fld>
            <a:endParaRPr lang="ko-KR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482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2EE386CB-CF60-E88A-316A-D52D4C9E62FD}"/>
              </a:ext>
            </a:extLst>
          </p:cNvPr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08F8C0B-1EAC-4601-8B82-92F7C5D6C24C}"/>
              </a:ext>
            </a:extLst>
          </p:cNvPr>
          <p:cNvSpPr/>
          <p:nvPr userDrawn="1"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F30824D8-A204-CCF0-8997-7F4EF9CD22C0}"/>
              </a:ext>
            </a:extLst>
          </p:cNvPr>
          <p:cNvSpPr/>
          <p:nvPr userDrawn="1"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516963A-FFC7-C482-03A6-88B172E7D4CF}"/>
              </a:ext>
            </a:extLst>
          </p:cNvPr>
          <p:cNvSpPr/>
          <p:nvPr userDrawn="1"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8B4FF98F-BE1B-4E38-C982-046DE3532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6248"/>
            <a:ext cx="2844800" cy="24688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B813ED92-1CBE-46B1-A93D-9804E0A2F165}" type="datetime1">
              <a:rPr lang="ko-KR" altLang="en-US" smtClean="0"/>
              <a:pPr/>
              <a:t>2025-01-20</a:t>
            </a:fld>
            <a:endParaRPr lang="ko-KR" alt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A9D433C7-9904-E471-DCB7-E287E28EC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1300" y="6546088"/>
            <a:ext cx="3860800" cy="24688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F83A8966-C24B-7B00-A342-2670C52D3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9000" y="6537960"/>
            <a:ext cx="2844800" cy="2468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32" name="제목 개체 틀 31">
            <a:extLst>
              <a:ext uri="{FF2B5EF4-FFF2-40B4-BE49-F238E27FC236}">
                <a16:creationId xmlns:a16="http://schemas.microsoft.com/office/drawing/2014/main" id="{6594A609-9243-8003-7998-B64A311C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879"/>
            <a:ext cx="10515600" cy="740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437F4BE0-9915-3BD3-374C-DF53D662D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707"/>
            <a:ext cx="10515600" cy="487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7646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540000" indent="-1440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008000" indent="-1080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3pPr>
      <a:lvl4pPr marL="1476000" indent="-1080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4pPr>
      <a:lvl5pPr marL="1908000" indent="-1080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ub.pe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soj.datahub.pe.kr/" TargetMode="External"/><Relationship Id="rId4" Type="http://schemas.openxmlformats.org/officeDocument/2006/relationships/hyperlink" Target="https://algo.datahub.pe.kr/src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4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48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9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2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8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8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8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8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48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8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3.gif"/><Relationship Id="rId5" Type="http://schemas.openxmlformats.org/officeDocument/2006/relationships/image" Target="../media/image82.gif"/><Relationship Id="rId4" Type="http://schemas.openxmlformats.org/officeDocument/2006/relationships/image" Target="../media/image8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oj.datahub.pe.kr/" TargetMode="External"/><Relationship Id="rId1" Type="http://schemas.openxmlformats.org/officeDocument/2006/relationships/slideLayout" Target="../slideLayouts/slideLayout4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8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8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48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9.gi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1.gif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5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8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8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48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8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8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8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8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8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48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8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8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8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8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3.gif"/><Relationship Id="rId5" Type="http://schemas.openxmlformats.org/officeDocument/2006/relationships/image" Target="../media/image82.gif"/><Relationship Id="rId4" Type="http://schemas.openxmlformats.org/officeDocument/2006/relationships/image" Target="../media/image81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8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48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27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28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8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s://algo.datahub.pe.kr/src/dfs_full_src_quiz.cpp" TargetMode="External"/><Relationship Id="rId4" Type="http://schemas.openxmlformats.org/officeDocument/2006/relationships/image" Target="../media/image119.gif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8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s://algo.datahub.pe.kr/src/bfs_full_src_quiz.cpp" TargetMode="External"/><Relationship Id="rId4" Type="http://schemas.openxmlformats.org/officeDocument/2006/relationships/image" Target="../media/image119.gif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9.gif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nperfecto.github.io/BFS-DFS-Pathfinder/" TargetMode="Externa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8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8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1.png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8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algo.datahub.pe.kr/src/maze/bfs/1.%20maze_bfs_func.cpp" TargetMode="Externa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s://algo.datahub.pe.kr/src/maze/bfs/2.%20maze_bfs_show_process.cpp" TargetMode="External"/><Relationship Id="rId4" Type="http://schemas.openxmlformats.org/officeDocument/2006/relationships/image" Target="../media/image150.png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1728" y="2231136"/>
            <a:ext cx="6254496" cy="790956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70000"/>
              </a:lnSpc>
            </a:pPr>
            <a:r>
              <a:rPr lang="ko-KR" altLang="en-US" dirty="0"/>
              <a:t>충북교육연구정보원 정보영재교육원 </a:t>
            </a:r>
            <a:r>
              <a:rPr lang="en-US" altLang="ko-KR" dirty="0"/>
              <a:t>| SW·AI</a:t>
            </a:r>
            <a:r>
              <a:rPr lang="ko-KR" altLang="en-US" dirty="0"/>
              <a:t>교실 </a:t>
            </a:r>
            <a:r>
              <a:rPr lang="en-US" altLang="ko-KR" dirty="0"/>
              <a:t>| </a:t>
            </a:r>
            <a:r>
              <a:rPr lang="ko-KR" altLang="en-US" dirty="0"/>
              <a:t>정보아카데미 강사 </a:t>
            </a:r>
            <a:endParaRPr lang="en-US" altLang="ko-KR" dirty="0"/>
          </a:p>
          <a:p>
            <a:pPr algn="r">
              <a:lnSpc>
                <a:spcPct val="170000"/>
              </a:lnSpc>
            </a:pPr>
            <a:r>
              <a:rPr lang="ko-KR" altLang="en-US" dirty="0"/>
              <a:t>흥덕고등학교 교사 박정진</a:t>
            </a:r>
            <a:endParaRPr lang="en-US" altLang="ko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5400" b="1" dirty="0"/>
              <a:t>2025 </a:t>
            </a:r>
            <a:r>
              <a:rPr lang="ko-KR" altLang="en-US" sz="5400" b="1" dirty="0" err="1"/>
              <a:t>정보올림피아드</a:t>
            </a:r>
            <a:r>
              <a:rPr lang="ko-KR" altLang="en-US" sz="5400" b="1" dirty="0"/>
              <a:t> 입문과정</a:t>
            </a:r>
            <a:br>
              <a:rPr lang="en-US" altLang="ko-KR" sz="5400" b="1" dirty="0"/>
            </a:br>
            <a:r>
              <a:rPr lang="en-US" altLang="ko-KR" sz="3600" dirty="0"/>
              <a:t>&lt;</a:t>
            </a:r>
            <a:r>
              <a:rPr lang="en-US" altLang="ko-KR" sz="3600" b="1" dirty="0"/>
              <a:t> C</a:t>
            </a:r>
            <a:r>
              <a:rPr lang="ko-KR" altLang="en-US" sz="3600" b="1" dirty="0"/>
              <a:t>언어 </a:t>
            </a:r>
            <a:r>
              <a:rPr lang="en-US" altLang="ko-KR" sz="3600" dirty="0"/>
              <a:t>&gt;</a:t>
            </a:r>
            <a:endParaRPr lang="en-US" altLang="ko-KR" sz="3600" b="1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AAECB429-0E29-7CB8-184F-B797EB3A3BA5}"/>
              </a:ext>
            </a:extLst>
          </p:cNvPr>
          <p:cNvSpPr txBox="1">
            <a:spLocks/>
          </p:cNvSpPr>
          <p:nvPr/>
        </p:nvSpPr>
        <p:spPr>
          <a:xfrm>
            <a:off x="8524815" y="121158"/>
            <a:ext cx="366718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학습교재</a:t>
            </a:r>
            <a:r>
              <a:rPr lang="en-US" altLang="ko-KR" sz="1400" dirty="0"/>
              <a:t>: </a:t>
            </a:r>
            <a:r>
              <a:rPr lang="en-US" altLang="ko-KR" sz="1400" dirty="0">
                <a:hlinkClick r:id="rId3"/>
              </a:rPr>
              <a:t>https://algo.datahub.pe.kr/</a:t>
            </a:r>
            <a:endParaRPr lang="en-US" altLang="ko-KR" sz="1400" dirty="0"/>
          </a:p>
          <a:p>
            <a:pPr marL="144000" indent="-1440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소스코드</a:t>
            </a:r>
            <a:r>
              <a:rPr lang="en-US" altLang="ko-KR" sz="1400" dirty="0"/>
              <a:t>: </a:t>
            </a:r>
            <a:r>
              <a:rPr lang="en-US" altLang="ko-KR" sz="1400" dirty="0">
                <a:hlinkClick r:id="rId4"/>
              </a:rPr>
              <a:t>https://algo.datahub.pe.kr/src/</a:t>
            </a:r>
            <a:endParaRPr lang="en-US" altLang="ko-KR" sz="1400" dirty="0"/>
          </a:p>
          <a:p>
            <a:pPr marL="144000" indent="-1440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Smart OJ: </a:t>
            </a:r>
            <a:r>
              <a:rPr lang="en-US" altLang="ko-KR" sz="1400">
                <a:hlinkClick r:id="rId5"/>
              </a:rPr>
              <a:t>https://soj</a:t>
            </a:r>
            <a:r>
              <a:rPr lang="en-US" altLang="ko-KR" sz="1400" dirty="0">
                <a:hlinkClick r:id="rId5"/>
              </a:rPr>
              <a:t>.datahub.pe.kr/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6B0D1-5CBE-94C1-572F-C913D4DD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2023 </a:t>
            </a:r>
            <a:r>
              <a:rPr lang="ko-KR" altLang="en-US" dirty="0" err="1"/>
              <a:t>충북정올</a:t>
            </a:r>
            <a:r>
              <a:rPr lang="ko-KR" altLang="en-US" dirty="0"/>
              <a:t> 본선</a:t>
            </a:r>
            <a:r>
              <a:rPr lang="en-US" altLang="ko-KR" dirty="0"/>
              <a:t>(</a:t>
            </a:r>
            <a:r>
              <a:rPr lang="ko-KR" altLang="en-US" dirty="0"/>
              <a:t>도</a:t>
            </a:r>
            <a:r>
              <a:rPr lang="en-US" altLang="ko-KR" dirty="0"/>
              <a:t>)</a:t>
            </a:r>
            <a:r>
              <a:rPr lang="ko-KR" altLang="en-US" dirty="0"/>
              <a:t>대회</a:t>
            </a:r>
            <a:r>
              <a:rPr lang="en-US" altLang="ko-KR" dirty="0"/>
              <a:t> (</a:t>
            </a:r>
            <a:r>
              <a:rPr lang="ko-KR" altLang="en-US" dirty="0"/>
              <a:t>중등부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358FBB7E-9C01-2AB8-88F5-079FD5DD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/>
          <a:lstStyle/>
          <a:p>
            <a:r>
              <a:rPr lang="ko-KR" altLang="en-US" dirty="0"/>
              <a:t>중등부 본선 문항별 난이도 분석</a:t>
            </a:r>
          </a:p>
        </p:txBody>
      </p:sp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AE9BA98D-932B-E9CE-DC93-90933C086A32}"/>
              </a:ext>
            </a:extLst>
          </p:cNvPr>
          <p:cNvGraphicFramePr>
            <a:graphicFrameLocks/>
          </p:cNvGraphicFramePr>
          <p:nvPr/>
        </p:nvGraphicFramePr>
        <p:xfrm>
          <a:off x="1220346" y="1727896"/>
          <a:ext cx="9960459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22">
                  <a:extLst>
                    <a:ext uri="{9D8B030D-6E8A-4147-A177-3AD203B41FA5}">
                      <a16:colId xmlns:a16="http://schemas.microsoft.com/office/drawing/2014/main" val="1862903571"/>
                    </a:ext>
                  </a:extLst>
                </a:gridCol>
                <a:gridCol w="880076">
                  <a:extLst>
                    <a:ext uri="{9D8B030D-6E8A-4147-A177-3AD203B41FA5}">
                      <a16:colId xmlns:a16="http://schemas.microsoft.com/office/drawing/2014/main" val="3720604710"/>
                    </a:ext>
                  </a:extLst>
                </a:gridCol>
                <a:gridCol w="1448026">
                  <a:extLst>
                    <a:ext uri="{9D8B030D-6E8A-4147-A177-3AD203B41FA5}">
                      <a16:colId xmlns:a16="http://schemas.microsoft.com/office/drawing/2014/main" val="1448702998"/>
                    </a:ext>
                  </a:extLst>
                </a:gridCol>
                <a:gridCol w="1456226">
                  <a:extLst>
                    <a:ext uri="{9D8B030D-6E8A-4147-A177-3AD203B41FA5}">
                      <a16:colId xmlns:a16="http://schemas.microsoft.com/office/drawing/2014/main" val="3678547584"/>
                    </a:ext>
                  </a:extLst>
                </a:gridCol>
                <a:gridCol w="1468878">
                  <a:extLst>
                    <a:ext uri="{9D8B030D-6E8A-4147-A177-3AD203B41FA5}">
                      <a16:colId xmlns:a16="http://schemas.microsoft.com/office/drawing/2014/main" val="3008799747"/>
                    </a:ext>
                  </a:extLst>
                </a:gridCol>
                <a:gridCol w="1382926">
                  <a:extLst>
                    <a:ext uri="{9D8B030D-6E8A-4147-A177-3AD203B41FA5}">
                      <a16:colId xmlns:a16="http://schemas.microsoft.com/office/drawing/2014/main" val="2160546286"/>
                    </a:ext>
                  </a:extLst>
                </a:gridCol>
                <a:gridCol w="1398614">
                  <a:extLst>
                    <a:ext uri="{9D8B030D-6E8A-4147-A177-3AD203B41FA5}">
                      <a16:colId xmlns:a16="http://schemas.microsoft.com/office/drawing/2014/main" val="652437206"/>
                    </a:ext>
                  </a:extLst>
                </a:gridCol>
                <a:gridCol w="1133491">
                  <a:extLst>
                    <a:ext uri="{9D8B030D-6E8A-4147-A177-3AD203B41FA5}">
                      <a16:colId xmlns:a16="http://schemas.microsoft.com/office/drawing/2014/main" val="326016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바른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코드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나의인생</a:t>
                      </a:r>
                      <a:r>
                        <a:rPr lang="ko-KR" altLang="en-US" dirty="0"/>
                        <a:t>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최고점수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나온번호가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잘나와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치명적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 바이러스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고드름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선물 게임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합계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01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500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8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430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66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1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5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420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50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340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90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8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320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60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18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8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204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46E5FFD-46BB-6C2D-83FE-A9385AFB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171" y="1862834"/>
            <a:ext cx="2336578" cy="46310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재귀함수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425440" cy="50393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재귀함수 호출 관찰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19521" y="1341121"/>
            <a:ext cx="5494525" cy="503935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함수 예시</a:t>
            </a:r>
            <a:endParaRPr lang="en-US" altLang="ko-KR" sz="20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100</a:t>
            </a:fld>
            <a:endParaRPr lang="ko-KR" alt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1006868" y="1859621"/>
            <a:ext cx="5287543" cy="47569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#include &lt;stdio.h&gt;</a:t>
            </a:r>
          </a:p>
          <a:p>
            <a:pPr>
              <a:lnSpc>
                <a:spcPct val="120000"/>
              </a:lnSpc>
              <a:buNone/>
            </a:pPr>
            <a:endParaRPr lang="pt-BR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int fact(int n)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if(n &gt;= 2)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    printf("[%d x %d!\n", n, n-1);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    int f = fact(n-1);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    printf(" (%d!=%d)]\n", n-1, f);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    return n*f;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else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    return 1;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endParaRPr lang="pt-BR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int main()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    printf("%d", fact(5));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3AFE363-78B3-B6E7-D685-2BE69019B7F9}"/>
              </a:ext>
            </a:extLst>
          </p:cNvPr>
          <p:cNvSpPr/>
          <p:nvPr/>
        </p:nvSpPr>
        <p:spPr>
          <a:xfrm>
            <a:off x="7921254" y="3377629"/>
            <a:ext cx="1931357" cy="10299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E5166E2-DDAE-3ED4-2001-1AECD0A82EDA}"/>
              </a:ext>
            </a:extLst>
          </p:cNvPr>
          <p:cNvSpPr/>
          <p:nvPr/>
        </p:nvSpPr>
        <p:spPr>
          <a:xfrm>
            <a:off x="7777590" y="2878045"/>
            <a:ext cx="2240167" cy="201245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2B33396-3E09-CFFE-513E-F8831BD59065}"/>
              </a:ext>
            </a:extLst>
          </p:cNvPr>
          <p:cNvSpPr/>
          <p:nvPr/>
        </p:nvSpPr>
        <p:spPr>
          <a:xfrm>
            <a:off x="7602875" y="2374611"/>
            <a:ext cx="2637505" cy="305014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621ACE7-EE7A-95A0-716F-2050EC9B8CBD}"/>
              </a:ext>
            </a:extLst>
          </p:cNvPr>
          <p:cNvSpPr/>
          <p:nvPr/>
        </p:nvSpPr>
        <p:spPr>
          <a:xfrm>
            <a:off x="7448878" y="1884125"/>
            <a:ext cx="2990522" cy="405433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268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917510-7C66-1F95-501F-56F5F408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재귀함수</a:t>
            </a:r>
          </a:p>
        </p:txBody>
      </p:sp>
      <p:sp>
        <p:nvSpPr>
          <p:cNvPr id="19" name="내용 개체 틀 18">
            <a:extLst>
              <a:ext uri="{FF2B5EF4-FFF2-40B4-BE49-F238E27FC236}">
                <a16:creationId xmlns:a16="http://schemas.microsoft.com/office/drawing/2014/main" id="{C4CD7552-A5CE-A05F-474C-32E4061B51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0" name="내용 개체 틀 19">
            <a:extLst>
              <a:ext uri="{FF2B5EF4-FFF2-40B4-BE49-F238E27FC236}">
                <a16:creationId xmlns:a16="http://schemas.microsoft.com/office/drawing/2014/main" id="{6782BF54-F8EE-74B3-473F-57ED1FD5F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CA00EC-95A2-EFF1-169C-149CFB8B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101</a:t>
            </a:fld>
            <a:endParaRPr lang="ko-KR" alt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EB7221-7060-7948-BC19-A95ECE7556E8}"/>
              </a:ext>
            </a:extLst>
          </p:cNvPr>
          <p:cNvSpPr txBox="1"/>
          <p:nvPr/>
        </p:nvSpPr>
        <p:spPr>
          <a:xfrm>
            <a:off x="654304" y="1190391"/>
            <a:ext cx="5769942" cy="53408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#include &lt;stdio.h&gt;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int factorial(int n)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printf("%d! = ", n);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if(n &gt;= 2)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   printf("%d * %d!\n", n, n-1);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   int ans = n*factorial(n-1);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   printf("%d! returned %d\n", n, ans);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   return ans;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else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   printf("returned 1\n") 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   return 1;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endParaRPr lang="pt-BR" altLang="ko-KR" sz="17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int main()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    printf("6! = %d\n", factorial(6));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sz="17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C2729CE-C072-0E65-F88C-F57B763F1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/>
          <a:stretch/>
        </p:blipFill>
        <p:spPr>
          <a:xfrm>
            <a:off x="6871288" y="1190356"/>
            <a:ext cx="3540370" cy="41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663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재귀 함수 </a:t>
            </a:r>
            <a:r>
              <a:rPr lang="en-US" altLang="ko-KR" dirty="0"/>
              <a:t>– </a:t>
            </a:r>
            <a:r>
              <a:rPr lang="ko-KR" altLang="en-US" dirty="0"/>
              <a:t>연습문제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피보나치 수 찾기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첫째 항 및 둘째 항이 </a:t>
            </a:r>
            <a:r>
              <a:rPr lang="en-US" altLang="ko-KR" dirty="0"/>
              <a:t>1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그 뒤의 모든 항은 바로 앞 두 항의 합인 수열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처음 여섯 항은 각각 </a:t>
            </a:r>
            <a:r>
              <a:rPr lang="en-US" altLang="ko-KR" dirty="0"/>
              <a:t>1, 1, 2, 3, 5, 8 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숫자 </a:t>
            </a:r>
            <a:r>
              <a:rPr lang="en-US" altLang="ko-KR" dirty="0"/>
              <a:t>K</a:t>
            </a:r>
            <a:r>
              <a:rPr lang="ko-KR" altLang="en-US" dirty="0"/>
              <a:t>를 입력 받아 </a:t>
            </a:r>
            <a:r>
              <a:rPr lang="en-US" altLang="ko-KR" dirty="0"/>
              <a:t>K</a:t>
            </a:r>
            <a:r>
              <a:rPr lang="ko-KR" altLang="en-US" dirty="0"/>
              <a:t>번째에 해당하는 피보나치 수를 출력하는 알고리즘을 </a:t>
            </a:r>
            <a:r>
              <a:rPr lang="ko-KR" altLang="en-US" dirty="0" err="1"/>
              <a:t>작성하시오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함수 구현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102</a:t>
            </a:fld>
            <a:endParaRPr lang="ko-KR" alt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378D9-F954-B88C-BEB7-9BBF54AE6EFF}"/>
              </a:ext>
            </a:extLst>
          </p:cNvPr>
          <p:cNvSpPr txBox="1"/>
          <p:nvPr/>
        </p:nvSpPr>
        <p:spPr>
          <a:xfrm>
            <a:off x="6803136" y="1888920"/>
            <a:ext cx="5010912" cy="43791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fibo(int n) {</a:t>
            </a:r>
          </a:p>
          <a:p>
            <a:pPr>
              <a:lnSpc>
                <a:spcPct val="120000"/>
              </a:lnSpc>
              <a:buNone/>
            </a:pP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26896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재귀 함수 </a:t>
            </a:r>
            <a:r>
              <a:rPr lang="en-US" altLang="ko-KR" dirty="0"/>
              <a:t>– </a:t>
            </a:r>
            <a:r>
              <a:rPr lang="ko-KR" altLang="en-US" dirty="0"/>
              <a:t>연습문제</a:t>
            </a:r>
            <a:r>
              <a:rPr lang="en-US" altLang="ko-KR" dirty="0"/>
              <a:t>2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계단을 오르는 방법</a:t>
            </a:r>
            <a:endParaRPr lang="en-US" altLang="ko-KR" dirty="0"/>
          </a:p>
          <a:p>
            <a:pPr marL="396000" lvl="1" algn="just">
              <a:lnSpc>
                <a:spcPct val="120000"/>
              </a:lnSpc>
            </a:pPr>
            <a:r>
              <a:rPr lang="ko-KR" altLang="en-US" sz="1800" dirty="0"/>
              <a:t>계단을 한 번에 한 칸 또는 두 칸 만 오를 수 있다고 할 때 </a:t>
            </a:r>
            <a:r>
              <a:rPr lang="en-US" altLang="ko-KR" sz="1800" dirty="0"/>
              <a:t>n </a:t>
            </a:r>
            <a:r>
              <a:rPr lang="ko-KR" altLang="en-US" sz="1800" dirty="0"/>
              <a:t>칸으로 되어 있는 계단 전체를 오르는 방법은 몇 가지가 있는가</a:t>
            </a:r>
            <a:r>
              <a:rPr lang="en-US" altLang="ko-KR" sz="1800" dirty="0"/>
              <a:t>?</a:t>
            </a:r>
          </a:p>
          <a:p>
            <a:pPr marL="396000" lvl="1" algn="just">
              <a:lnSpc>
                <a:spcPct val="120000"/>
              </a:lnSpc>
            </a:pPr>
            <a:endParaRPr lang="en-US" altLang="ko-KR" sz="1800" dirty="0"/>
          </a:p>
          <a:p>
            <a:pPr marL="396000" lvl="1" algn="just">
              <a:lnSpc>
                <a:spcPct val="120000"/>
              </a:lnSpc>
            </a:pPr>
            <a:r>
              <a:rPr lang="ko-KR" altLang="en-US" sz="1800" dirty="0"/>
              <a:t>힌트</a:t>
            </a:r>
            <a:r>
              <a:rPr lang="en-US" altLang="ko-KR" sz="1800" dirty="0"/>
              <a:t>1</a:t>
            </a:r>
          </a:p>
          <a:p>
            <a:pPr marL="612000" lvl="2" algn="just">
              <a:lnSpc>
                <a:spcPct val="120000"/>
              </a:lnSpc>
            </a:pPr>
            <a:r>
              <a:rPr lang="en-US" altLang="ko-KR" sz="1600" dirty="0"/>
              <a:t>1</a:t>
            </a:r>
            <a:r>
              <a:rPr lang="ko-KR" altLang="en-US" sz="1600" dirty="0"/>
              <a:t>칸 계단</a:t>
            </a:r>
            <a:r>
              <a:rPr lang="en-US" altLang="ko-KR" sz="1600" dirty="0"/>
              <a:t>: 1</a:t>
            </a:r>
            <a:r>
              <a:rPr lang="ko-KR" altLang="en-US" sz="1600" dirty="0"/>
              <a:t>가지 방법</a:t>
            </a:r>
            <a:endParaRPr lang="en-US" altLang="ko-KR" sz="1600" dirty="0"/>
          </a:p>
          <a:p>
            <a:pPr marL="612000" lvl="2" algn="just">
              <a:lnSpc>
                <a:spcPct val="120000"/>
              </a:lnSpc>
            </a:pPr>
            <a:r>
              <a:rPr lang="en-US" altLang="ko-KR" sz="1600" dirty="0"/>
              <a:t>2</a:t>
            </a:r>
            <a:r>
              <a:rPr lang="ko-KR" altLang="en-US" sz="1600" dirty="0"/>
              <a:t>칸 계단</a:t>
            </a:r>
            <a:r>
              <a:rPr lang="en-US" altLang="ko-KR" sz="1600" dirty="0"/>
              <a:t>: 2</a:t>
            </a:r>
            <a:r>
              <a:rPr lang="ko-KR" altLang="en-US" sz="1600" dirty="0"/>
              <a:t>가지 방법</a:t>
            </a:r>
            <a:endParaRPr lang="en-US" altLang="ko-KR" sz="1600" dirty="0"/>
          </a:p>
          <a:p>
            <a:pPr marL="612000" lvl="2" algn="just">
              <a:lnSpc>
                <a:spcPct val="120000"/>
              </a:lnSpc>
            </a:pPr>
            <a:r>
              <a:rPr lang="en-US" altLang="ko-KR" sz="1600" dirty="0"/>
              <a:t>3</a:t>
            </a:r>
            <a:r>
              <a:rPr lang="ko-KR" altLang="en-US" sz="1600" dirty="0"/>
              <a:t>칸 계단은</a:t>
            </a:r>
            <a:r>
              <a:rPr lang="en-US" altLang="ko-KR" sz="1600" dirty="0"/>
              <a:t>?</a:t>
            </a:r>
          </a:p>
          <a:p>
            <a:pPr marL="612000" lvl="2" algn="just">
              <a:lnSpc>
                <a:spcPct val="120000"/>
              </a:lnSpc>
            </a:pPr>
            <a:endParaRPr lang="en-US" altLang="ko-KR" sz="1600" dirty="0"/>
          </a:p>
          <a:p>
            <a:pPr marL="432000" lvl="1" algn="just"/>
            <a:r>
              <a:rPr lang="ko-KR" altLang="en-US" sz="1800" dirty="0"/>
              <a:t>힌트</a:t>
            </a:r>
            <a:r>
              <a:rPr lang="en-US" altLang="ko-KR" sz="1800" dirty="0"/>
              <a:t>2: </a:t>
            </a:r>
            <a:r>
              <a:rPr lang="en-US" altLang="ko-KR" sz="1600" dirty="0"/>
              <a:t>n</a:t>
            </a:r>
            <a:r>
              <a:rPr lang="ko-KR" altLang="en-US" sz="1600" dirty="0"/>
              <a:t>칸 계단에 오르는 방법</a:t>
            </a:r>
            <a:endParaRPr lang="en-US" altLang="ko-KR" sz="1600" dirty="0"/>
          </a:p>
          <a:p>
            <a:pPr marL="864000" lvl="3" algn="just"/>
            <a:r>
              <a:rPr lang="en-US" altLang="ko-KR" dirty="0"/>
              <a:t>n-2</a:t>
            </a:r>
            <a:r>
              <a:rPr lang="ko-KR" altLang="en-US" dirty="0"/>
              <a:t>칸 까지 올라온 다음 두 칸 오른다 </a:t>
            </a:r>
            <a:r>
              <a:rPr lang="en-US" altLang="ko-KR" dirty="0"/>
              <a:t>+</a:t>
            </a:r>
          </a:p>
          <a:p>
            <a:pPr marL="864000" lvl="3" algn="just"/>
            <a:r>
              <a:rPr lang="en-US" altLang="ko-KR" dirty="0"/>
              <a:t>n-1</a:t>
            </a:r>
            <a:r>
              <a:rPr lang="ko-KR" altLang="en-US" dirty="0"/>
              <a:t>칸 까지 올라온 다음 한 칸 오른다</a:t>
            </a:r>
            <a:endParaRPr lang="en-US" altLang="ko-KR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6C1F9E8-3CB5-4CEE-4F65-8FE9E326E4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함수로 표현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103</a:t>
            </a:fld>
            <a:endParaRPr lang="ko-KR" alt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66220-3ED2-6A65-C373-B44428438174}"/>
              </a:ext>
            </a:extLst>
          </p:cNvPr>
          <p:cNvSpPr txBox="1"/>
          <p:nvPr/>
        </p:nvSpPr>
        <p:spPr>
          <a:xfrm>
            <a:off x="6559420" y="1879886"/>
            <a:ext cx="5115395" cy="459555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ko-KR" altLang="en-US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예를 들어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f(n) : n</a:t>
            </a:r>
            <a:r>
              <a:rPr lang="ko-KR" altLang="en-US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개의 계단일 때 오르는 방법의 수</a:t>
            </a: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f(1) = 1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f(2) = 2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f(3) = f(2) + f(1)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f(4) = f(3) + f(2)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f(5) = f(4) + f(3)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: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f(n) = f(n-1) + f(n-2)</a:t>
            </a:r>
          </a:p>
        </p:txBody>
      </p:sp>
    </p:spTree>
    <p:extLst>
      <p:ext uri="{BB962C8B-B14F-4D97-AF65-F5344CB8AC3E}">
        <p14:creationId xmlns:p14="http://schemas.microsoft.com/office/powerpoint/2010/main" val="22290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89A01C92-E2DD-B4D0-208E-2CC22DC3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연습문제 풀이</a:t>
            </a:r>
            <a:r>
              <a:rPr lang="en-US" altLang="ko-KR" dirty="0"/>
              <a:t>: </a:t>
            </a:r>
            <a:r>
              <a:rPr lang="ko-KR" altLang="en-US" dirty="0" err="1"/>
              <a:t>계단오르기</a:t>
            </a:r>
            <a:endParaRPr lang="ko-KR" altLang="en-US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1DECC95E-7C42-3772-AEF3-D16994297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225918"/>
            <a:ext cx="5201920" cy="5154564"/>
          </a:xfrm>
        </p:spPr>
        <p:txBody>
          <a:bodyPr>
            <a:normAutofit/>
          </a:bodyPr>
          <a:lstStyle/>
          <a:p>
            <a:r>
              <a:rPr lang="ko-KR" altLang="en-US" dirty="0"/>
              <a:t>고찰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3E0915-13B8-0848-7CA8-27998E0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104</a:t>
            </a:fld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19F153-A8EE-6051-3BB3-1543A849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600" y="1101969"/>
            <a:ext cx="3505200" cy="5380312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 err="1"/>
              <a:t>점화식</a:t>
            </a:r>
            <a:r>
              <a:rPr lang="ko-KR" altLang="en-US" dirty="0"/>
              <a:t> 표현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f(1) = 1</a:t>
            </a:r>
          </a:p>
          <a:p>
            <a:pPr marL="324000" lvl="1" indent="0">
              <a:buNone/>
            </a:pPr>
            <a:r>
              <a:rPr lang="en-US" altLang="ko-KR" dirty="0"/>
              <a:t>f(2) = 2</a:t>
            </a:r>
          </a:p>
          <a:p>
            <a:pPr marL="324000" lvl="1" indent="0">
              <a:buNone/>
            </a:pPr>
            <a:r>
              <a:rPr lang="en-US" altLang="ko-KR" dirty="0"/>
              <a:t>f(3) = 3</a:t>
            </a:r>
          </a:p>
          <a:p>
            <a:pPr marL="324000" lvl="1" indent="0">
              <a:buNone/>
            </a:pPr>
            <a:r>
              <a:rPr lang="en-US" altLang="ko-KR" dirty="0"/>
              <a:t>f(n) = f(n-2)+f(n-1)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69C4075-A47F-7882-4132-A48BB20FC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70097"/>
              </p:ext>
            </p:extLst>
          </p:nvPr>
        </p:nvGraphicFramePr>
        <p:xfrm>
          <a:off x="826134" y="1757360"/>
          <a:ext cx="7682866" cy="45977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924233256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53929147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62330864"/>
                    </a:ext>
                  </a:extLst>
                </a:gridCol>
                <a:gridCol w="562055">
                  <a:extLst>
                    <a:ext uri="{9D8B030D-6E8A-4147-A177-3AD203B41FA5}">
                      <a16:colId xmlns:a16="http://schemas.microsoft.com/office/drawing/2014/main" val="2015801100"/>
                    </a:ext>
                  </a:extLst>
                </a:gridCol>
                <a:gridCol w="784107">
                  <a:extLst>
                    <a:ext uri="{9D8B030D-6E8A-4147-A177-3AD203B41FA5}">
                      <a16:colId xmlns:a16="http://schemas.microsoft.com/office/drawing/2014/main" val="4259364287"/>
                    </a:ext>
                  </a:extLst>
                </a:gridCol>
              </a:tblGrid>
              <a:tr h="4242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 dirty="0"/>
                        <a:t>계단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 dirty="0"/>
                        <a:t>오르는 방법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1" dirty="0"/>
                        <a:t>방법 개수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600" b="1" dirty="0"/>
                        <a:t>방법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72861"/>
                  </a:ext>
                </a:extLst>
              </a:tr>
              <a:tr h="4242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37041"/>
                  </a:ext>
                </a:extLst>
              </a:tr>
              <a:tr h="7498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⑴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endParaRPr lang="en-US" altLang="ko-KR" sz="1800" dirty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1</a:t>
                      </a: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2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763076"/>
                  </a:ext>
                </a:extLst>
              </a:tr>
              <a:tr h="7498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endParaRPr lang="en-US" altLang="ko-K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⑴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 </a:t>
                      </a:r>
                      <a:endParaRPr lang="en-US" altLang="ko-KR" sz="1800" dirty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⑵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endParaRPr lang="en-US" altLang="ko-K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1</a:t>
                      </a: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3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73604"/>
                  </a:ext>
                </a:extLst>
              </a:tr>
              <a:tr h="7498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⑵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⑶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2</a:t>
                      </a: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5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249968"/>
                  </a:ext>
                </a:extLst>
              </a:tr>
              <a:tr h="7498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r>
                        <a:rPr lang="en-US" altLang="ko-KR" sz="1800" dirty="0"/>
                        <a:t>,</a:t>
                      </a:r>
                      <a:r>
                        <a:rPr lang="en-US" altLang="ko-KR" sz="1800" baseline="0" dirty="0"/>
                        <a:t>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⑶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>
                          <a:solidFill>
                            <a:srgbClr val="FF0000"/>
                          </a:solidFill>
                        </a:rPr>
                        <a:t>⑷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3</a:t>
                      </a: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8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646445"/>
                  </a:ext>
                </a:extLst>
              </a:tr>
              <a:tr h="749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생략</a:t>
                      </a:r>
                      <a:endParaRPr lang="en-US" altLang="ko-KR" sz="1800" dirty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생략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800" dirty="0"/>
                        <a:t>⑷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②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⑸</a:t>
                      </a:r>
                      <a:r>
                        <a:rPr lang="en-US" altLang="ko-KR" sz="1800" dirty="0"/>
                        <a:t>+</a:t>
                      </a:r>
                      <a:r>
                        <a:rPr lang="ko-KR" altLang="en-US" sz="1800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5</a:t>
                      </a: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dirty="0"/>
                        <a:t>13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9670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연습문제 풀이</a:t>
            </a:r>
            <a:r>
              <a:rPr lang="en-US" altLang="ko-KR" dirty="0"/>
              <a:t>: </a:t>
            </a:r>
            <a:r>
              <a:rPr lang="ko-KR" altLang="en-US" dirty="0" err="1"/>
              <a:t>계단오르기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4380942" cy="503935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endParaRPr lang="en-US" altLang="ko-KR" sz="1600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함수로 표현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105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68057" y="1341120"/>
            <a:ext cx="5651466" cy="5070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count(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stairs) {</a:t>
            </a: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main()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int stairs;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("%d", &amp;stairs);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("%d\n", count(stairs));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E8844-D46B-60A2-33A6-67500E501AF8}"/>
              </a:ext>
            </a:extLst>
          </p:cNvPr>
          <p:cNvSpPr txBox="1"/>
          <p:nvPr/>
        </p:nvSpPr>
        <p:spPr>
          <a:xfrm>
            <a:off x="1043747" y="6858000"/>
            <a:ext cx="5161981" cy="179362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 Consolas"/>
                <a:cs typeface="Courier New" pitchFamily="49" charset="0"/>
              </a:rPr>
              <a:t>if(stairs == 1)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 Consolas"/>
                <a:cs typeface="Courier New" pitchFamily="49" charset="0"/>
              </a:rPr>
              <a:t>    return 1;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 Consolas"/>
                <a:cs typeface="Courier New" pitchFamily="49" charset="0"/>
              </a:rPr>
              <a:t>else if(stairs == 2)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 Consolas"/>
                <a:cs typeface="Courier New" pitchFamily="49" charset="0"/>
              </a:rPr>
              <a:t>    return 2;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 Consolas"/>
                <a:cs typeface="Courier New" pitchFamily="49" charset="0"/>
              </a:rPr>
              <a:t>else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 Consolas"/>
                <a:cs typeface="Courier New" pitchFamily="49" charset="0"/>
              </a:rPr>
              <a:t>    return count(stairs-2) + count(stairs-1);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68063-9342-749A-D7BF-936B05289BEF}"/>
              </a:ext>
            </a:extLst>
          </p:cNvPr>
          <p:cNvSpPr txBox="1"/>
          <p:nvPr/>
        </p:nvSpPr>
        <p:spPr>
          <a:xfrm>
            <a:off x="6559420" y="1879886"/>
            <a:ext cx="5115395" cy="459555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ko-KR" altLang="en-US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예를 들어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f(n) : n</a:t>
            </a:r>
            <a:r>
              <a:rPr lang="ko-KR" altLang="en-US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개의 계단일 때 오르는 방법의 수</a:t>
            </a: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f(1) = 1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f(2) = 2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f(3) = f(2) + f(1)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f(4) = f(3) + f(2)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f(5) = f(4) + f(3)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: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f(n) = f(n-1) + f(n-2)</a:t>
            </a:r>
          </a:p>
        </p:txBody>
      </p:sp>
    </p:spTree>
    <p:extLst>
      <p:ext uri="{BB962C8B-B14F-4D97-AF65-F5344CB8AC3E}">
        <p14:creationId xmlns:p14="http://schemas.microsoft.com/office/powerpoint/2010/main" val="38425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0195 -0.6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dirty="0"/>
              <a:t>배열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ko-KR" altLang="en-US" dirty="0"/>
              <a:t>같은 형식의 여러 데이터를 하나의 변수에 긴  띠 모양으로 저장하여 사용하는 자료의 집합체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ko-KR" altLang="en-US" dirty="0"/>
              <a:t>줄줄이 연결된 타입이 동일한 변수들의 집합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/>
              <a:t>선언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ko-KR" altLang="en-US" dirty="0"/>
              <a:t>형식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ko-KR" altLang="en-US" dirty="0"/>
              <a:t>선언 예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2">
              <a:lnSpc>
                <a:spcPct val="130000"/>
              </a:lnSpc>
              <a:buNone/>
            </a:pPr>
            <a:r>
              <a:rPr lang="en-US" altLang="ko-KR" dirty="0" err="1">
                <a:latin typeface="+mn-lt"/>
                <a:ea typeface="+mn-ea"/>
              </a:rPr>
              <a:t>kor</a:t>
            </a:r>
            <a:r>
              <a:rPr lang="ko-KR" altLang="en-US" dirty="0">
                <a:latin typeface="+mn-lt"/>
                <a:ea typeface="+mn-ea"/>
              </a:rPr>
              <a:t>변수 </a:t>
            </a:r>
            <a:r>
              <a:rPr lang="en-US" altLang="ko-KR" dirty="0">
                <a:latin typeface="+mn-lt"/>
                <a:ea typeface="+mn-ea"/>
              </a:rPr>
              <a:t>5</a:t>
            </a:r>
            <a:r>
              <a:rPr lang="ko-KR" altLang="en-US" dirty="0">
                <a:latin typeface="+mn-lt"/>
                <a:ea typeface="+mn-ea"/>
              </a:rPr>
              <a:t>개 만듦</a:t>
            </a:r>
            <a:endParaRPr lang="en-US" altLang="ko-KR" dirty="0">
              <a:latin typeface="+mn-lt"/>
              <a:ea typeface="+mn-ea"/>
            </a:endParaRPr>
          </a:p>
          <a:p>
            <a:pPr lvl="2">
              <a:lnSpc>
                <a:spcPct val="130000"/>
              </a:lnSpc>
              <a:buNone/>
            </a:pPr>
            <a:r>
              <a:rPr lang="en-US" altLang="ko-KR" dirty="0" err="1">
                <a:latin typeface="+mn-lt"/>
                <a:ea typeface="+mn-ea"/>
              </a:rPr>
              <a:t>kor</a:t>
            </a:r>
            <a:r>
              <a:rPr lang="en-US" altLang="ko-KR" dirty="0">
                <a:latin typeface="+mn-lt"/>
                <a:ea typeface="+mn-ea"/>
              </a:rPr>
              <a:t>[0] ~ </a:t>
            </a:r>
            <a:r>
              <a:rPr lang="en-US" altLang="ko-KR" dirty="0" err="1">
                <a:latin typeface="+mn-lt"/>
                <a:ea typeface="+mn-ea"/>
              </a:rPr>
              <a:t>kor</a:t>
            </a:r>
            <a:r>
              <a:rPr lang="en-US" altLang="ko-KR" dirty="0">
                <a:latin typeface="+mn-lt"/>
                <a:ea typeface="+mn-ea"/>
              </a:rPr>
              <a:t>[4]</a:t>
            </a:r>
          </a:p>
          <a:p>
            <a:pPr lvl="1">
              <a:lnSpc>
                <a:spcPct val="130000"/>
              </a:lnSpc>
            </a:pPr>
            <a:r>
              <a:rPr lang="ko-KR" altLang="en-US" dirty="0"/>
              <a:t>배열의</a:t>
            </a:r>
            <a:r>
              <a:rPr lang="en-US" altLang="ko-KR" dirty="0"/>
              <a:t> </a:t>
            </a:r>
            <a:r>
              <a:rPr lang="ko-KR" altLang="en-US" dirty="0"/>
              <a:t>구조</a:t>
            </a:r>
            <a:endParaRPr lang="en-US" altLang="ko-KR" dirty="0"/>
          </a:p>
          <a:p>
            <a:pPr lvl="2">
              <a:lnSpc>
                <a:spcPct val="130000"/>
              </a:lnSpc>
            </a:pPr>
            <a:r>
              <a:rPr lang="en-US" altLang="ko-KR" dirty="0"/>
              <a:t>0</a:t>
            </a:r>
            <a:r>
              <a:rPr lang="ko-KR" altLang="en-US" dirty="0"/>
              <a:t>번 인덱스부터 시작됨에 유의</a:t>
            </a:r>
            <a:endParaRPr lang="en-US" altLang="ko-KR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106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7119293" y="2359846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0070C0"/>
                </a:solidFill>
                <a:latin typeface="+mn-ea"/>
              </a:rPr>
              <a:t>데이터형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배열명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원소의 수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293" y="3305332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/>
                </a:solidFill>
              </a:rPr>
              <a:t>int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kor</a:t>
            </a:r>
            <a:r>
              <a:rPr lang="en-US" altLang="ko-KR" dirty="0">
                <a:solidFill>
                  <a:schemeClr val="tx1"/>
                </a:solidFill>
              </a:rPr>
              <a:t>[5];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60353"/>
              </p:ext>
            </p:extLst>
          </p:nvPr>
        </p:nvGraphicFramePr>
        <p:xfrm>
          <a:off x="7119293" y="5475935"/>
          <a:ext cx="4355975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kor</a:t>
                      </a:r>
                      <a:r>
                        <a:rPr lang="en-US" altLang="ko-KR" sz="1600" dirty="0"/>
                        <a:t>[0]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/>
                        <a:t>kor</a:t>
                      </a:r>
                      <a:r>
                        <a:rPr lang="en-US" altLang="ko-KR" sz="1600" dirty="0"/>
                        <a:t>[1]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kor</a:t>
                      </a:r>
                      <a:r>
                        <a:rPr lang="en-US" altLang="ko-KR" sz="1600" dirty="0"/>
                        <a:t>[2]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/>
                        <a:t>kor</a:t>
                      </a:r>
                      <a:r>
                        <a:rPr lang="en-US" altLang="ko-KR" sz="1600" dirty="0"/>
                        <a:t>[3]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/>
                        <a:t>kor</a:t>
                      </a:r>
                      <a:r>
                        <a:rPr lang="en-US" altLang="ko-KR" sz="1600" dirty="0"/>
                        <a:t>[4]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418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대입</a:t>
            </a:r>
            <a:endParaRPr lang="en-US" altLang="ko-KR" dirty="0"/>
          </a:p>
          <a:p>
            <a:pPr lvl="1">
              <a:buNone/>
            </a:pPr>
            <a:r>
              <a:rPr lang="en-US" altLang="ko-KR" dirty="0" err="1"/>
              <a:t>kor</a:t>
            </a:r>
            <a:r>
              <a:rPr lang="en-US" altLang="ko-KR" dirty="0"/>
              <a:t>[0] = 60;</a:t>
            </a:r>
          </a:p>
          <a:p>
            <a:pPr lvl="1">
              <a:buNone/>
            </a:pPr>
            <a:r>
              <a:rPr lang="en-US" altLang="ko-KR" dirty="0" err="1"/>
              <a:t>kor</a:t>
            </a:r>
            <a:r>
              <a:rPr lang="en-US" altLang="ko-KR" dirty="0"/>
              <a:t>[1] = 60;</a:t>
            </a:r>
          </a:p>
          <a:p>
            <a:pPr lvl="1">
              <a:buNone/>
            </a:pPr>
            <a:r>
              <a:rPr lang="en-US" altLang="ko-KR" dirty="0" err="1"/>
              <a:t>kor</a:t>
            </a:r>
            <a:r>
              <a:rPr lang="en-US" altLang="ko-KR" dirty="0"/>
              <a:t>[2] = 60;</a:t>
            </a:r>
          </a:p>
          <a:p>
            <a:pPr lvl="1">
              <a:buNone/>
            </a:pPr>
            <a:r>
              <a:rPr lang="en-US" altLang="ko-KR" dirty="0" err="1"/>
              <a:t>kor</a:t>
            </a:r>
            <a:r>
              <a:rPr lang="en-US" altLang="ko-KR" dirty="0"/>
              <a:t>[3] = 60;</a:t>
            </a:r>
          </a:p>
          <a:p>
            <a:pPr lvl="1">
              <a:lnSpc>
                <a:spcPct val="120000"/>
              </a:lnSpc>
              <a:buNone/>
            </a:pPr>
            <a:r>
              <a:rPr lang="en-US" altLang="ko-KR" dirty="0" err="1"/>
              <a:t>kor</a:t>
            </a:r>
            <a:r>
              <a:rPr lang="en-US" altLang="ko-KR" dirty="0"/>
              <a:t>[4] = 60;</a:t>
            </a:r>
          </a:p>
          <a:p>
            <a:pPr>
              <a:lnSpc>
                <a:spcPct val="120000"/>
              </a:lnSpc>
            </a:pPr>
            <a:r>
              <a:rPr lang="ko-KR" altLang="en-US" dirty="0" err="1"/>
              <a:t>반복문</a:t>
            </a:r>
            <a:r>
              <a:rPr lang="ko-KR" altLang="en-US" dirty="0"/>
              <a:t> 이용한 대입</a:t>
            </a:r>
            <a:endParaRPr lang="en-US" altLang="ko-KR" dirty="0"/>
          </a:p>
          <a:p>
            <a:pPr lvl="1">
              <a:buNone/>
            </a:pPr>
            <a:r>
              <a:rPr lang="en-US" altLang="ko-KR" dirty="0"/>
              <a:t>for(</a:t>
            </a:r>
            <a:r>
              <a:rPr lang="en-US" altLang="ko-KR" dirty="0" err="1"/>
              <a:t>i</a:t>
            </a:r>
            <a:r>
              <a:rPr lang="en-US" altLang="ko-KR" dirty="0"/>
              <a:t>=0; </a:t>
            </a:r>
            <a:r>
              <a:rPr lang="en-US" altLang="ko-KR" dirty="0" err="1"/>
              <a:t>i</a:t>
            </a:r>
            <a:r>
              <a:rPr lang="en-US" altLang="ko-KR" dirty="0"/>
              <a:t>&lt;5; </a:t>
            </a:r>
            <a:r>
              <a:rPr lang="en-US" altLang="ko-KR" dirty="0" err="1"/>
              <a:t>i</a:t>
            </a:r>
            <a:r>
              <a:rPr lang="en-US" altLang="ko-KR" dirty="0"/>
              <a:t>++)</a:t>
            </a:r>
          </a:p>
          <a:p>
            <a:pPr lvl="1">
              <a:lnSpc>
                <a:spcPct val="120000"/>
              </a:lnSpc>
              <a:buNone/>
            </a:pPr>
            <a:r>
              <a:rPr lang="en-US" altLang="ko-KR" dirty="0"/>
              <a:t>    </a:t>
            </a:r>
            <a:r>
              <a:rPr lang="en-US" altLang="ko-KR" dirty="0" err="1"/>
              <a:t>kor</a:t>
            </a:r>
            <a:r>
              <a:rPr lang="en-US" altLang="ko-KR" dirty="0"/>
              <a:t>[</a:t>
            </a:r>
            <a:r>
              <a:rPr lang="en-US" altLang="ko-KR" dirty="0" err="1"/>
              <a:t>i</a:t>
            </a:r>
            <a:r>
              <a:rPr lang="en-US" altLang="ko-KR" dirty="0"/>
              <a:t>] = 60;</a:t>
            </a:r>
          </a:p>
          <a:p>
            <a:pPr lvl="1">
              <a:lnSpc>
                <a:spcPct val="120000"/>
              </a:lnSpc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초기화</a:t>
            </a:r>
            <a:endParaRPr lang="en-US" altLang="ko-KR" dirty="0"/>
          </a:p>
          <a:p>
            <a:pPr lvl="1">
              <a:buNone/>
            </a:pPr>
            <a:r>
              <a:rPr lang="en-US" altLang="ko-KR" dirty="0" err="1"/>
              <a:t>int</a:t>
            </a:r>
            <a:r>
              <a:rPr lang="ko-KR" altLang="en-US" dirty="0"/>
              <a:t> </a:t>
            </a:r>
            <a:r>
              <a:rPr lang="en-US" altLang="ko-KR" dirty="0"/>
              <a:t>a[5] = {3,2,7,6,9};</a:t>
            </a:r>
          </a:p>
          <a:p>
            <a:pPr lvl="1">
              <a:buNone/>
            </a:pPr>
            <a:r>
              <a:rPr lang="en-US" altLang="ko-KR" dirty="0" err="1"/>
              <a:t>int</a:t>
            </a:r>
            <a:r>
              <a:rPr lang="en-US" altLang="ko-KR" dirty="0"/>
              <a:t> b[] = {3,6,5,4};</a:t>
            </a:r>
          </a:p>
          <a:p>
            <a:pPr lvl="1">
              <a:buNone/>
            </a:pPr>
            <a:r>
              <a:rPr lang="en-US" altLang="ko-KR" dirty="0" err="1"/>
              <a:t>int</a:t>
            </a:r>
            <a:r>
              <a:rPr lang="en-US" altLang="ko-KR" dirty="0"/>
              <a:t> c[5] = {5,8,3};</a:t>
            </a:r>
          </a:p>
          <a:p>
            <a:pPr lvl="1">
              <a:buNone/>
            </a:pPr>
            <a:r>
              <a:rPr lang="en-US" altLang="ko-KR" dirty="0" err="1"/>
              <a:t>int</a:t>
            </a:r>
            <a:r>
              <a:rPr lang="en-US" altLang="ko-KR" dirty="0"/>
              <a:t> d[5] = {4,};</a:t>
            </a:r>
          </a:p>
          <a:p>
            <a:pPr lvl="1">
              <a:buNone/>
            </a:pPr>
            <a:r>
              <a:rPr lang="en-US" altLang="ko-KR" dirty="0"/>
              <a:t>static </a:t>
            </a:r>
            <a:r>
              <a:rPr lang="en-US" altLang="ko-KR" dirty="0" err="1"/>
              <a:t>int</a:t>
            </a:r>
            <a:r>
              <a:rPr lang="en-US" altLang="ko-KR" dirty="0"/>
              <a:t> e[5];</a:t>
            </a:r>
            <a:endParaRPr lang="en-US" altLang="ko-KR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912931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배열의 순회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배열의 순회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108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006741" y="1901406"/>
            <a:ext cx="5089259" cy="44626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int a[10]={1,3,7,6,4,8,9,12,2,10};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0</a:t>
            </a:r>
            <a:r>
              <a:rPr lang="ko-KR" alt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번부터 시작하여 </a:t>
            </a:r>
            <a:r>
              <a:rPr lang="en-US" altLang="ko-KR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n-1</a:t>
            </a:r>
            <a:r>
              <a:rPr lang="ko-KR" alt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에서 끝남에 유의</a:t>
            </a:r>
            <a:endParaRPr lang="en-US" altLang="ko-KR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for(int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&lt;10;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("%4d", a[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]);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return 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7507F-33B8-BA1F-21F9-BC9CCA103636}"/>
              </a:ext>
            </a:extLst>
          </p:cNvPr>
          <p:cNvSpPr txBox="1"/>
          <p:nvPr/>
        </p:nvSpPr>
        <p:spPr>
          <a:xfrm>
            <a:off x="6655705" y="1901406"/>
            <a:ext cx="5089259" cy="44626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int a[10]={1,3,7,6,4,8,9,12,2,10};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int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0</a:t>
            </a:r>
            <a:r>
              <a:rPr lang="ko-KR" alt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번부터 시작하여 </a:t>
            </a:r>
            <a:r>
              <a:rPr lang="en-US" altLang="ko-KR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n-1</a:t>
            </a:r>
            <a:r>
              <a:rPr lang="ko-KR" alt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에서 끝남에 유의</a:t>
            </a:r>
            <a:endParaRPr lang="en-US" altLang="ko-KR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=0;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while(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&lt;10)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("%4d", a[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]);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++;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return 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19951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배열의 합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err="1"/>
              <a:t>피보나치수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109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006741" y="1898738"/>
            <a:ext cx="4769219" cy="44626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, sum=0;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 a[10]={1,3,7,6,4,8,9,12,2,10};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for(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&lt;10;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sum = sum + a[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("sum = %d\n", sum);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6081" y="1898738"/>
            <a:ext cx="4769219" cy="44626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int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fibo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[10]={1,1};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for(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=2;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&lt;10;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fibo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]=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fibo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[i-1]+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fibo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[i-2];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for(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&lt;10;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("%4d\n",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fibo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]);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039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프로그래밍 언어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프로그래밍 </a:t>
            </a:r>
            <a:r>
              <a:rPr lang="ko-KR" altLang="en-US" dirty="0" err="1"/>
              <a:t>언어란</a:t>
            </a:r>
            <a:r>
              <a:rPr lang="en-US" altLang="ko-KR" dirty="0"/>
              <a:t>?</a:t>
            </a:r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컴퓨터를 이용하기 위한 언어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컴퓨터에게 명령이나 연산을 시킬 목적으로 설계되어 기계와 의사소통을 할 수 있게 해주는 언어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사람이 원하는 작업을 컴퓨터가 수행할 수 있도록 프로그래밍 언어로 일련의 과정을 작성하여 일을 시킨다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프로그래밍 언어의 종류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C / C++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C#, Java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Fortran, ALGOL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LISP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Python</a:t>
            </a:r>
          </a:p>
          <a:p>
            <a:pPr lvl="1">
              <a:lnSpc>
                <a:spcPct val="120000"/>
              </a:lnSpc>
            </a:pPr>
            <a:r>
              <a:rPr lang="en-US" altLang="ko-KR" dirty="0" err="1"/>
              <a:t>Kotlin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Dart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09283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숫자 목록에서 수 찾기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선형탐색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59" y="1341122"/>
            <a:ext cx="5648459" cy="5414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en-US" altLang="ko-KR" dirty="0"/>
              <a:t>n</a:t>
            </a:r>
            <a:r>
              <a:rPr lang="ko-KR" altLang="en-US" dirty="0"/>
              <a:t>개로 이루어진 정수 목록에서 원하는 수의 위치를 </a:t>
            </a:r>
            <a:r>
              <a:rPr lang="ko-KR" altLang="en-US" dirty="0" err="1"/>
              <a:t>찾으시오</a:t>
            </a:r>
            <a:r>
              <a:rPr lang="en-US" altLang="ko-KR" dirty="0"/>
              <a:t>.</a:t>
            </a:r>
            <a:br>
              <a:rPr lang="ko-KR" altLang="en-US" dirty="0"/>
            </a:b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입력되는 정수 목록에 같은 수는 없다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입력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dirty="0"/>
              <a:t>첫 줄에 한 정수 </a:t>
            </a:r>
            <a:r>
              <a:rPr lang="en-US" altLang="ko-KR" dirty="0"/>
              <a:t>n</a:t>
            </a:r>
            <a:r>
              <a:rPr lang="ko-KR" altLang="en-US" dirty="0"/>
              <a:t>이 입력된다</a:t>
            </a:r>
            <a:r>
              <a:rPr lang="en-US" altLang="ko-KR" dirty="0"/>
              <a:t>.</a:t>
            </a:r>
            <a:br>
              <a:rPr lang="ko-KR" altLang="en-US" dirty="0"/>
            </a:br>
            <a:r>
              <a:rPr lang="en-US" altLang="ko-KR" dirty="0"/>
              <a:t>(2 &lt;= n &lt;= 100,000)</a:t>
            </a:r>
            <a:br>
              <a:rPr lang="ko-KR" altLang="en-US" dirty="0"/>
            </a:br>
            <a:r>
              <a:rPr lang="ko-KR" altLang="en-US" dirty="0"/>
              <a:t>둘째 줄에 </a:t>
            </a:r>
            <a:r>
              <a:rPr lang="en-US" altLang="ko-KR" dirty="0"/>
              <a:t>n</a:t>
            </a:r>
            <a:r>
              <a:rPr lang="ko-KR" altLang="en-US" dirty="0"/>
              <a:t>개의 정수가 공백으로 구분되어 입력된다</a:t>
            </a:r>
            <a:r>
              <a:rPr lang="en-US" altLang="ko-KR" dirty="0"/>
              <a:t>.</a:t>
            </a:r>
            <a:br>
              <a:rPr lang="ko-KR" altLang="en-US" dirty="0"/>
            </a:br>
            <a:r>
              <a:rPr lang="en-US" altLang="ko-KR" dirty="0"/>
              <a:t>(</a:t>
            </a:r>
            <a:r>
              <a:rPr lang="ko-KR" altLang="en-US" dirty="0"/>
              <a:t>입력되는 모든 정수는 </a:t>
            </a:r>
            <a:r>
              <a:rPr lang="en-US" altLang="ko-KR" dirty="0"/>
              <a:t>21</a:t>
            </a:r>
            <a:r>
              <a:rPr lang="ko-KR" altLang="en-US" dirty="0"/>
              <a:t>억 보다 작다</a:t>
            </a:r>
            <a:r>
              <a:rPr lang="en-US" altLang="ko-KR" dirty="0"/>
              <a:t>)</a:t>
            </a:r>
            <a:br>
              <a:rPr lang="ko-KR" altLang="en-US" dirty="0"/>
            </a:br>
            <a:r>
              <a:rPr lang="ko-KR" altLang="en-US" dirty="0"/>
              <a:t>셋째 줄에는 찾고자 하는 수가 입력된다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96334" y="1341121"/>
            <a:ext cx="5025108" cy="50393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출력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dirty="0"/>
              <a:t>찾고자 하는 원소의 위치를 출력한다</a:t>
            </a:r>
            <a:r>
              <a:rPr lang="en-US" altLang="ko-KR" dirty="0"/>
              <a:t>. </a:t>
            </a:r>
            <a:br>
              <a:rPr lang="ko-KR" altLang="en-US" dirty="0"/>
            </a:br>
            <a:r>
              <a:rPr lang="ko-KR" altLang="en-US" dirty="0"/>
              <a:t>없으면 </a:t>
            </a:r>
            <a:r>
              <a:rPr lang="en-US" altLang="ko-KR" dirty="0"/>
              <a:t>-1</a:t>
            </a:r>
            <a:r>
              <a:rPr lang="ko-KR" altLang="en-US" dirty="0"/>
              <a:t>을 출력한다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20000"/>
              </a:lnSpc>
            </a:pPr>
            <a:r>
              <a:rPr lang="ko-KR" altLang="en-US" dirty="0"/>
              <a:t>입력과 출력의 예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110</a:t>
            </a:fld>
            <a:endParaRPr lang="ko-KR" altLang="en-US" noProof="0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1698752-92C1-F5A1-DA6E-7DB091614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735435"/>
              </p:ext>
            </p:extLst>
          </p:nvPr>
        </p:nvGraphicFramePr>
        <p:xfrm>
          <a:off x="6841283" y="3350525"/>
          <a:ext cx="415789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940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1652954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>
                          <a:effectLst/>
                          <a:latin typeface="Consolas" panose="020B0609020204030204" pitchFamily="49" charset="0"/>
                        </a:rPr>
                        <a:t>8 </a:t>
                      </a:r>
                    </a:p>
                    <a:p>
                      <a:r>
                        <a:rPr lang="en-US" altLang="ko-KR" dirty="0">
                          <a:effectLst/>
                          <a:latin typeface="Consolas" panose="020B0609020204030204" pitchFamily="49" charset="0"/>
                        </a:rPr>
                        <a:t>1 2 3 5 7 9 11 15</a:t>
                      </a:r>
                    </a:p>
                    <a:p>
                      <a:r>
                        <a:rPr lang="en-US" altLang="ko-KR" dirty="0">
                          <a:effectLst/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8827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최댓값 찾기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201920" cy="519012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dirty="0"/>
              <a:t>문제</a:t>
            </a:r>
            <a:endParaRPr lang="en-US" altLang="ko-KR" sz="2000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en-US" altLang="ko-KR" sz="1800" dirty="0"/>
              <a:t>9</a:t>
            </a:r>
            <a:r>
              <a:rPr lang="ko-KR" altLang="en-US" sz="1800" dirty="0"/>
              <a:t>개의 서로 다른 자연수가 주어질 때</a:t>
            </a:r>
            <a:r>
              <a:rPr lang="en-US" altLang="ko-KR" sz="1800" dirty="0"/>
              <a:t>, </a:t>
            </a:r>
            <a:r>
              <a:rPr lang="ko-KR" altLang="en-US" sz="1800" dirty="0"/>
              <a:t>이들 중 최댓값을 찾고 그 값이 몇 번째 수 인지를 구하는 프로그램을 작성하시오</a:t>
            </a:r>
            <a:r>
              <a:rPr lang="en-US" altLang="ko-KR" sz="1800" dirty="0"/>
              <a:t>.   </a:t>
            </a:r>
            <a:br>
              <a:rPr lang="ko-KR" altLang="en-US" sz="1800" dirty="0"/>
            </a:br>
            <a:r>
              <a:rPr lang="ko-KR" altLang="en-US" sz="1800" dirty="0"/>
              <a:t>예를 들어</a:t>
            </a:r>
            <a:r>
              <a:rPr lang="en-US" altLang="ko-KR" sz="1800" dirty="0"/>
              <a:t>, </a:t>
            </a:r>
            <a:r>
              <a:rPr lang="ko-KR" altLang="en-US" sz="1800" dirty="0"/>
              <a:t>서로 다른 </a:t>
            </a:r>
            <a:r>
              <a:rPr lang="en-US" altLang="ko-KR" sz="1800" dirty="0"/>
              <a:t>9</a:t>
            </a:r>
            <a:r>
              <a:rPr lang="ko-KR" altLang="en-US" sz="1800" dirty="0"/>
              <a:t>개의 자연수가 각각 </a:t>
            </a:r>
            <a:r>
              <a:rPr lang="en-US" altLang="ko-KR" sz="1800" dirty="0"/>
              <a:t>3, 29, 38, 12, 57, 74, 40, 85, 61 </a:t>
            </a:r>
            <a:r>
              <a:rPr lang="ko-KR" altLang="en-US" sz="1800" dirty="0"/>
              <a:t>라면</a:t>
            </a:r>
            <a:r>
              <a:rPr lang="en-US" altLang="ko-KR" sz="1800" dirty="0"/>
              <a:t>, </a:t>
            </a:r>
            <a:r>
              <a:rPr lang="ko-KR" altLang="en-US" sz="1800" dirty="0"/>
              <a:t>이 중 최댓값은 </a:t>
            </a:r>
            <a:r>
              <a:rPr lang="en-US" altLang="ko-KR" sz="1800" dirty="0"/>
              <a:t>85</a:t>
            </a:r>
            <a:r>
              <a:rPr lang="ko-KR" altLang="en-US" sz="1800" dirty="0"/>
              <a:t>이고</a:t>
            </a:r>
            <a:r>
              <a:rPr lang="en-US" altLang="ko-KR" sz="1800" dirty="0"/>
              <a:t>, </a:t>
            </a:r>
            <a:r>
              <a:rPr lang="ko-KR" altLang="en-US" sz="1800" dirty="0"/>
              <a:t>이 값은 </a:t>
            </a:r>
            <a:r>
              <a:rPr lang="en-US" altLang="ko-KR" sz="1800" dirty="0"/>
              <a:t>8</a:t>
            </a:r>
            <a:r>
              <a:rPr lang="ko-KR" altLang="en-US" sz="1800" dirty="0"/>
              <a:t>번째 수이다</a:t>
            </a:r>
            <a:endParaRPr lang="en-US" altLang="ko-KR" sz="1800" dirty="0"/>
          </a:p>
          <a:p>
            <a:pPr algn="just">
              <a:lnSpc>
                <a:spcPct val="120000"/>
              </a:lnSpc>
            </a:pPr>
            <a:r>
              <a:rPr lang="ko-KR" altLang="en-US" sz="2000" dirty="0"/>
              <a:t>입력</a:t>
            </a:r>
            <a:endParaRPr lang="en-US" altLang="ko-KR" sz="2000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sz="1800" dirty="0"/>
              <a:t>첫째 줄부터 아홉째 줄까지 한 줄에 하나의 자연수가 주어진다</a:t>
            </a:r>
            <a:r>
              <a:rPr lang="en-US" altLang="ko-KR" sz="1800" dirty="0"/>
              <a:t>. </a:t>
            </a:r>
            <a:r>
              <a:rPr lang="ko-KR" altLang="en-US" sz="1800" dirty="0"/>
              <a:t>주어지는 자연수 는 </a:t>
            </a:r>
            <a:r>
              <a:rPr lang="en-US" altLang="ko-KR" sz="1800" dirty="0"/>
              <a:t>100</a:t>
            </a:r>
            <a:r>
              <a:rPr lang="ko-KR" altLang="en-US" sz="1800" dirty="0"/>
              <a:t>보다 작다</a:t>
            </a:r>
            <a:r>
              <a:rPr lang="en-US" altLang="ko-KR" sz="18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ko-KR" altLang="en-US" sz="2000" dirty="0"/>
              <a:t>출력</a:t>
            </a:r>
            <a:endParaRPr lang="en-US" altLang="ko-KR" sz="2000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sz="1800" dirty="0"/>
              <a:t>첫째 줄에 최댓값을 출력하고</a:t>
            </a:r>
            <a:r>
              <a:rPr lang="en-US" altLang="ko-KR" sz="1800" dirty="0"/>
              <a:t>, </a:t>
            </a:r>
            <a:r>
              <a:rPr lang="ko-KR" altLang="en-US" sz="1800" dirty="0"/>
              <a:t>둘째 줄에 최댓값이 몇 번째 수인지를 출력한다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입력과 출력의 예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출처</a:t>
            </a:r>
            <a:endParaRPr lang="en-US" altLang="ko-KR" sz="2000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sz="1800" dirty="0"/>
              <a:t>한국정보올림피아드</a:t>
            </a:r>
            <a:r>
              <a:rPr lang="en-US" altLang="ko-KR" sz="1800" dirty="0"/>
              <a:t>(2007 </a:t>
            </a:r>
            <a:r>
              <a:rPr lang="ko-KR" altLang="en-US" sz="1800" dirty="0" err="1"/>
              <a:t>지역본선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초등부</a:t>
            </a:r>
            <a:r>
              <a:rPr lang="en-US" altLang="ko-KR" sz="1800" dirty="0"/>
              <a:t>) </a:t>
            </a:r>
          </a:p>
          <a:p>
            <a:pPr marL="324000" lvl="1" indent="0">
              <a:lnSpc>
                <a:spcPct val="120000"/>
              </a:lnSpc>
              <a:buNone/>
            </a:pPr>
            <a:endParaRPr lang="en-US" altLang="ko-KR" sz="18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111</a:t>
            </a:fld>
            <a:endParaRPr lang="ko-KR" altLang="en-US" noProof="0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1698752-92C1-F5A1-DA6E-7DB091614F0F}"/>
              </a:ext>
            </a:extLst>
          </p:cNvPr>
          <p:cNvGraphicFramePr>
            <a:graphicFrameLocks/>
          </p:cNvGraphicFramePr>
          <p:nvPr/>
        </p:nvGraphicFramePr>
        <p:xfrm>
          <a:off x="6841283" y="1935734"/>
          <a:ext cx="415789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261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4633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>
                          <a:effectLst/>
                        </a:rPr>
                        <a:t>3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29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38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12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57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74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40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85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61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85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sp>
        <p:nvSpPr>
          <p:cNvPr id="7" name="내용 개체 틀 3"/>
          <p:cNvSpPr txBox="1">
            <a:spLocks/>
          </p:cNvSpPr>
          <p:nvPr/>
        </p:nvSpPr>
        <p:spPr>
          <a:xfrm>
            <a:off x="6416038" y="518245"/>
            <a:ext cx="5194769" cy="1024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129498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A9248-C3EB-498B-6953-A114E4FA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SWAP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CB2C50-F452-A9B9-9BF1-BE6E09D1B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두 변수 내용물을 서로 교환하는 연산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52D0F69-ABAB-CCFB-9231-E34B8D9B1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잘못된 구현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112</a:t>
            </a:fld>
            <a:endParaRPr lang="ko-KR" altLang="en-US" noProof="0" dirty="0"/>
          </a:p>
        </p:txBody>
      </p:sp>
      <p:pic>
        <p:nvPicPr>
          <p:cNvPr id="3080" name="Picture 8" descr="Python Program to Swap Two Variables with &amp; without Temporary Variable |  FACE Prep">
            <a:extLst>
              <a:ext uri="{FF2B5EF4-FFF2-40B4-BE49-F238E27FC236}">
                <a16:creationId xmlns:a16="http://schemas.microsoft.com/office/drawing/2014/main" id="{59A658A6-47B1-A412-407D-11FEDFDB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6" y="2802800"/>
            <a:ext cx="5001559" cy="26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009E8-B6E8-C415-8555-F94BFC176E00}"/>
              </a:ext>
            </a:extLst>
          </p:cNvPr>
          <p:cNvSpPr txBox="1"/>
          <p:nvPr/>
        </p:nvSpPr>
        <p:spPr>
          <a:xfrm>
            <a:off x="6736081" y="2022362"/>
            <a:ext cx="4769219" cy="41059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int a=5, b=7;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("%d %d\n", a, b);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a=b;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b=a;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("%d %d\n", a, b);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return 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49BDA3A-5BB5-FEE5-D058-FF43DDF48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036" y="5005180"/>
            <a:ext cx="916264" cy="11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4938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A9248-C3EB-498B-6953-A114E4FA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SWAP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CB2C50-F452-A9B9-9BF1-BE6E09D1B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두 변수 내용물을 서로 교환하는 연산</a:t>
            </a:r>
            <a:endParaRPr lang="en-US" altLang="ko-KR" dirty="0"/>
          </a:p>
          <a:p>
            <a:r>
              <a:rPr lang="ko-KR" altLang="en-US" dirty="0"/>
              <a:t>임시 변수가 필요함</a:t>
            </a:r>
            <a:r>
              <a:rPr lang="en-US" altLang="ko-KR" dirty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82682E-0789-E520-2225-09824464B8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올바른 구현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113</a:t>
            </a:fld>
            <a:endParaRPr lang="ko-KR" altLang="en-US" noProof="0" dirty="0"/>
          </a:p>
        </p:txBody>
      </p:sp>
      <p:pic>
        <p:nvPicPr>
          <p:cNvPr id="7" name="Picture 4" descr="Java: swap two variables">
            <a:extLst>
              <a:ext uri="{FF2B5EF4-FFF2-40B4-BE49-F238E27FC236}">
                <a16:creationId xmlns:a16="http://schemas.microsoft.com/office/drawing/2014/main" id="{73A89A70-CDD1-03F4-4FDD-AE47CE64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95" y="2862923"/>
            <a:ext cx="3369917" cy="38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FEAE1E-6399-4594-ADE8-70CD05E8425B}"/>
              </a:ext>
            </a:extLst>
          </p:cNvPr>
          <p:cNvSpPr txBox="1"/>
          <p:nvPr/>
        </p:nvSpPr>
        <p:spPr>
          <a:xfrm>
            <a:off x="6736081" y="2022362"/>
            <a:ext cx="4769219" cy="4306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int a=5, b=7;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("%d %d\n", a, b);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int</a:t>
            </a:r>
            <a:r>
              <a:rPr lang="ko-KR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t=a;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a=b;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b=t;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("%d %d\n", a, b);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return 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E97459B-E7EC-3ED4-5E61-FC169E19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983" y="5973926"/>
            <a:ext cx="689317" cy="76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A61DA9-9F59-A081-6A62-D1AE98FD5FA7}"/>
              </a:ext>
            </a:extLst>
          </p:cNvPr>
          <p:cNvSpPr txBox="1"/>
          <p:nvPr/>
        </p:nvSpPr>
        <p:spPr>
          <a:xfrm>
            <a:off x="1165749" y="3921225"/>
            <a:ext cx="84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</a:t>
            </a:r>
            <a:r>
              <a:rPr lang="ko-KR" altLang="en-US" dirty="0"/>
              <a:t>단계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2D2AF-5996-C018-DABA-F67520E07ACF}"/>
              </a:ext>
            </a:extLst>
          </p:cNvPr>
          <p:cNvSpPr txBox="1"/>
          <p:nvPr/>
        </p:nvSpPr>
        <p:spPr>
          <a:xfrm>
            <a:off x="1165749" y="4866270"/>
            <a:ext cx="84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단계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13B66-6CC0-F0AD-71EF-585CA54FFF0D}"/>
              </a:ext>
            </a:extLst>
          </p:cNvPr>
          <p:cNvSpPr txBox="1"/>
          <p:nvPr/>
        </p:nvSpPr>
        <p:spPr>
          <a:xfrm>
            <a:off x="1165749" y="5943676"/>
            <a:ext cx="84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68507433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A9248-C3EB-498B-6953-A114E4FA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SWAP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CB2C50-F452-A9B9-9BF1-BE6E09D1B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고급</a:t>
            </a:r>
            <a:r>
              <a:rPr lang="en-US" altLang="ko-KR" dirty="0"/>
              <a:t> </a:t>
            </a:r>
            <a:r>
              <a:rPr lang="ko-KR" altLang="en-US" dirty="0"/>
              <a:t>구현</a:t>
            </a:r>
            <a:endParaRPr lang="en-US" altLang="ko-KR" dirty="0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114</a:t>
            </a:fld>
            <a:endParaRPr lang="ko-KR" alt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EAE1E-6399-4594-ADE8-70CD05E8425B}"/>
              </a:ext>
            </a:extLst>
          </p:cNvPr>
          <p:cNvSpPr txBox="1"/>
          <p:nvPr/>
        </p:nvSpPr>
        <p:spPr>
          <a:xfrm>
            <a:off x="6736081" y="1913178"/>
            <a:ext cx="4769219" cy="4306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endParaRPr lang="en-US" altLang="ko-KR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>
                <a:latin typeface="Consolas" pitchFamily="49" charset="0"/>
                <a:cs typeface="Consolas" pitchFamily="49" charset="0"/>
              </a:rPr>
              <a:t>   int a=5, b=7;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>
                <a:latin typeface="Consolas" pitchFamily="49" charset="0"/>
                <a:cs typeface="Consolas" pitchFamily="49" charset="0"/>
              </a:rPr>
              <a:t>   printf("%d %d\n", a, b);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>
                <a:latin typeface="Consolas" pitchFamily="49" charset="0"/>
                <a:cs typeface="Consolas" pitchFamily="49" charset="0"/>
              </a:rPr>
              <a:t>   SWAP(a, b);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>
                <a:latin typeface="Consolas" pitchFamily="49" charset="0"/>
                <a:cs typeface="Consolas" pitchFamily="49" charset="0"/>
              </a:rPr>
              <a:t>   printf("%d %d\n", a, b);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>
                <a:latin typeface="Consolas" pitchFamily="49" charset="0"/>
                <a:cs typeface="Consolas" pitchFamily="49" charset="0"/>
              </a:rPr>
              <a:t>   return 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>
                <a:latin typeface="Consolas" pitchFamily="49" charset="0"/>
                <a:cs typeface="Consolas" pitchFamily="49" charset="0"/>
              </a:rPr>
              <a:t>}</a:t>
            </a:r>
            <a:endParaRPr lang="en-US" altLang="ko-K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846F6-5040-8F65-4FB5-0BEF12948F4A}"/>
              </a:ext>
            </a:extLst>
          </p:cNvPr>
          <p:cNvSpPr txBox="1"/>
          <p:nvPr/>
        </p:nvSpPr>
        <p:spPr>
          <a:xfrm>
            <a:off x="1059495" y="1913178"/>
            <a:ext cx="4769219" cy="4306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0" lvl="1">
              <a:lnSpc>
                <a:spcPct val="120000"/>
              </a:lnSpc>
            </a:pPr>
            <a:r>
              <a:rPr lang="fr-FR" altLang="ko-KR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altLang="ko-KR" dirty="0">
                <a:solidFill>
                  <a:srgbClr val="00B050"/>
                </a:solidFill>
              </a:rPr>
              <a:t>C++</a:t>
            </a:r>
            <a:r>
              <a:rPr lang="ko-KR" altLang="en-US" dirty="0">
                <a:solidFill>
                  <a:srgbClr val="00B050"/>
                </a:solidFill>
              </a:rPr>
              <a:t>의 </a:t>
            </a:r>
            <a:r>
              <a:rPr lang="en-US" altLang="ko-KR" dirty="0">
                <a:solidFill>
                  <a:srgbClr val="00B050"/>
                </a:solidFill>
              </a:rPr>
              <a:t>Generic</a:t>
            </a:r>
            <a:r>
              <a:rPr lang="ko-KR" altLang="en-US" dirty="0">
                <a:solidFill>
                  <a:srgbClr val="00B050"/>
                </a:solidFill>
              </a:rPr>
              <a:t>과 참조자를 사용</a:t>
            </a:r>
            <a:endParaRPr lang="fr-FR" altLang="ko-KR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fr-FR" altLang="ko-KR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 &lt;class T&gt;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fr-FR" altLang="ko-KR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inline void SWAP(T&amp; a, T&amp; b)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fr-FR" altLang="ko-KR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fr-FR" altLang="ko-KR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 T temp = a;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fr-FR" altLang="ko-KR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 a = b;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fr-FR" altLang="ko-KR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 b = temp;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fr-FR" altLang="ko-KR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altLang="ko-KR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39BF2CD2-B11D-B3D9-4592-96407FAB3383}"/>
              </a:ext>
            </a:extLst>
          </p:cNvPr>
          <p:cNvSpPr/>
          <p:nvPr/>
        </p:nvSpPr>
        <p:spPr>
          <a:xfrm>
            <a:off x="3445565" y="3826712"/>
            <a:ext cx="2544418" cy="2192446"/>
          </a:xfrm>
          <a:prstGeom prst="wedgeEllipseCallout">
            <a:avLst>
              <a:gd name="adj1" fmla="val -52347"/>
              <a:gd name="adj2" fmla="val -501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제네릭과 참조자는 본 수업의 범위를 벗어나는 내용이므로 자세한 설명은 생략한다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C744F1-DB4C-C79A-63E3-D5279F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983" y="5456254"/>
            <a:ext cx="689317" cy="7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97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/>
              <a:t>정렬 알고리즘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dirty="0"/>
              <a:t>선택 정렬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ko-KR" altLang="en-US" dirty="0"/>
              <a:t>각</a:t>
            </a:r>
            <a:r>
              <a:rPr lang="en-US" altLang="ko-KR" dirty="0"/>
              <a:t> </a:t>
            </a:r>
            <a:r>
              <a:rPr lang="ko-KR" altLang="en-US" dirty="0"/>
              <a:t>회전마다 최소 값을 찾아 </a:t>
            </a:r>
            <a:r>
              <a:rPr lang="en-US" altLang="ko-KR" dirty="0"/>
              <a:t>1</a:t>
            </a:r>
            <a:r>
              <a:rPr lang="ko-KR" altLang="en-US" dirty="0"/>
              <a:t>번째 부터 차례대로 배열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en-US" altLang="ko-KR" dirty="0"/>
              <a:t>1</a:t>
            </a:r>
            <a:r>
              <a:rPr lang="ko-KR" altLang="en-US" dirty="0"/>
              <a:t>회전이 종료될 때 마다 가장 앞쪽부터 차례대로 숫자가 결정됨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ko-KR" altLang="en-US" dirty="0"/>
              <a:t>예 </a:t>
            </a:r>
            <a:endParaRPr lang="en-US" altLang="ko-KR" dirty="0"/>
          </a:p>
          <a:p>
            <a:pPr lvl="2" algn="just">
              <a:lnSpc>
                <a:spcPct val="130000"/>
              </a:lnSpc>
            </a:pPr>
            <a:r>
              <a:rPr lang="en-US" altLang="ko-KR" dirty="0"/>
              <a:t>4 3 6 2 5 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 err="1"/>
              <a:t>선택정렬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6319522" y="1150049"/>
            <a:ext cx="5201920" cy="503935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115</a:t>
            </a:fld>
            <a:endParaRPr lang="ko-KR" altLang="en-US" noProof="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CB5CD6A-6847-0FEE-E522-E61A3361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9155" y="456960"/>
            <a:ext cx="5114286" cy="51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6A5DF-8D54-5DCE-E72A-4293991B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467" y="5641536"/>
            <a:ext cx="3266667" cy="9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9A2CE-039E-E40F-3CDE-B0DFD94F2D86}"/>
              </a:ext>
            </a:extLst>
          </p:cNvPr>
          <p:cNvSpPr txBox="1"/>
          <p:nvPr/>
        </p:nvSpPr>
        <p:spPr>
          <a:xfrm>
            <a:off x="6841066" y="456960"/>
            <a:ext cx="27883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회전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첫 번째 숫자를 결정하기 위함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6CDBB-5226-8D64-6608-AAD6A6F81CF0}"/>
              </a:ext>
            </a:extLst>
          </p:cNvPr>
          <p:cNvSpPr txBox="1"/>
          <p:nvPr/>
        </p:nvSpPr>
        <p:spPr>
          <a:xfrm>
            <a:off x="6841066" y="2570806"/>
            <a:ext cx="27883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회전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두 번째 숫자를 결정하기 위함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399DE-5756-CA50-42F1-57354752A1F1}"/>
              </a:ext>
            </a:extLst>
          </p:cNvPr>
          <p:cNvSpPr txBox="1"/>
          <p:nvPr/>
        </p:nvSpPr>
        <p:spPr>
          <a:xfrm>
            <a:off x="6841066" y="4365739"/>
            <a:ext cx="27883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회전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세 번째 숫자를 결정하기 위함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0FE80-968A-266E-4F5E-971211ADD547}"/>
              </a:ext>
            </a:extLst>
          </p:cNvPr>
          <p:cNvSpPr txBox="1"/>
          <p:nvPr/>
        </p:nvSpPr>
        <p:spPr>
          <a:xfrm>
            <a:off x="6841065" y="5628285"/>
            <a:ext cx="4922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회전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네 번째 숫자를 결정하기 위함</a:t>
            </a:r>
            <a:r>
              <a:rPr lang="en-US" altLang="ko-KR" sz="1200" dirty="0">
                <a:latin typeface="+mn-ea"/>
              </a:rPr>
              <a:t>), 5</a:t>
            </a:r>
            <a:r>
              <a:rPr lang="ko-KR" altLang="en-US" sz="1200" dirty="0">
                <a:latin typeface="+mn-ea"/>
              </a:rPr>
              <a:t>개를 정렬 하려면 </a:t>
            </a:r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회전 필요</a:t>
            </a:r>
          </a:p>
        </p:txBody>
      </p:sp>
    </p:spTree>
    <p:extLst>
      <p:ext uri="{BB962C8B-B14F-4D97-AF65-F5344CB8AC3E}">
        <p14:creationId xmlns:p14="http://schemas.microsoft.com/office/powerpoint/2010/main" val="33163116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660E1-6ACA-8325-672E-8E850ED2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정렬 알고리즘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EB763F-6056-FFB5-4C9C-976BA29DB3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구현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4CE31294-ED80-7E92-7F64-1226FFD88B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회전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116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FBE5-20EF-07DD-67E4-F1D953294D31}"/>
              </a:ext>
            </a:extLst>
          </p:cNvPr>
          <p:cNvSpPr txBox="1"/>
          <p:nvPr/>
        </p:nvSpPr>
        <p:spPr>
          <a:xfrm>
            <a:off x="1018999" y="1898737"/>
            <a:ext cx="4769219" cy="42797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(int a[],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, j, 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for(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&lt;len-1;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for(j=i+1; j&lt;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j++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if(a[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&gt; a[j])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t =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= a[j];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a[j] = 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aphicFrame>
        <p:nvGraphicFramePr>
          <p:cNvPr id="10" name="표 7">
            <a:extLst>
              <a:ext uri="{FF2B5EF4-FFF2-40B4-BE49-F238E27FC236}">
                <a16:creationId xmlns:a16="http://schemas.microsoft.com/office/drawing/2014/main" id="{5815D462-3ABC-DCFC-02D3-24BED328C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955391"/>
              </p:ext>
            </p:extLst>
          </p:nvPr>
        </p:nvGraphicFramePr>
        <p:xfrm>
          <a:off x="6894385" y="1898737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8F0C170C-5178-34AA-1799-26FC1F7D9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002182"/>
              </p:ext>
            </p:extLst>
          </p:nvPr>
        </p:nvGraphicFramePr>
        <p:xfrm>
          <a:off x="6894385" y="3010943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graphicFrame>
        <p:nvGraphicFramePr>
          <p:cNvPr id="12" name="표 7">
            <a:extLst>
              <a:ext uri="{FF2B5EF4-FFF2-40B4-BE49-F238E27FC236}">
                <a16:creationId xmlns:a16="http://schemas.microsoft.com/office/drawing/2014/main" id="{80ED333F-C682-468A-B106-C1C082F7C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049195"/>
              </p:ext>
            </p:extLst>
          </p:nvPr>
        </p:nvGraphicFramePr>
        <p:xfrm>
          <a:off x="6894385" y="4123149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graphicFrame>
        <p:nvGraphicFramePr>
          <p:cNvPr id="13" name="표 7">
            <a:extLst>
              <a:ext uri="{FF2B5EF4-FFF2-40B4-BE49-F238E27FC236}">
                <a16:creationId xmlns:a16="http://schemas.microsoft.com/office/drawing/2014/main" id="{400BEE8F-BCD9-91FF-7EA9-DE5F4E03A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569089"/>
              </p:ext>
            </p:extLst>
          </p:nvPr>
        </p:nvGraphicFramePr>
        <p:xfrm>
          <a:off x="6894385" y="5251225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sp>
        <p:nvSpPr>
          <p:cNvPr id="14" name="타원 13">
            <a:extLst>
              <a:ext uri="{FF2B5EF4-FFF2-40B4-BE49-F238E27FC236}">
                <a16:creationId xmlns:a16="http://schemas.microsoft.com/office/drawing/2014/main" id="{2115C737-1FF0-F914-2CD5-C090EA86C5F0}"/>
              </a:ext>
            </a:extLst>
          </p:cNvPr>
          <p:cNvSpPr/>
          <p:nvPr/>
        </p:nvSpPr>
        <p:spPr>
          <a:xfrm>
            <a:off x="7103165" y="5622065"/>
            <a:ext cx="397565" cy="3708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2622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660E1-6ACA-8325-672E-8E850ED2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정렬 알고리즘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EB763F-6056-FFB5-4C9C-976BA29DB3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구현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4CE31294-ED80-7E92-7F64-1226FFD88B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회전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117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FBE5-20EF-07DD-67E4-F1D953294D31}"/>
              </a:ext>
            </a:extLst>
          </p:cNvPr>
          <p:cNvSpPr txBox="1"/>
          <p:nvPr/>
        </p:nvSpPr>
        <p:spPr>
          <a:xfrm>
            <a:off x="1018999" y="1912387"/>
            <a:ext cx="4769219" cy="42797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(int a[],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, j, 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for(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&lt;len-1;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for(j=i+1; j&lt;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j++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if(a[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&gt; a[j])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t =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= a[j];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a[j] = 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aphicFrame>
        <p:nvGraphicFramePr>
          <p:cNvPr id="10" name="표 7">
            <a:extLst>
              <a:ext uri="{FF2B5EF4-FFF2-40B4-BE49-F238E27FC236}">
                <a16:creationId xmlns:a16="http://schemas.microsoft.com/office/drawing/2014/main" id="{5815D462-3ABC-DCFC-02D3-24BED328C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072305"/>
              </p:ext>
            </p:extLst>
          </p:nvPr>
        </p:nvGraphicFramePr>
        <p:xfrm>
          <a:off x="6894385" y="1912387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8F0C170C-5178-34AA-1799-26FC1F7D9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93105"/>
              </p:ext>
            </p:extLst>
          </p:nvPr>
        </p:nvGraphicFramePr>
        <p:xfrm>
          <a:off x="6894385" y="3024593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graphicFrame>
        <p:nvGraphicFramePr>
          <p:cNvPr id="12" name="표 7">
            <a:extLst>
              <a:ext uri="{FF2B5EF4-FFF2-40B4-BE49-F238E27FC236}">
                <a16:creationId xmlns:a16="http://schemas.microsoft.com/office/drawing/2014/main" id="{80ED333F-C682-468A-B106-C1C082F7C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62616"/>
              </p:ext>
            </p:extLst>
          </p:nvPr>
        </p:nvGraphicFramePr>
        <p:xfrm>
          <a:off x="6894385" y="4136799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sp>
        <p:nvSpPr>
          <p:cNvPr id="14" name="타원 13">
            <a:extLst>
              <a:ext uri="{FF2B5EF4-FFF2-40B4-BE49-F238E27FC236}">
                <a16:creationId xmlns:a16="http://schemas.microsoft.com/office/drawing/2014/main" id="{2115C737-1FF0-F914-2CD5-C090EA86C5F0}"/>
              </a:ext>
            </a:extLst>
          </p:cNvPr>
          <p:cNvSpPr/>
          <p:nvPr/>
        </p:nvSpPr>
        <p:spPr>
          <a:xfrm>
            <a:off x="7964556" y="4507639"/>
            <a:ext cx="397565" cy="3708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2845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660E1-6ACA-8325-672E-8E850ED2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정렬 알고리즘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EB763F-6056-FFB5-4C9C-976BA29DB3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구현</a:t>
            </a:r>
          </a:p>
        </p:txBody>
      </p:sp>
      <p:sp>
        <p:nvSpPr>
          <p:cNvPr id="28" name="내용 개체 틀 8">
            <a:extLst>
              <a:ext uri="{FF2B5EF4-FFF2-40B4-BE49-F238E27FC236}">
                <a16:creationId xmlns:a16="http://schemas.microsoft.com/office/drawing/2014/main" id="{4CE31294-ED80-7E92-7F64-1226FFD88B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회전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ko-KR" altLang="en-US" dirty="0"/>
              <a:t>회전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118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FBE5-20EF-07DD-67E4-F1D953294D31}"/>
              </a:ext>
            </a:extLst>
          </p:cNvPr>
          <p:cNvSpPr txBox="1"/>
          <p:nvPr/>
        </p:nvSpPr>
        <p:spPr>
          <a:xfrm>
            <a:off x="1018999" y="1885092"/>
            <a:ext cx="4769219" cy="42797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(int a[],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, j, 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for(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&lt;len-1;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for(j=i+1; j&lt;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j++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if(a[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&gt; a[j])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t =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= a[j];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a[j] = 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aphicFrame>
        <p:nvGraphicFramePr>
          <p:cNvPr id="29" name="표 7">
            <a:extLst>
              <a:ext uri="{FF2B5EF4-FFF2-40B4-BE49-F238E27FC236}">
                <a16:creationId xmlns:a16="http://schemas.microsoft.com/office/drawing/2014/main" id="{5815D462-3ABC-DCFC-02D3-24BED328C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5682"/>
              </p:ext>
            </p:extLst>
          </p:nvPr>
        </p:nvGraphicFramePr>
        <p:xfrm>
          <a:off x="6894385" y="1885092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graphicFrame>
        <p:nvGraphicFramePr>
          <p:cNvPr id="30" name="표 7">
            <a:extLst>
              <a:ext uri="{FF2B5EF4-FFF2-40B4-BE49-F238E27FC236}">
                <a16:creationId xmlns:a16="http://schemas.microsoft.com/office/drawing/2014/main" id="{8F0C170C-5178-34AA-1799-26FC1F7D9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63078"/>
              </p:ext>
            </p:extLst>
          </p:nvPr>
        </p:nvGraphicFramePr>
        <p:xfrm>
          <a:off x="6894385" y="2942706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sp>
        <p:nvSpPr>
          <p:cNvPr id="31" name="타원 30">
            <a:extLst>
              <a:ext uri="{FF2B5EF4-FFF2-40B4-BE49-F238E27FC236}">
                <a16:creationId xmlns:a16="http://schemas.microsoft.com/office/drawing/2014/main" id="{2115C737-1FF0-F914-2CD5-C090EA86C5F0}"/>
              </a:ext>
            </a:extLst>
          </p:cNvPr>
          <p:cNvSpPr/>
          <p:nvPr/>
        </p:nvSpPr>
        <p:spPr>
          <a:xfrm>
            <a:off x="8814639" y="3313546"/>
            <a:ext cx="397565" cy="3708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2" name="표 7">
            <a:extLst>
              <a:ext uri="{FF2B5EF4-FFF2-40B4-BE49-F238E27FC236}">
                <a16:creationId xmlns:a16="http://schemas.microsoft.com/office/drawing/2014/main" id="{D5090DF3-91BD-76E4-4A84-A26E7EBB8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378785"/>
              </p:ext>
            </p:extLst>
          </p:nvPr>
        </p:nvGraphicFramePr>
        <p:xfrm>
          <a:off x="6894385" y="4438707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EA114332-87A2-669F-5B2A-74AA61549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666803"/>
              </p:ext>
            </p:extLst>
          </p:nvPr>
        </p:nvGraphicFramePr>
        <p:xfrm>
          <a:off x="6894385" y="5470809"/>
          <a:ext cx="4238075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15">
                  <a:extLst>
                    <a:ext uri="{9D8B030D-6E8A-4147-A177-3AD203B41FA5}">
                      <a16:colId xmlns:a16="http://schemas.microsoft.com/office/drawing/2014/main" val="270818528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2139408056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122868393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786692092"/>
                    </a:ext>
                  </a:extLst>
                </a:gridCol>
                <a:gridCol w="847615">
                  <a:extLst>
                    <a:ext uri="{9D8B030D-6E8A-4147-A177-3AD203B41FA5}">
                      <a16:colId xmlns:a16="http://schemas.microsoft.com/office/drawing/2014/main" val="324364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8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0803"/>
                  </a:ext>
                </a:extLst>
              </a:tr>
            </a:tbl>
          </a:graphicData>
        </a:graphic>
      </p:graphicFrame>
      <p:sp>
        <p:nvSpPr>
          <p:cNvPr id="34" name="타원 33">
            <a:extLst>
              <a:ext uri="{FF2B5EF4-FFF2-40B4-BE49-F238E27FC236}">
                <a16:creationId xmlns:a16="http://schemas.microsoft.com/office/drawing/2014/main" id="{96009FA5-946D-D1D8-E2E3-3A2E10F806BE}"/>
              </a:ext>
            </a:extLst>
          </p:cNvPr>
          <p:cNvSpPr/>
          <p:nvPr/>
        </p:nvSpPr>
        <p:spPr>
          <a:xfrm>
            <a:off x="9665539" y="5838919"/>
            <a:ext cx="397565" cy="3708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3342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660E1-6ACA-8325-672E-8E850ED2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정렬 알고리즘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EB763F-6056-FFB5-4C9C-976BA29DB3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선택 정렬 테스트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119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FBE5-20EF-07DD-67E4-F1D953294D31}"/>
              </a:ext>
            </a:extLst>
          </p:cNvPr>
          <p:cNvSpPr txBox="1"/>
          <p:nvPr/>
        </p:nvSpPr>
        <p:spPr>
          <a:xfrm>
            <a:off x="1018999" y="1824052"/>
            <a:ext cx="4769219" cy="47575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길이가 </a:t>
            </a:r>
            <a:r>
              <a:rPr lang="en-US" altLang="ko-KR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인 배열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를 오름차순 정렬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(int a[],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, j, t;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for(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&lt;len-1;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for(j=i+1; j&lt;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j++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if(a[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&gt; a[j])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t =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 = a[j];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    a[j] = 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5C46A-8D4D-E05B-EF2A-9AED001D94C9}"/>
              </a:ext>
            </a:extLst>
          </p:cNvPr>
          <p:cNvSpPr txBox="1"/>
          <p:nvPr/>
        </p:nvSpPr>
        <p:spPr>
          <a:xfrm>
            <a:off x="6220919" y="1824052"/>
            <a:ext cx="5524171" cy="47575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길이가 </a:t>
            </a:r>
            <a:r>
              <a:rPr lang="en-US" altLang="ko-KR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인 배열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의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모든 원소를 출력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a[],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for(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("%5d", a[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("\n\n");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a[10] = {7, 5, 8, 1, 4, 9, 2, 10, 6, 3};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(a, 10);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(a, 10);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(a, 10);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CF0CDA-C89D-CBAC-DF12-9AE8EB027834}"/>
              </a:ext>
            </a:extLst>
          </p:cNvPr>
          <p:cNvSpPr/>
          <p:nvPr/>
        </p:nvSpPr>
        <p:spPr>
          <a:xfrm>
            <a:off x="1835922" y="5993010"/>
            <a:ext cx="4335695" cy="808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20000" lvl="1" indent="-720000">
              <a:lnSpc>
                <a:spcPct val="120000"/>
              </a:lnSpc>
              <a:buNone/>
            </a:pPr>
            <a:r>
              <a:rPr lang="en-US" altLang="ko-KR" sz="18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Quiz) </a:t>
            </a:r>
            <a:r>
              <a:rPr lang="ko-KR" altLang="en-US" sz="18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만약 내림차순 정렬로 바꾸려면</a:t>
            </a:r>
            <a:r>
              <a:rPr lang="en-US" altLang="ko-KR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ko-KR" alt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어느 곳을 수정하며 될까</a:t>
            </a:r>
            <a:r>
              <a:rPr lang="en-US" altLang="ko-KR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?</a:t>
            </a:r>
            <a:endParaRPr lang="en-US" altLang="ko-KR" sz="18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프로그래밍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609600" y="1678025"/>
            <a:ext cx="53848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12</a:t>
            </a:fld>
            <a:endParaRPr lang="ko-KR" altLang="en-US" dirty="0"/>
          </a:p>
        </p:txBody>
      </p:sp>
      <p:pic>
        <p:nvPicPr>
          <p:cNvPr id="1026" name="Picture 2" descr="Python vs C++ (Advantages / Disadvantages) + Execution Speed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 VS python.png - Computer Science - Notes - Teachmi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b="980"/>
          <a:stretch/>
        </p:blipFill>
        <p:spPr bwMode="auto">
          <a:xfrm>
            <a:off x="1012007" y="0"/>
            <a:ext cx="101598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63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660E1-6ACA-8325-672E-8E850ED2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STL sort() </a:t>
            </a:r>
            <a:r>
              <a:rPr lang="ko-KR" altLang="en-US" dirty="0"/>
              <a:t>함수 사용하기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EB763F-6056-FFB5-4C9C-976BA29DB3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sort() </a:t>
            </a:r>
            <a:r>
              <a:rPr lang="ko-KR" altLang="en-US" dirty="0"/>
              <a:t>함수의 사용</a:t>
            </a:r>
            <a:endParaRPr lang="en-US" altLang="ko-KR" dirty="0"/>
          </a:p>
          <a:p>
            <a:pPr lvl="1"/>
            <a:r>
              <a:rPr lang="en-US" altLang="ko-KR" dirty="0"/>
              <a:t>C++</a:t>
            </a:r>
            <a:r>
              <a:rPr lang="ko-KR" altLang="en-US" dirty="0"/>
              <a:t>의 </a:t>
            </a:r>
            <a:r>
              <a:rPr lang="en-US" altLang="ko-KR" dirty="0"/>
              <a:t>STL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r>
              <a:rPr lang="en-US" altLang="ko-KR" dirty="0"/>
              <a:t>#include &lt;algorithm&gt;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1"/>
            <a:r>
              <a:rPr lang="en-US" altLang="ko-KR" dirty="0"/>
              <a:t>sort(</a:t>
            </a:r>
            <a:r>
              <a:rPr lang="ko-KR" altLang="en-US" dirty="0"/>
              <a:t>배열시작</a:t>
            </a:r>
            <a:r>
              <a:rPr lang="en-US" altLang="ko-KR" dirty="0"/>
              <a:t>, </a:t>
            </a:r>
            <a:r>
              <a:rPr lang="ko-KR" altLang="en-US" dirty="0" err="1"/>
              <a:t>배열끝</a:t>
            </a:r>
            <a:r>
              <a:rPr lang="en-US" altLang="ko-KR" dirty="0"/>
              <a:t>, [</a:t>
            </a:r>
            <a:r>
              <a:rPr lang="ko-KR" altLang="en-US" dirty="0"/>
              <a:t>비교함수</a:t>
            </a:r>
            <a:r>
              <a:rPr lang="en-US" altLang="ko-KR" dirty="0"/>
              <a:t>])</a:t>
            </a:r>
          </a:p>
          <a:p>
            <a:pPr lvl="1"/>
            <a:r>
              <a:rPr lang="ko-KR" altLang="en-US" dirty="0"/>
              <a:t>기본 정렬 방식은 오름차순</a:t>
            </a:r>
            <a:endParaRPr lang="en-US" altLang="ko-KR" dirty="0"/>
          </a:p>
          <a:p>
            <a:r>
              <a:rPr lang="ko-KR" altLang="en-US" dirty="0"/>
              <a:t>비교함수</a:t>
            </a:r>
            <a:r>
              <a:rPr lang="en-US" altLang="ko-KR" sz="1800" dirty="0"/>
              <a:t>(true</a:t>
            </a:r>
            <a:r>
              <a:rPr lang="ko-KR" altLang="en-US" sz="1800" dirty="0"/>
              <a:t>일 때 </a:t>
            </a:r>
            <a:r>
              <a:rPr lang="en-US" altLang="ko-KR" sz="1800" dirty="0"/>
              <a:t>SWAP </a:t>
            </a:r>
            <a:r>
              <a:rPr lang="ko-KR" altLang="en-US" sz="1800" dirty="0"/>
              <a:t>됨</a:t>
            </a:r>
            <a:r>
              <a:rPr lang="en-US" altLang="ko-KR" sz="1800" dirty="0"/>
              <a:t>)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120</a:t>
            </a:fld>
            <a:endParaRPr lang="ko-KR" alt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5C46A-8D4D-E05B-EF2A-9AED001D94C9}"/>
              </a:ext>
            </a:extLst>
          </p:cNvPr>
          <p:cNvSpPr txBox="1"/>
          <p:nvPr/>
        </p:nvSpPr>
        <p:spPr>
          <a:xfrm>
            <a:off x="6319522" y="1275348"/>
            <a:ext cx="5300550" cy="54192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>
              <a:lnSpc>
                <a:spcPct val="12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#include &lt;algorithm&gt;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a[],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for(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("%5d", a[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]);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("\n\n");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a[10] = {7, 5, 8, 1, 4, 9, 2, 10, 6, 3};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10);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sort(a, a+10);              </a:t>
            </a:r>
            <a:r>
              <a:rPr lang="en-US" altLang="ko-KR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오름차순 정렬</a:t>
            </a:r>
            <a:endParaRPr lang="en-US" altLang="ko-KR" sz="1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10);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sort(a, a+10, </a:t>
            </a:r>
            <a:r>
              <a:rPr lang="en-US" altLang="ko-KR" sz="14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desc_order</a:t>
            </a:r>
            <a:r>
              <a:rPr lang="en-US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);  </a:t>
            </a:r>
            <a:r>
              <a:rPr lang="en-US" altLang="ko-KR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내림차순 정렬</a:t>
            </a:r>
            <a:endParaRPr lang="en-US" altLang="ko-KR" sz="1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10);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1579D-390C-E9F4-109C-5A990C00AF92}"/>
              </a:ext>
            </a:extLst>
          </p:cNvPr>
          <p:cNvSpPr txBox="1"/>
          <p:nvPr/>
        </p:nvSpPr>
        <p:spPr>
          <a:xfrm>
            <a:off x="1021479" y="4119938"/>
            <a:ext cx="4500081" cy="24055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오름차순용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bool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asc_order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(int a, int b)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return a &lt; b;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내림차순용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bool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desc_order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(int a, int b)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return a &gt; b;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6716447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121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FBE5-20EF-07DD-67E4-F1D953294D31}"/>
              </a:ext>
            </a:extLst>
          </p:cNvPr>
          <p:cNvSpPr txBox="1"/>
          <p:nvPr/>
        </p:nvSpPr>
        <p:spPr>
          <a:xfrm>
            <a:off x="408913" y="244736"/>
            <a:ext cx="5194772" cy="64231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stdlib.h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time.h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>
              <a:lnSpc>
                <a:spcPct val="11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#include &lt;algorithm&gt;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#define LEN 100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(int a[], int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int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, j, t;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for(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&lt;len-1;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for(j=i+1; j&lt;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j++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    if(a[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] &gt; a[j])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        t = a[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        a[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] = a[j];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        a[j] = t;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(int a[], int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for(int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("%5d", a[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]);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("\n\n");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5C46A-8D4D-E05B-EF2A-9AED001D94C9}"/>
              </a:ext>
            </a:extLst>
          </p:cNvPr>
          <p:cNvSpPr txBox="1"/>
          <p:nvPr/>
        </p:nvSpPr>
        <p:spPr>
          <a:xfrm>
            <a:off x="6096000" y="244736"/>
            <a:ext cx="5687087" cy="64231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rand_array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(int a[], int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, int max)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srand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(time(NULL));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for(int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=0;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    a[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] = rand() % max;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bool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desc_order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(int a, int b)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return a &gt; b;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int a[LEN];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rand_array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LEN, LEN*10);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LEN);  </a:t>
            </a:r>
            <a:r>
              <a:rPr lang="en-US" altLang="ko-KR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before sorting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LEN);  </a:t>
            </a:r>
            <a:r>
              <a:rPr lang="en-US" altLang="ko-KR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selection ASC sort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LEN);      </a:t>
            </a:r>
            <a:r>
              <a:rPr lang="en-US" altLang="ko-KR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after sorting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sort(a,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a+LEN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desc_order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);  </a:t>
            </a:r>
            <a:r>
              <a:rPr lang="en-US" altLang="ko-KR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DESC sort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 err="1">
                <a:latin typeface="Consolas" pitchFamily="49" charset="0"/>
                <a:cs typeface="Consolas" pitchFamily="49" charset="0"/>
              </a:rPr>
              <a:t>show_array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(a, LEN);          </a:t>
            </a:r>
            <a:r>
              <a:rPr lang="en-US" altLang="ko-KR" sz="1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after sorting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altLang="ko-KR" sz="14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531640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정렬하여 </a:t>
            </a:r>
            <a:r>
              <a:rPr lang="en-US" altLang="ko-KR" dirty="0"/>
              <a:t>k</a:t>
            </a:r>
            <a:r>
              <a:rPr lang="ko-KR" altLang="en-US" dirty="0"/>
              <a:t>번째 수 찾기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3"/>
            <a:ext cx="5201920" cy="551687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dirty="0"/>
              <a:t>문제</a:t>
            </a:r>
            <a:endParaRPr lang="en-US" altLang="ko-KR" sz="2000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en-US" altLang="ko-KR" dirty="0"/>
              <a:t>n</a:t>
            </a:r>
            <a:r>
              <a:rPr lang="ko-KR" altLang="en-US" dirty="0"/>
              <a:t>개의 정수를 배열에 입력 받아 정렬한 뒤</a:t>
            </a:r>
            <a:r>
              <a:rPr lang="en-US" altLang="ko-KR" dirty="0"/>
              <a:t>, k</a:t>
            </a:r>
            <a:r>
              <a:rPr lang="ko-KR" altLang="en-US" dirty="0"/>
              <a:t>번째로 큰 숫자를 찾는 프로그램을 작성하시오</a:t>
            </a:r>
            <a:r>
              <a:rPr lang="en-US" altLang="ko-KR" dirty="0"/>
              <a:t>. </a:t>
            </a:r>
            <a:r>
              <a:rPr lang="ko-KR" altLang="en-US" dirty="0"/>
              <a:t>만약 네 개의 정수 </a:t>
            </a:r>
            <a:r>
              <a:rPr lang="en-US" altLang="ko-KR" dirty="0"/>
              <a:t>1, 2, 3, 4</a:t>
            </a:r>
            <a:r>
              <a:rPr lang="ko-KR" altLang="en-US" dirty="0"/>
              <a:t>가 입력되었다면</a:t>
            </a:r>
            <a:r>
              <a:rPr lang="en-US" altLang="ko-KR" dirty="0"/>
              <a:t>, 3</a:t>
            </a:r>
            <a:r>
              <a:rPr lang="ko-KR" altLang="en-US" dirty="0"/>
              <a:t>번째로 큰 수는 </a:t>
            </a:r>
            <a:r>
              <a:rPr lang="en-US" altLang="ko-KR" dirty="0"/>
              <a:t>2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en-US" altLang="ko-KR" sz="1800" dirty="0"/>
          </a:p>
          <a:p>
            <a:pPr algn="just">
              <a:lnSpc>
                <a:spcPct val="120000"/>
              </a:lnSpc>
            </a:pPr>
            <a:r>
              <a:rPr lang="ko-KR" altLang="en-US" sz="2000" dirty="0"/>
              <a:t>입력</a:t>
            </a:r>
            <a:endParaRPr lang="en-US" altLang="ko-KR" sz="2000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dirty="0"/>
              <a:t>첫 번째 줄에 입력 받을 자료의 개수 </a:t>
            </a:r>
            <a:r>
              <a:rPr lang="en-US" altLang="ko-KR" dirty="0"/>
              <a:t>n</a:t>
            </a:r>
            <a:r>
              <a:rPr lang="ko-KR" altLang="en-US" dirty="0"/>
              <a:t>이 입력된다</a:t>
            </a:r>
            <a:r>
              <a:rPr lang="en-US" altLang="ko-KR" dirty="0"/>
              <a:t>.</a:t>
            </a:r>
            <a:r>
              <a:rPr lang="ko-KR" altLang="en-US" sz="1800" dirty="0"/>
              <a:t> </a:t>
            </a:r>
            <a:r>
              <a:rPr lang="ko-KR" altLang="en-US" dirty="0"/>
              <a:t>두 번째 줄부터 정수 </a:t>
            </a:r>
            <a:r>
              <a:rPr lang="en-US" altLang="ko-KR" dirty="0"/>
              <a:t>n</a:t>
            </a:r>
            <a:r>
              <a:rPr lang="ko-KR" altLang="en-US" dirty="0"/>
              <a:t>개가 한 줄에 하나씩 차례대로 입력된다</a:t>
            </a:r>
            <a:r>
              <a:rPr lang="en-US" altLang="ko-KR" dirty="0"/>
              <a:t>.</a:t>
            </a:r>
            <a:r>
              <a:rPr lang="ko-KR" altLang="en-US" sz="1800" dirty="0"/>
              <a:t> </a:t>
            </a:r>
            <a:r>
              <a:rPr lang="ko-KR" altLang="en-US" dirty="0"/>
              <a:t>마지막 줄에는 </a:t>
            </a:r>
            <a:r>
              <a:rPr lang="en-US" altLang="ko-KR" dirty="0"/>
              <a:t>k</a:t>
            </a:r>
            <a:r>
              <a:rPr lang="ko-KR" altLang="en-US" dirty="0"/>
              <a:t>가 입력된다</a:t>
            </a:r>
            <a:r>
              <a:rPr lang="en-US" altLang="ko-KR" dirty="0"/>
              <a:t>.</a:t>
            </a:r>
            <a:endParaRPr lang="en-US" altLang="ko-KR" sz="1800" dirty="0"/>
          </a:p>
          <a:p>
            <a:pPr algn="just">
              <a:lnSpc>
                <a:spcPct val="120000"/>
              </a:lnSpc>
            </a:pPr>
            <a:r>
              <a:rPr lang="ko-KR" altLang="en-US" sz="2000" dirty="0"/>
              <a:t>출력</a:t>
            </a:r>
            <a:endParaRPr lang="en-US" altLang="ko-KR" sz="2000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dirty="0"/>
              <a:t>입력된 자료들 가운데 </a:t>
            </a:r>
            <a:r>
              <a:rPr lang="en-US" altLang="ko-KR" dirty="0"/>
              <a:t>k</a:t>
            </a:r>
            <a:r>
              <a:rPr lang="ko-KR" altLang="en-US" dirty="0"/>
              <a:t>번째로 큰 숫자를 출력한다</a:t>
            </a:r>
            <a:r>
              <a:rPr lang="en-US" altLang="ko-KR" dirty="0"/>
              <a:t>.</a:t>
            </a:r>
            <a:endParaRPr lang="ko-KR" altLang="en-US" sz="18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입력과 출력의 예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고찰</a:t>
            </a:r>
            <a:endParaRPr lang="en-US" altLang="ko-KR" sz="2000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dirty="0"/>
              <a:t>이 문제를 풀려면 오름차순 정렬을 사용해야 하는가</a:t>
            </a:r>
            <a:r>
              <a:rPr lang="en-US" altLang="ko-KR" dirty="0"/>
              <a:t>? </a:t>
            </a:r>
            <a:r>
              <a:rPr lang="ko-KR" altLang="en-US" dirty="0"/>
              <a:t>내림차순 정렬을 사용해야 하는가</a:t>
            </a:r>
            <a:r>
              <a:rPr lang="en-US" altLang="ko-KR" dirty="0"/>
              <a:t>?</a:t>
            </a:r>
            <a:endParaRPr lang="en-US" altLang="ko-KR" sz="18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  <a:p>
            <a:pPr>
              <a:lnSpc>
                <a:spcPct val="120000"/>
              </a:lnSpc>
            </a:pPr>
            <a:endParaRPr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122</a:t>
            </a:fld>
            <a:endParaRPr lang="ko-KR" altLang="en-US" noProof="0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1698752-92C1-F5A1-DA6E-7DB091614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81509"/>
              </p:ext>
            </p:extLst>
          </p:nvPr>
        </p:nvGraphicFramePr>
        <p:xfrm>
          <a:off x="6689796" y="1752600"/>
          <a:ext cx="415789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261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4633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>
                          <a:effectLst/>
                        </a:rPr>
                        <a:t>4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1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2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3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4 </a:t>
                      </a:r>
                    </a:p>
                    <a:p>
                      <a:r>
                        <a:rPr lang="en-US" altLang="ko-KR" dirty="0">
                          <a:effectLst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sp>
        <p:nvSpPr>
          <p:cNvPr id="7" name="내용 개체 틀 3"/>
          <p:cNvSpPr txBox="1">
            <a:spLocks/>
          </p:cNvSpPr>
          <p:nvPr/>
        </p:nvSpPr>
        <p:spPr>
          <a:xfrm>
            <a:off x="6416038" y="518245"/>
            <a:ext cx="5194769" cy="1024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426476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에라토스테네스의</a:t>
            </a:r>
            <a:r>
              <a:rPr lang="ko-KR" altLang="en-US" dirty="0"/>
              <a:t> 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196098"/>
            <a:ext cx="5201920" cy="5184384"/>
          </a:xfrm>
        </p:spPr>
        <p:txBody>
          <a:bodyPr/>
          <a:lstStyle/>
          <a:p>
            <a:r>
              <a:rPr lang="ko-KR" altLang="en-US" dirty="0" err="1"/>
              <a:t>에라토스테네스의</a:t>
            </a:r>
            <a:r>
              <a:rPr lang="ko-KR" altLang="en-US" dirty="0"/>
              <a:t> 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89712" y="1196097"/>
            <a:ext cx="5431730" cy="5184384"/>
          </a:xfrm>
        </p:spPr>
        <p:txBody>
          <a:bodyPr/>
          <a:lstStyle/>
          <a:p>
            <a:r>
              <a:rPr lang="ko-KR" altLang="en-US" dirty="0"/>
              <a:t>소스코드</a:t>
            </a:r>
          </a:p>
        </p:txBody>
      </p:sp>
      <p:sp>
        <p:nvSpPr>
          <p:cNvPr id="61" name="슬라이드 번호 개체 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123</a:t>
            </a:fld>
            <a:endParaRPr lang="ko-KR" altLang="en-US" noProof="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026472" y="1752853"/>
          <a:ext cx="3888432" cy="3600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</a:t>
                      </a:r>
                      <a:endParaRPr lang="ko-KR" altLang="en-US" b="1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6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7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8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9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11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12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14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16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17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18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19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21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22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24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26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27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28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29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31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32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34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36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37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38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39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40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41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42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44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46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47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48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49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51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52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54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56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57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58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59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60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61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62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63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64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곱셈 기호 5"/>
          <p:cNvSpPr/>
          <p:nvPr/>
        </p:nvSpPr>
        <p:spPr>
          <a:xfrm>
            <a:off x="2431007" y="1706111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곱셈 기호 6"/>
          <p:cNvSpPr/>
          <p:nvPr/>
        </p:nvSpPr>
        <p:spPr>
          <a:xfrm>
            <a:off x="3414611" y="1706111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곱셈 기호 7"/>
          <p:cNvSpPr/>
          <p:nvPr/>
        </p:nvSpPr>
        <p:spPr>
          <a:xfrm>
            <a:off x="4387098" y="1706111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곱셈 기호 8"/>
          <p:cNvSpPr/>
          <p:nvPr/>
        </p:nvSpPr>
        <p:spPr>
          <a:xfrm>
            <a:off x="1470395" y="2161909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곱셈 기호 9"/>
          <p:cNvSpPr/>
          <p:nvPr/>
        </p:nvSpPr>
        <p:spPr>
          <a:xfrm>
            <a:off x="2431007" y="2161909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곱셈 기호 10"/>
          <p:cNvSpPr/>
          <p:nvPr/>
        </p:nvSpPr>
        <p:spPr>
          <a:xfrm>
            <a:off x="3414611" y="2161909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곱셈 기호 11"/>
          <p:cNvSpPr/>
          <p:nvPr/>
        </p:nvSpPr>
        <p:spPr>
          <a:xfrm>
            <a:off x="4387098" y="2161909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곱셈 기호 12"/>
          <p:cNvSpPr/>
          <p:nvPr/>
        </p:nvSpPr>
        <p:spPr>
          <a:xfrm>
            <a:off x="1470395" y="26058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2431007" y="26058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3414611" y="26058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곱셈 기호 15"/>
          <p:cNvSpPr/>
          <p:nvPr/>
        </p:nvSpPr>
        <p:spPr>
          <a:xfrm>
            <a:off x="4387098" y="26058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곱셈 기호 16"/>
          <p:cNvSpPr/>
          <p:nvPr/>
        </p:nvSpPr>
        <p:spPr>
          <a:xfrm>
            <a:off x="1470395" y="3037880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곱셈 기호 17"/>
          <p:cNvSpPr/>
          <p:nvPr/>
        </p:nvSpPr>
        <p:spPr>
          <a:xfrm>
            <a:off x="2431007" y="3037880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곱셈 기호 18"/>
          <p:cNvSpPr/>
          <p:nvPr/>
        </p:nvSpPr>
        <p:spPr>
          <a:xfrm>
            <a:off x="3414611" y="3037880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곱셈 기호 19"/>
          <p:cNvSpPr/>
          <p:nvPr/>
        </p:nvSpPr>
        <p:spPr>
          <a:xfrm>
            <a:off x="4387098" y="3037880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곱셈 기호 20"/>
          <p:cNvSpPr/>
          <p:nvPr/>
        </p:nvSpPr>
        <p:spPr>
          <a:xfrm>
            <a:off x="1470395" y="3505553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곱셈 기호 21"/>
          <p:cNvSpPr/>
          <p:nvPr/>
        </p:nvSpPr>
        <p:spPr>
          <a:xfrm>
            <a:off x="2431007" y="3505553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곱셈 기호 22"/>
          <p:cNvSpPr/>
          <p:nvPr/>
        </p:nvSpPr>
        <p:spPr>
          <a:xfrm>
            <a:off x="3414611" y="3505553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곱셈 기호 23"/>
          <p:cNvSpPr/>
          <p:nvPr/>
        </p:nvSpPr>
        <p:spPr>
          <a:xfrm>
            <a:off x="4387098" y="3505553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곱셈 기호 24"/>
          <p:cNvSpPr/>
          <p:nvPr/>
        </p:nvSpPr>
        <p:spPr>
          <a:xfrm>
            <a:off x="1470395" y="3950234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곱셈 기호 25"/>
          <p:cNvSpPr/>
          <p:nvPr/>
        </p:nvSpPr>
        <p:spPr>
          <a:xfrm>
            <a:off x="2431007" y="3950234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곱셈 기호 26"/>
          <p:cNvSpPr/>
          <p:nvPr/>
        </p:nvSpPr>
        <p:spPr>
          <a:xfrm>
            <a:off x="3414611" y="3950234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곱셈 기호 27"/>
          <p:cNvSpPr/>
          <p:nvPr/>
        </p:nvSpPr>
        <p:spPr>
          <a:xfrm>
            <a:off x="4387098" y="3950234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곱셈 기호 28"/>
          <p:cNvSpPr/>
          <p:nvPr/>
        </p:nvSpPr>
        <p:spPr>
          <a:xfrm>
            <a:off x="1470395" y="4394157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곱셈 기호 29"/>
          <p:cNvSpPr/>
          <p:nvPr/>
        </p:nvSpPr>
        <p:spPr>
          <a:xfrm>
            <a:off x="2431007" y="4394157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곱셈 기호 30"/>
          <p:cNvSpPr/>
          <p:nvPr/>
        </p:nvSpPr>
        <p:spPr>
          <a:xfrm>
            <a:off x="3414611" y="4394157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곱셈 기호 31"/>
          <p:cNvSpPr/>
          <p:nvPr/>
        </p:nvSpPr>
        <p:spPr>
          <a:xfrm>
            <a:off x="4387098" y="4394157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곱셈 기호 32"/>
          <p:cNvSpPr/>
          <p:nvPr/>
        </p:nvSpPr>
        <p:spPr>
          <a:xfrm>
            <a:off x="1470395" y="4849955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곱셈 기호 33"/>
          <p:cNvSpPr/>
          <p:nvPr/>
        </p:nvSpPr>
        <p:spPr>
          <a:xfrm>
            <a:off x="2431007" y="4849955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곱셈 기호 34"/>
          <p:cNvSpPr/>
          <p:nvPr/>
        </p:nvSpPr>
        <p:spPr>
          <a:xfrm>
            <a:off x="3414611" y="4849955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곱셈 기호 35"/>
          <p:cNvSpPr/>
          <p:nvPr/>
        </p:nvSpPr>
        <p:spPr>
          <a:xfrm>
            <a:off x="4387098" y="4849955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chemeClr val="accent5">
                  <a:tint val="100000"/>
                  <a:shade val="95000"/>
                  <a:hueMod val="100000"/>
                  <a:satMod val="10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곱셈 기호 36"/>
          <p:cNvSpPr/>
          <p:nvPr/>
        </p:nvSpPr>
        <p:spPr>
          <a:xfrm>
            <a:off x="3414611" y="1705353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곱셈 기호 37"/>
          <p:cNvSpPr/>
          <p:nvPr/>
        </p:nvSpPr>
        <p:spPr>
          <a:xfrm>
            <a:off x="990089" y="2161909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곱셈 기호 38"/>
          <p:cNvSpPr/>
          <p:nvPr/>
        </p:nvSpPr>
        <p:spPr>
          <a:xfrm>
            <a:off x="2430249" y="2161909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곱셈 기호 39"/>
          <p:cNvSpPr/>
          <p:nvPr/>
        </p:nvSpPr>
        <p:spPr>
          <a:xfrm>
            <a:off x="3918667" y="2161909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곱셈 기호 40"/>
          <p:cNvSpPr/>
          <p:nvPr/>
        </p:nvSpPr>
        <p:spPr>
          <a:xfrm>
            <a:off x="1470395" y="26058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곱셈 기호 41"/>
          <p:cNvSpPr/>
          <p:nvPr/>
        </p:nvSpPr>
        <p:spPr>
          <a:xfrm>
            <a:off x="2946938" y="26058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곱셈 기호 42"/>
          <p:cNvSpPr/>
          <p:nvPr/>
        </p:nvSpPr>
        <p:spPr>
          <a:xfrm>
            <a:off x="4387098" y="26058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곱셈 기호 43"/>
          <p:cNvSpPr/>
          <p:nvPr/>
        </p:nvSpPr>
        <p:spPr>
          <a:xfrm>
            <a:off x="1974451" y="3062388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곱셈 기호 44"/>
          <p:cNvSpPr/>
          <p:nvPr/>
        </p:nvSpPr>
        <p:spPr>
          <a:xfrm>
            <a:off x="3414611" y="3037880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곱셈 기호 45"/>
          <p:cNvSpPr/>
          <p:nvPr/>
        </p:nvSpPr>
        <p:spPr>
          <a:xfrm>
            <a:off x="990089" y="3505553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곱셈 기호 46"/>
          <p:cNvSpPr/>
          <p:nvPr/>
        </p:nvSpPr>
        <p:spPr>
          <a:xfrm>
            <a:off x="2430249" y="3506311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곱셈 기호 47"/>
          <p:cNvSpPr/>
          <p:nvPr/>
        </p:nvSpPr>
        <p:spPr>
          <a:xfrm>
            <a:off x="3918667" y="3506311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곱셈 기호 48"/>
          <p:cNvSpPr/>
          <p:nvPr/>
        </p:nvSpPr>
        <p:spPr>
          <a:xfrm>
            <a:off x="1470395" y="3950234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곱셈 기호 49"/>
          <p:cNvSpPr/>
          <p:nvPr/>
        </p:nvSpPr>
        <p:spPr>
          <a:xfrm>
            <a:off x="2946938" y="3961351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곱셈 기호 50"/>
          <p:cNvSpPr/>
          <p:nvPr/>
        </p:nvSpPr>
        <p:spPr>
          <a:xfrm>
            <a:off x="4387098" y="3961351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곱셈 기호 51"/>
          <p:cNvSpPr/>
          <p:nvPr/>
        </p:nvSpPr>
        <p:spPr>
          <a:xfrm>
            <a:off x="1974451" y="4418665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곱셈 기호 52"/>
          <p:cNvSpPr/>
          <p:nvPr/>
        </p:nvSpPr>
        <p:spPr>
          <a:xfrm>
            <a:off x="3414611" y="4394157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곱셈 기호 53"/>
          <p:cNvSpPr/>
          <p:nvPr/>
        </p:nvSpPr>
        <p:spPr>
          <a:xfrm>
            <a:off x="990089" y="483732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곱셈 기호 54"/>
          <p:cNvSpPr/>
          <p:nvPr/>
        </p:nvSpPr>
        <p:spPr>
          <a:xfrm>
            <a:off x="2430249" y="4838080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곱셈 기호 55"/>
          <p:cNvSpPr/>
          <p:nvPr/>
        </p:nvSpPr>
        <p:spPr>
          <a:xfrm>
            <a:off x="3918667" y="4838080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곱셈 기호 56"/>
          <p:cNvSpPr/>
          <p:nvPr/>
        </p:nvSpPr>
        <p:spPr>
          <a:xfrm>
            <a:off x="995992" y="3064168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FF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곱셈 기호 57"/>
          <p:cNvSpPr/>
          <p:nvPr/>
        </p:nvSpPr>
        <p:spPr>
          <a:xfrm>
            <a:off x="1977816" y="3526696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곱셈 기호 58"/>
          <p:cNvSpPr/>
          <p:nvPr/>
        </p:nvSpPr>
        <p:spPr>
          <a:xfrm>
            <a:off x="3906792" y="4406032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FF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6248401" y="1693160"/>
            <a:ext cx="5791200" cy="47268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#define MAX  101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[MAX] = {1, 1, 0, };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1: </a:t>
            </a:r>
            <a:r>
              <a:rPr lang="ko-KR" altLang="en-US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소수아님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, 0: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소수</a:t>
            </a:r>
            <a:endParaRPr lang="ko-KR" altLang="en-US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for(int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=2;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&lt;MAX;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if(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]==0) {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현재수만 소수이고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("%5d",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for(int j=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i+i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j&lt;MAX; j+=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배수들은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[j]=1;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소수아님으로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셋팅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("\n1~100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사이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%d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개의 소수를 찾아냄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\n",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2" name="타원 61"/>
          <p:cNvSpPr/>
          <p:nvPr/>
        </p:nvSpPr>
        <p:spPr>
          <a:xfrm>
            <a:off x="1536336" y="1762792"/>
            <a:ext cx="408298" cy="409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2033826" y="1762792"/>
            <a:ext cx="408298" cy="409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3007829" y="1762792"/>
            <a:ext cx="408298" cy="409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3984738" y="1762792"/>
            <a:ext cx="408298" cy="409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곱셈 기호 66"/>
          <p:cNvSpPr/>
          <p:nvPr/>
        </p:nvSpPr>
        <p:spPr>
          <a:xfrm>
            <a:off x="969809" y="4387614"/>
            <a:ext cx="576064" cy="576064"/>
          </a:xfrm>
          <a:prstGeom prst="mathMultiply">
            <a:avLst>
              <a:gd name="adj1" fmla="val 18573"/>
            </a:avLst>
          </a:prstGeom>
          <a:gradFill>
            <a:gsLst>
              <a:gs pos="0">
                <a:schemeClr val="accent5">
                  <a:tint val="95000"/>
                  <a:shade val="100000"/>
                  <a:hueMod val="100000"/>
                  <a:satMod val="100000"/>
                  <a:alpha val="5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6" name="표 67">
            <a:extLst>
              <a:ext uri="{FF2B5EF4-FFF2-40B4-BE49-F238E27FC236}">
                <a16:creationId xmlns:a16="http://schemas.microsoft.com/office/drawing/2014/main" id="{EC65676D-9E78-4C98-E581-4568EB81575A}"/>
              </a:ext>
            </a:extLst>
          </p:cNvPr>
          <p:cNvGraphicFramePr>
            <a:graphicFrameLocks noGrp="1"/>
          </p:cNvGraphicFramePr>
          <p:nvPr/>
        </p:nvGraphicFramePr>
        <p:xfrm>
          <a:off x="1033703" y="5581980"/>
          <a:ext cx="4990068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4452">
                  <a:extLst>
                    <a:ext uri="{9D8B030D-6E8A-4147-A177-3AD203B41FA5}">
                      <a16:colId xmlns:a16="http://schemas.microsoft.com/office/drawing/2014/main" val="978676275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333159829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3615886168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1346829505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1175654196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3977467538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4028162159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1914929515"/>
                    </a:ext>
                  </a:extLst>
                </a:gridCol>
                <a:gridCol w="554452">
                  <a:extLst>
                    <a:ext uri="{9D8B030D-6E8A-4147-A177-3AD203B41FA5}">
                      <a16:colId xmlns:a16="http://schemas.microsoft.com/office/drawing/2014/main" val="1652941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err="1"/>
                        <a:t>idx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2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3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4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5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6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…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2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err="1"/>
                        <a:t>val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latin typeface="Consolas" panose="020B0609020204030204" pitchFamily="49" charset="0"/>
                        </a:rPr>
                        <a:t>…</a:t>
                      </a:r>
                      <a:endParaRPr lang="ko-KR" altLang="en-US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7156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ACD6419B-BBDC-4866-9EB5-8BCFD8B14B6B}"/>
              </a:ext>
            </a:extLst>
          </p:cNvPr>
          <p:cNvSpPr txBox="1"/>
          <p:nvPr/>
        </p:nvSpPr>
        <p:spPr>
          <a:xfrm>
            <a:off x="0" y="5581980"/>
            <a:ext cx="102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isPrime</a:t>
            </a:r>
            <a:r>
              <a:rPr lang="en-US" altLang="ko-KR" dirty="0"/>
              <a:t>[]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3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3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6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9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2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4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7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6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9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2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4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7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에라토스테네스의</a:t>
            </a:r>
            <a:r>
              <a:rPr lang="ko-KR" altLang="en-US" dirty="0"/>
              <a:t> 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196098"/>
            <a:ext cx="5201920" cy="518438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문제</a:t>
            </a:r>
            <a:endParaRPr lang="en-US" altLang="ko-KR" sz="2000" dirty="0"/>
          </a:p>
          <a:p>
            <a:pPr marL="324000" lvl="1" indent="0">
              <a:buNone/>
            </a:pPr>
            <a:r>
              <a:rPr lang="ko-KR" altLang="en-US" sz="1800" dirty="0"/>
              <a:t>자연수 </a:t>
            </a:r>
            <a:r>
              <a:rPr lang="en-US" altLang="ko-KR" sz="1800" dirty="0"/>
              <a:t>a, b </a:t>
            </a:r>
            <a:r>
              <a:rPr lang="ko-KR" altLang="en-US" sz="1800" dirty="0"/>
              <a:t>구간 사이에 존재하는 소수의 개수를 알아내는 프로그램을 </a:t>
            </a:r>
            <a:r>
              <a:rPr lang="ko-KR" altLang="en-US" sz="1800" dirty="0" err="1"/>
              <a:t>작성하시오</a:t>
            </a:r>
            <a:r>
              <a:rPr lang="en-US" altLang="ko-KR" sz="1800" dirty="0"/>
              <a:t>.</a:t>
            </a:r>
          </a:p>
          <a:p>
            <a:r>
              <a:rPr lang="ko-KR" altLang="en-US" sz="2000" dirty="0"/>
              <a:t>입력</a:t>
            </a:r>
            <a:endParaRPr lang="en-US" altLang="ko-KR" sz="2000" dirty="0"/>
          </a:p>
          <a:p>
            <a:pPr marL="324000" lvl="1" indent="0">
              <a:buNone/>
            </a:pPr>
            <a:r>
              <a:rPr lang="ko-KR" altLang="en-US" sz="1800" dirty="0"/>
              <a:t>두 자연수 </a:t>
            </a:r>
            <a:r>
              <a:rPr lang="en-US" altLang="ko-KR" sz="1800" dirty="0"/>
              <a:t>a</a:t>
            </a:r>
            <a:r>
              <a:rPr lang="ko-KR" altLang="en-US" sz="1800" dirty="0"/>
              <a:t>와 </a:t>
            </a:r>
            <a:r>
              <a:rPr lang="en-US" altLang="ko-KR" sz="1800" dirty="0"/>
              <a:t>b</a:t>
            </a:r>
            <a:r>
              <a:rPr lang="ko-KR" altLang="en-US" sz="1800" dirty="0"/>
              <a:t>가 공백으로 분리되어 입력된다</a:t>
            </a:r>
            <a:r>
              <a:rPr lang="en-US" altLang="ko-KR" sz="1800" dirty="0"/>
              <a:t>. (1 ≤ a, b ≤ 500,000,000)</a:t>
            </a:r>
          </a:p>
          <a:p>
            <a:r>
              <a:rPr lang="ko-KR" altLang="en-US" sz="2000" dirty="0"/>
              <a:t>출력</a:t>
            </a:r>
            <a:endParaRPr lang="en-US" altLang="ko-KR" sz="2000" dirty="0"/>
          </a:p>
          <a:p>
            <a:pPr marL="324000" lvl="1" indent="0">
              <a:buNone/>
            </a:pPr>
            <a:r>
              <a:rPr lang="en-US" altLang="ko-KR" sz="1800" dirty="0"/>
              <a:t>a, b </a:t>
            </a:r>
            <a:r>
              <a:rPr lang="ko-KR" altLang="en-US" sz="1800" dirty="0"/>
              <a:t>구간 사이에 존재하는 소수의 개수를 출력한다</a:t>
            </a:r>
            <a:r>
              <a:rPr lang="en-US" altLang="ko-KR" sz="1800" dirty="0"/>
              <a:t>.</a:t>
            </a:r>
          </a:p>
          <a:p>
            <a:r>
              <a:rPr lang="ko-KR" altLang="en-US" sz="2000" dirty="0"/>
              <a:t>입력과 출력의 예</a:t>
            </a:r>
            <a:endParaRPr lang="en-US" altLang="ko-KR" sz="2000" dirty="0"/>
          </a:p>
          <a:p>
            <a:pPr marL="324000" lvl="1" indent="0">
              <a:buNone/>
            </a:pPr>
            <a:endParaRPr lang="ko-KR" altLang="en-US" sz="18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89712" y="1196097"/>
            <a:ext cx="5431730" cy="5184384"/>
          </a:xfrm>
        </p:spPr>
        <p:txBody>
          <a:bodyPr/>
          <a:lstStyle/>
          <a:p>
            <a:r>
              <a:rPr lang="ko-KR" altLang="en-US" dirty="0"/>
              <a:t>소스코드</a:t>
            </a:r>
          </a:p>
        </p:txBody>
      </p:sp>
      <p:sp>
        <p:nvSpPr>
          <p:cNvPr id="61" name="슬라이드 번호 개체 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124</a:t>
            </a:fld>
            <a:endParaRPr lang="ko-KR" altLang="en-US" noProof="0" dirty="0"/>
          </a:p>
        </p:txBody>
      </p:sp>
      <p:sp>
        <p:nvSpPr>
          <p:cNvPr id="60" name="TextBox 59"/>
          <p:cNvSpPr txBox="1"/>
          <p:nvPr/>
        </p:nvSpPr>
        <p:spPr>
          <a:xfrm>
            <a:off x="6108796" y="1179726"/>
            <a:ext cx="5791200" cy="56782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#define MAX  50000000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char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[MAX+1] = {1, 1, 0, };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int a, b,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scanf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("%d %d", &amp;a, &amp;b);</a:t>
            </a:r>
          </a:p>
          <a:p>
            <a:pPr marL="0" lvl="1" indent="0">
              <a:lnSpc>
                <a:spcPct val="120000"/>
              </a:lnSpc>
              <a:buNone/>
            </a:pPr>
            <a:endParaRPr lang="ko-KR" altLang="en-US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("%d",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aphicFrame>
        <p:nvGraphicFramePr>
          <p:cNvPr id="69" name="표 6">
            <a:extLst>
              <a:ext uri="{FF2B5EF4-FFF2-40B4-BE49-F238E27FC236}">
                <a16:creationId xmlns:a16="http://schemas.microsoft.com/office/drawing/2014/main" id="{B13CFD4D-9347-90C0-B1EC-B26CC49BB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429667"/>
              </p:ext>
            </p:extLst>
          </p:nvPr>
        </p:nvGraphicFramePr>
        <p:xfrm>
          <a:off x="906876" y="5345707"/>
          <a:ext cx="4847882" cy="632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941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423941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2858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27589"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effectLst/>
                        </a:rPr>
                        <a:t>1 10</a:t>
                      </a:r>
                      <a:endParaRPr lang="ko-KR" altLang="en-US" sz="1400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400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2179FF86-379F-9739-2485-D04CD030D5FC}"/>
              </a:ext>
            </a:extLst>
          </p:cNvPr>
          <p:cNvSpPr txBox="1"/>
          <p:nvPr/>
        </p:nvSpPr>
        <p:spPr>
          <a:xfrm>
            <a:off x="6108796" y="6884787"/>
            <a:ext cx="5791200" cy="56782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#define MAX  50000000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char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[MAX+1] = {1, 1, 0, };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int a, b,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=0;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scanf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("%d %d", &amp;a, &amp;b);</a:t>
            </a:r>
          </a:p>
          <a:p>
            <a:pPr marL="0" lvl="1" indent="0">
              <a:lnSpc>
                <a:spcPct val="120000"/>
              </a:lnSpc>
              <a:buNone/>
            </a:pPr>
            <a:endParaRPr lang="ko-KR" altLang="en-US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for(int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=2;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&lt;=b;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if(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]==0) { // 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현재수만 소수이고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for(int j=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i+i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j&lt;=MAX; j+=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// 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배수들은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[j]=1;  // </a:t>
            </a:r>
            <a:r>
              <a:rPr lang="ko-KR" altLang="en-US" sz="1600" dirty="0" err="1">
                <a:latin typeface="Consolas" pitchFamily="49" charset="0"/>
                <a:cs typeface="Consolas" pitchFamily="49" charset="0"/>
              </a:rPr>
              <a:t>소수아님으로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셋팅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for(int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=a;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&lt;=b;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    if(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isPrime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]==0)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++;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("%d",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cnt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948468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다차원 배열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2</a:t>
            </a:r>
            <a:r>
              <a:rPr lang="ko-KR" altLang="en-US" dirty="0"/>
              <a:t>차원 배열의 선언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1</a:t>
            </a:r>
            <a:r>
              <a:rPr lang="ko-KR" altLang="en-US" dirty="0"/>
              <a:t>차원 배열을 여러 개 겹쳐 놓은 것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ko-KR" altLang="en-US" dirty="0"/>
              <a:t>행과 열의 평면 구조를 가진 배열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ko-KR" altLang="en-US" dirty="0"/>
              <a:t>선언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ko-KR" altLang="en-US" dirty="0"/>
              <a:t>선언 예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차원 배열의 초기화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125</a:t>
            </a:fld>
            <a:endParaRPr lang="ko-KR" alt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ED64D-D218-D44E-94FB-066B0D51DA43}"/>
              </a:ext>
            </a:extLst>
          </p:cNvPr>
          <p:cNvSpPr txBox="1"/>
          <p:nvPr/>
        </p:nvSpPr>
        <p:spPr>
          <a:xfrm>
            <a:off x="1270363" y="3251904"/>
            <a:ext cx="415959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0070C0"/>
                </a:solidFill>
                <a:latin typeface="+mn-ea"/>
              </a:rPr>
              <a:t>데이터형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rgbClr val="0070C0"/>
                </a:solidFill>
                <a:latin typeface="+mn-ea"/>
              </a:rPr>
              <a:t>배열명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행 수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][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열 수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60C5D-E9D2-7F26-7741-0FE4896651A1}"/>
              </a:ext>
            </a:extLst>
          </p:cNvPr>
          <p:cNvSpPr txBox="1"/>
          <p:nvPr/>
        </p:nvSpPr>
        <p:spPr>
          <a:xfrm>
            <a:off x="1270364" y="4176169"/>
            <a:ext cx="415959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int a[4][5];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9" name="내용 개체 틀 6">
            <a:extLst>
              <a:ext uri="{FF2B5EF4-FFF2-40B4-BE49-F238E27FC236}">
                <a16:creationId xmlns:a16="http://schemas.microsoft.com/office/drawing/2014/main" id="{5877497D-9F8E-74AF-FBA5-ABDB9A12E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392269"/>
              </p:ext>
            </p:extLst>
          </p:nvPr>
        </p:nvGraphicFramePr>
        <p:xfrm>
          <a:off x="1270364" y="4689962"/>
          <a:ext cx="4159590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ea typeface="Adobe Heiti Std R" pitchFamily="34" charset="-128"/>
                        </a:rPr>
                        <a:t>a[0][0]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a[0][1]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</a:rPr>
                        <a:t>a[0][2]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</a:rPr>
                        <a:t>a[0][3]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a[0][4]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ea typeface="Adobe Heiti Std R" pitchFamily="34" charset="-128"/>
                        </a:rPr>
                        <a:t>a[1][0]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a[1][1]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a[1][2]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</a:rPr>
                        <a:t>a[1][3]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a[1][4]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a[2][0]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</a:rPr>
                        <a:t>a[2][1]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a[2][2]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a[2][3]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a[2][4]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a[3][0]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</a:rPr>
                        <a:t>a[3][1]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</a:rPr>
                        <a:t>a[3][2]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a[3][3]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</a:rPr>
                        <a:t>a[3][4]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DB3FCC4-9099-DC5A-CEF1-45CABD999FD7}"/>
              </a:ext>
            </a:extLst>
          </p:cNvPr>
          <p:cNvSpPr txBox="1"/>
          <p:nvPr/>
        </p:nvSpPr>
        <p:spPr>
          <a:xfrm>
            <a:off x="6841588" y="1790091"/>
            <a:ext cx="4769219" cy="4607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30000"/>
              </a:lnSpc>
              <a:buNone/>
            </a:pPr>
            <a:r>
              <a:rPr lang="en-US" altLang="ko-KR" sz="1600" dirty="0"/>
              <a:t>int a[2][3] = {3, 2, 7, 6, 9, 8};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600" dirty="0"/>
              <a:t>int b[2][3] = {5,8,3,7};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600" dirty="0"/>
              <a:t>int c[2][3] = {4, };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600" dirty="0"/>
              <a:t>int d[2][3] = { {3, }, {7,6,9} };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endParaRPr lang="en-US" altLang="ko-KR" sz="1600" dirty="0"/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600" dirty="0"/>
              <a:t>int e[][3] = { {3,2,6}, {7,6,9} };</a:t>
            </a:r>
          </a:p>
        </p:txBody>
      </p:sp>
      <p:graphicFrame>
        <p:nvGraphicFramePr>
          <p:cNvPr id="11" name="내용 개체 틀 6">
            <a:extLst>
              <a:ext uri="{FF2B5EF4-FFF2-40B4-BE49-F238E27FC236}">
                <a16:creationId xmlns:a16="http://schemas.microsoft.com/office/drawing/2014/main" id="{EB8E697A-F503-2F9B-5253-9F443E3DC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82776"/>
              </p:ext>
            </p:extLst>
          </p:nvPr>
        </p:nvGraphicFramePr>
        <p:xfrm>
          <a:off x="7421406" y="2185862"/>
          <a:ext cx="233219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1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3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2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7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6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9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8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내용 개체 틀 6">
            <a:extLst>
              <a:ext uri="{FF2B5EF4-FFF2-40B4-BE49-F238E27FC236}">
                <a16:creationId xmlns:a16="http://schemas.microsoft.com/office/drawing/2014/main" id="{CE523208-0EC2-5CDA-18E6-CD8E35B43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370946"/>
              </p:ext>
            </p:extLst>
          </p:nvPr>
        </p:nvGraphicFramePr>
        <p:xfrm>
          <a:off x="7421406" y="3143553"/>
          <a:ext cx="233219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1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5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8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3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7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쓰레기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쓰레기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내용 개체 틀 6">
            <a:extLst>
              <a:ext uri="{FF2B5EF4-FFF2-40B4-BE49-F238E27FC236}">
                <a16:creationId xmlns:a16="http://schemas.microsoft.com/office/drawing/2014/main" id="{2B4DC1BB-3530-EC04-7E65-81635E299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536653"/>
              </p:ext>
            </p:extLst>
          </p:nvPr>
        </p:nvGraphicFramePr>
        <p:xfrm>
          <a:off x="7421406" y="4093913"/>
          <a:ext cx="233219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1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4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내용 개체 틀 6">
            <a:extLst>
              <a:ext uri="{FF2B5EF4-FFF2-40B4-BE49-F238E27FC236}">
                <a16:creationId xmlns:a16="http://schemas.microsoft.com/office/drawing/2014/main" id="{AAA22E61-A304-D3B1-857C-25269FEB76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560999"/>
              </p:ext>
            </p:extLst>
          </p:nvPr>
        </p:nvGraphicFramePr>
        <p:xfrm>
          <a:off x="7421406" y="5073418"/>
          <a:ext cx="233219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1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3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7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6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9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5070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다차원 배열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배열의 순회</a:t>
            </a:r>
            <a:r>
              <a:rPr lang="en-US" altLang="ko-KR" dirty="0"/>
              <a:t>(</a:t>
            </a:r>
            <a:r>
              <a:rPr lang="ko-KR" altLang="en-US" dirty="0"/>
              <a:t>행 우선</a:t>
            </a:r>
            <a:r>
              <a:rPr lang="en-US" altLang="ko-KR" dirty="0"/>
              <a:t>)</a:t>
            </a:r>
          </a:p>
          <a:p>
            <a:pPr lvl="1"/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배열의 순회</a:t>
            </a:r>
            <a:r>
              <a:rPr lang="en-US" altLang="ko-KR" dirty="0"/>
              <a:t>(</a:t>
            </a:r>
            <a:r>
              <a:rPr lang="ko-KR" altLang="en-US" dirty="0"/>
              <a:t>열 우선</a:t>
            </a:r>
            <a:r>
              <a:rPr lang="en-US" altLang="ko-KR" dirty="0"/>
              <a:t>)</a:t>
            </a:r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126</a:t>
            </a:fld>
            <a:endParaRPr lang="ko-KR" alt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3FCC4-9099-DC5A-CEF1-45CABD999FD7}"/>
              </a:ext>
            </a:extLst>
          </p:cNvPr>
          <p:cNvSpPr txBox="1"/>
          <p:nvPr/>
        </p:nvSpPr>
        <p:spPr>
          <a:xfrm>
            <a:off x="6753906" y="1872373"/>
            <a:ext cx="4769219" cy="4607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#include &lt;</a:t>
            </a:r>
            <a:r>
              <a:rPr lang="en-US" altLang="ko-KR" sz="140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latin typeface="Consolas" panose="020B0609020204030204" pitchFamily="49" charset="0"/>
              </a:rPr>
              <a:t>&gt;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ROW 3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COL 4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int main() {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int a[ROW][COL] = {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{1,2,3,4},{5,6,7,8},{9,10,11,12} };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for(int c=0; c&lt;COL; </a:t>
            </a:r>
            <a:r>
              <a:rPr lang="en-US" altLang="ko-KR" sz="1400" dirty="0" err="1">
                <a:latin typeface="Consolas" panose="020B0609020204030204" pitchFamily="49" charset="0"/>
              </a:rPr>
              <a:t>c++</a:t>
            </a:r>
            <a:r>
              <a:rPr lang="en-US" altLang="ko-KR" sz="1400" dirty="0">
                <a:latin typeface="Consolas" panose="020B0609020204030204" pitchFamily="49" charset="0"/>
              </a:rPr>
              <a:t>) {    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열 순회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for(int r=0; r&lt;ROW; r++) {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순회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("%4d", a[r][c]);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}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("\n");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}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return 0;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243C1-2ECC-2F17-54D5-F33B5E31F6EB}"/>
              </a:ext>
            </a:extLst>
          </p:cNvPr>
          <p:cNvSpPr txBox="1"/>
          <p:nvPr/>
        </p:nvSpPr>
        <p:spPr>
          <a:xfrm>
            <a:off x="1026324" y="1872373"/>
            <a:ext cx="4769219" cy="4607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#include &lt;</a:t>
            </a:r>
            <a:r>
              <a:rPr lang="en-US" altLang="ko-KR" sz="140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latin typeface="Consolas" panose="020B0609020204030204" pitchFamily="49" charset="0"/>
              </a:rPr>
              <a:t>&gt;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ROW 3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COL 4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int main() {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int a[ROW][COL] = {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{1,2,3,4},{5,6,7,8},{9,10,11,12} };</a:t>
            </a:r>
          </a:p>
          <a:p>
            <a:pPr marL="0" lvl="1">
              <a:lnSpc>
                <a:spcPct val="13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for(int r=0; r&lt;ROW; r++) {    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행 순회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for(int c=0; c&lt;COL; </a:t>
            </a:r>
            <a:r>
              <a:rPr lang="en-US" altLang="ko-KR" sz="1400" dirty="0" err="1">
                <a:latin typeface="Consolas" panose="020B0609020204030204" pitchFamily="49" charset="0"/>
              </a:rPr>
              <a:t>c++</a:t>
            </a:r>
            <a:r>
              <a:rPr lang="en-US" altLang="ko-KR" sz="1400" dirty="0">
                <a:latin typeface="Consolas" panose="020B0609020204030204" pitchFamily="49" charset="0"/>
              </a:rPr>
              <a:t>) {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 //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열 순회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("%4d", a[r][c]);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}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("\n");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}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return</a:t>
            </a:r>
            <a:r>
              <a:rPr lang="ko-KR" altLang="en-US" sz="1400" dirty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0;</a:t>
            </a:r>
          </a:p>
          <a:p>
            <a:pPr marL="0" lvl="1">
              <a:lnSpc>
                <a:spcPct val="13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AC53C1F-0337-40A1-2579-3770F082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683" y="5697245"/>
            <a:ext cx="962025" cy="63817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F47D515-545E-B138-C3FE-9897F0C6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00" y="5840121"/>
            <a:ext cx="1276350" cy="495300"/>
          </a:xfrm>
          <a:prstGeom prst="rect">
            <a:avLst/>
          </a:prstGeom>
        </p:spPr>
      </p:pic>
      <p:graphicFrame>
        <p:nvGraphicFramePr>
          <p:cNvPr id="19" name="표 19">
            <a:extLst>
              <a:ext uri="{FF2B5EF4-FFF2-40B4-BE49-F238E27FC236}">
                <a16:creationId xmlns:a16="http://schemas.microsoft.com/office/drawing/2014/main" id="{60E76CB4-8AB3-0999-E097-D419096BC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25046"/>
              </p:ext>
            </p:extLst>
          </p:nvPr>
        </p:nvGraphicFramePr>
        <p:xfrm>
          <a:off x="4134362" y="1981702"/>
          <a:ext cx="1565204" cy="838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1301">
                  <a:extLst>
                    <a:ext uri="{9D8B030D-6E8A-4147-A177-3AD203B41FA5}">
                      <a16:colId xmlns:a16="http://schemas.microsoft.com/office/drawing/2014/main" val="4153398299"/>
                    </a:ext>
                  </a:extLst>
                </a:gridCol>
                <a:gridCol w="391301">
                  <a:extLst>
                    <a:ext uri="{9D8B030D-6E8A-4147-A177-3AD203B41FA5}">
                      <a16:colId xmlns:a16="http://schemas.microsoft.com/office/drawing/2014/main" val="1965976329"/>
                    </a:ext>
                  </a:extLst>
                </a:gridCol>
                <a:gridCol w="391301">
                  <a:extLst>
                    <a:ext uri="{9D8B030D-6E8A-4147-A177-3AD203B41FA5}">
                      <a16:colId xmlns:a16="http://schemas.microsoft.com/office/drawing/2014/main" val="3311487725"/>
                    </a:ext>
                  </a:extLst>
                </a:gridCol>
                <a:gridCol w="391301">
                  <a:extLst>
                    <a:ext uri="{9D8B030D-6E8A-4147-A177-3AD203B41FA5}">
                      <a16:colId xmlns:a16="http://schemas.microsoft.com/office/drawing/2014/main" val="779136999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1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2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3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4</a:t>
                      </a:r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4557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8775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12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7813"/>
                  </a:ext>
                </a:extLst>
              </a:tr>
            </a:tbl>
          </a:graphicData>
        </a:graphic>
      </p:graphicFrame>
      <p:graphicFrame>
        <p:nvGraphicFramePr>
          <p:cNvPr id="21" name="표 19">
            <a:extLst>
              <a:ext uri="{FF2B5EF4-FFF2-40B4-BE49-F238E27FC236}">
                <a16:creationId xmlns:a16="http://schemas.microsoft.com/office/drawing/2014/main" id="{43D77005-C1CC-D903-C180-DA516C9FF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3186"/>
              </p:ext>
            </p:extLst>
          </p:nvPr>
        </p:nvGraphicFramePr>
        <p:xfrm>
          <a:off x="9823504" y="1981702"/>
          <a:ext cx="1565204" cy="838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1301">
                  <a:extLst>
                    <a:ext uri="{9D8B030D-6E8A-4147-A177-3AD203B41FA5}">
                      <a16:colId xmlns:a16="http://schemas.microsoft.com/office/drawing/2014/main" val="4153398299"/>
                    </a:ext>
                  </a:extLst>
                </a:gridCol>
                <a:gridCol w="391301">
                  <a:extLst>
                    <a:ext uri="{9D8B030D-6E8A-4147-A177-3AD203B41FA5}">
                      <a16:colId xmlns:a16="http://schemas.microsoft.com/office/drawing/2014/main" val="1965976329"/>
                    </a:ext>
                  </a:extLst>
                </a:gridCol>
                <a:gridCol w="391301">
                  <a:extLst>
                    <a:ext uri="{9D8B030D-6E8A-4147-A177-3AD203B41FA5}">
                      <a16:colId xmlns:a16="http://schemas.microsoft.com/office/drawing/2014/main" val="3311487725"/>
                    </a:ext>
                  </a:extLst>
                </a:gridCol>
                <a:gridCol w="391301">
                  <a:extLst>
                    <a:ext uri="{9D8B030D-6E8A-4147-A177-3AD203B41FA5}">
                      <a16:colId xmlns:a16="http://schemas.microsoft.com/office/drawing/2014/main" val="779136999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1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2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3</a:t>
                      </a:r>
                      <a:endParaRPr lang="ko-KR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/>
                        <a:t>4</a:t>
                      </a:r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4557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8775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12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4953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격자판의 최댓값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89CB01-3421-690D-E907-B97B6CF2C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ko-KR" altLang="en-US" sz="1800" dirty="0"/>
              <a:t>문제</a:t>
            </a:r>
            <a:endParaRPr lang="en-US" altLang="ko-KR" sz="1800" dirty="0"/>
          </a:p>
          <a:p>
            <a:pPr marL="324000" lvl="1" indent="0" algn="just">
              <a:lnSpc>
                <a:spcPct val="110000"/>
              </a:lnSpc>
              <a:buNone/>
            </a:pPr>
            <a:r>
              <a:rPr lang="en-US" altLang="ko-KR" sz="1600" dirty="0"/>
              <a:t>&lt;</a:t>
            </a:r>
            <a:r>
              <a:rPr lang="ko-KR" altLang="en-US" sz="1600" dirty="0"/>
              <a:t>그림</a:t>
            </a:r>
            <a:r>
              <a:rPr lang="en-US" altLang="ko-KR" sz="1600" dirty="0"/>
              <a:t>1&gt;</a:t>
            </a:r>
            <a:r>
              <a:rPr lang="ko-KR" altLang="en-US" sz="1600" dirty="0"/>
              <a:t>과 </a:t>
            </a:r>
            <a:r>
              <a:rPr lang="en-US" altLang="ko-KR" sz="1600" dirty="0"/>
              <a:t>9x9 </a:t>
            </a:r>
            <a:r>
              <a:rPr lang="ko-KR" altLang="en-US" sz="1600" dirty="0"/>
              <a:t>격자판에 쓰여진 </a:t>
            </a:r>
            <a:r>
              <a:rPr lang="en-US" altLang="ko-KR" sz="1600" dirty="0"/>
              <a:t>81</a:t>
            </a:r>
            <a:r>
              <a:rPr lang="ko-KR" altLang="en-US" sz="1600" dirty="0"/>
              <a:t>개의 자연수가 주어질 때</a:t>
            </a:r>
            <a:r>
              <a:rPr lang="en-US" altLang="ko-KR" sz="1600" dirty="0"/>
              <a:t>, </a:t>
            </a:r>
            <a:r>
              <a:rPr lang="ko-KR" altLang="en-US" sz="1600" dirty="0"/>
              <a:t>이들 중 최댓값을 찾고 그 최댓값이 몇 행 몇 열에 위치한 수인지 구하는 프로그램을 </a:t>
            </a:r>
            <a:r>
              <a:rPr lang="ko-KR" altLang="en-US" sz="1600" dirty="0" err="1"/>
              <a:t>작성하시오</a:t>
            </a:r>
            <a:r>
              <a:rPr lang="en-US" altLang="ko-KR" sz="1600" dirty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307AE3-87B6-262E-A8F8-32FEB65855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ko-KR" altLang="en-US" sz="1800" dirty="0"/>
              <a:t>입력</a:t>
            </a:r>
            <a:endParaRPr lang="en-US" altLang="ko-KR" sz="1800" dirty="0"/>
          </a:p>
          <a:p>
            <a:pPr marL="324000" lvl="1" indent="0" algn="just">
              <a:lnSpc>
                <a:spcPct val="110000"/>
              </a:lnSpc>
              <a:buNone/>
            </a:pPr>
            <a:r>
              <a:rPr lang="ko-KR" altLang="en-US" sz="1600" dirty="0"/>
              <a:t>첫째 줄부터 아홉째 줄까지 한 줄에 아홉 개씩 자연수가 주어진다</a:t>
            </a:r>
            <a:r>
              <a:rPr lang="en-US" altLang="ko-KR" sz="1600" dirty="0"/>
              <a:t>. </a:t>
            </a:r>
            <a:r>
              <a:rPr lang="ko-KR" altLang="en-US" sz="1600" dirty="0"/>
              <a:t>주어지는 자연수는 </a:t>
            </a:r>
            <a:r>
              <a:rPr lang="en-US" altLang="ko-KR" sz="1600" dirty="0"/>
              <a:t>100</a:t>
            </a:r>
            <a:r>
              <a:rPr lang="ko-KR" altLang="en-US" sz="1600" dirty="0"/>
              <a:t>보다 작다</a:t>
            </a:r>
            <a:r>
              <a:rPr lang="en-US" altLang="ko-KR" sz="16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ko-KR" altLang="en-US" sz="1800" dirty="0"/>
              <a:t>출력</a:t>
            </a:r>
            <a:endParaRPr lang="en-US" altLang="ko-KR" sz="1800" dirty="0"/>
          </a:p>
          <a:p>
            <a:pPr marL="324000" lvl="1" indent="0" algn="just">
              <a:lnSpc>
                <a:spcPct val="110000"/>
              </a:lnSpc>
              <a:buNone/>
            </a:pPr>
            <a:r>
              <a:rPr lang="ko-KR" altLang="en-US" sz="1600" dirty="0"/>
              <a:t>첫째 줄에 최대값을 출력하고</a:t>
            </a:r>
            <a:r>
              <a:rPr lang="en-US" altLang="ko-KR" sz="1600" dirty="0"/>
              <a:t>, </a:t>
            </a:r>
            <a:r>
              <a:rPr lang="ko-KR" altLang="en-US" sz="1600" dirty="0"/>
              <a:t>둘째 줄에 최댓값이 위치한 행 번호와 열번호를 빈칸을 사이에 두고 차례로 출력한다</a:t>
            </a:r>
            <a:r>
              <a:rPr lang="en-US" altLang="ko-KR" sz="1600" dirty="0"/>
              <a:t>. </a:t>
            </a:r>
            <a:r>
              <a:rPr lang="ko-KR" altLang="en-US" sz="1600" dirty="0"/>
              <a:t>최댓값이 두 개 이상인 경우 행 숫자가 가장 작은 위치를 출력한다</a:t>
            </a:r>
            <a:r>
              <a:rPr lang="en-US" altLang="ko-KR" sz="1600" dirty="0"/>
              <a:t>.</a:t>
            </a:r>
          </a:p>
          <a:p>
            <a:pPr marL="324000" lvl="1" indent="0" algn="just">
              <a:lnSpc>
                <a:spcPct val="110000"/>
              </a:lnSpc>
              <a:buNone/>
            </a:pPr>
            <a:endParaRPr lang="ko-KR" altLang="en-US" sz="1600" dirty="0"/>
          </a:p>
          <a:p>
            <a:pPr algn="just"/>
            <a:endParaRPr lang="ko-KR" altLang="en-US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127</a:t>
            </a:fld>
            <a:endParaRPr lang="ko-KR" altLang="en-US" noProof="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44B50B-2DA2-181F-0392-801FD8E37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80" y="2827671"/>
            <a:ext cx="2769833" cy="3214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79EDD-C220-5ECB-61E8-E8FEC86D6A75}"/>
              </a:ext>
            </a:extLst>
          </p:cNvPr>
          <p:cNvSpPr txBox="1"/>
          <p:nvPr/>
        </p:nvSpPr>
        <p:spPr>
          <a:xfrm>
            <a:off x="3466213" y="3033434"/>
            <a:ext cx="2309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dirty="0">
                <a:latin typeface="+mn-ea"/>
              </a:rPr>
              <a:t>예를 들어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왼쪽과 같이 </a:t>
            </a:r>
            <a:r>
              <a:rPr lang="en-US" altLang="ko-KR" sz="1600" dirty="0">
                <a:latin typeface="+mn-ea"/>
              </a:rPr>
              <a:t>81</a:t>
            </a:r>
            <a:r>
              <a:rPr lang="ko-KR" altLang="en-US" sz="1600" dirty="0">
                <a:latin typeface="+mn-ea"/>
              </a:rPr>
              <a:t>개의 수가 주어질 경우에는 이들 중 최댓값은 </a:t>
            </a:r>
            <a:r>
              <a:rPr lang="en-US" altLang="ko-KR" sz="1600" dirty="0">
                <a:latin typeface="+mn-ea"/>
              </a:rPr>
              <a:t>90</a:t>
            </a:r>
            <a:r>
              <a:rPr lang="ko-KR" altLang="en-US" sz="1600" dirty="0">
                <a:latin typeface="+mn-ea"/>
              </a:rPr>
              <a:t>이고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이 값은 </a:t>
            </a:r>
            <a:r>
              <a:rPr lang="en-US" altLang="ko-KR" sz="1600" dirty="0">
                <a:latin typeface="+mn-ea"/>
              </a:rPr>
              <a:t>5</a:t>
            </a:r>
            <a:r>
              <a:rPr lang="ko-KR" altLang="en-US" sz="1600" dirty="0">
                <a:latin typeface="+mn-ea"/>
              </a:rPr>
              <a:t>행 </a:t>
            </a:r>
            <a:r>
              <a:rPr lang="en-US" altLang="ko-KR" sz="1600" dirty="0">
                <a:latin typeface="+mn-ea"/>
              </a:rPr>
              <a:t>7</a:t>
            </a:r>
            <a:r>
              <a:rPr lang="ko-KR" altLang="en-US" sz="1600" dirty="0">
                <a:latin typeface="+mn-ea"/>
              </a:rPr>
              <a:t>열에 위치한다</a:t>
            </a:r>
            <a:r>
              <a:rPr lang="en-US" altLang="ko-KR" sz="1600" dirty="0">
                <a:latin typeface="+mn-ea"/>
              </a:rPr>
              <a:t>.</a:t>
            </a:r>
          </a:p>
        </p:txBody>
      </p:sp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508A2563-09C3-9F23-555D-E56094326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900932"/>
              </p:ext>
            </p:extLst>
          </p:nvPr>
        </p:nvGraphicFramePr>
        <p:xfrm>
          <a:off x="6734330" y="4142985"/>
          <a:ext cx="478711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229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1650881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lt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lt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3 23 85 34 17 74 25 52 65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10  7 39 42 88 52 14 72 63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87 42 18 78 53 45 18 84 53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34 28 64 85 12 16 75 36 55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21 77 45 35 28 75 90 76  1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25 87 65 15 28 11 37 28 74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65 27 75 41  7 89 78 64 39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47 47 70 45 23 65  3 41 44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87 13 82 38 31 12 29 29 80</a:t>
                      </a:r>
                      <a:endParaRPr lang="ko-KR" altLang="en-US" sz="1400" baseline="0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90</a:t>
                      </a:r>
                    </a:p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5 7</a:t>
                      </a:r>
                      <a:endParaRPr lang="ko-KR" altLang="en-US" sz="1400" baseline="0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FFA3F4-0C7E-A8BE-79D2-618C195F9AB9}"/>
              </a:ext>
            </a:extLst>
          </p:cNvPr>
          <p:cNvSpPr txBox="1"/>
          <p:nvPr/>
        </p:nvSpPr>
        <p:spPr>
          <a:xfrm>
            <a:off x="827963" y="6041926"/>
            <a:ext cx="534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출처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한국정보올림피아드</a:t>
            </a:r>
            <a:r>
              <a:rPr lang="en-US" altLang="ko-KR" sz="1600" dirty="0"/>
              <a:t>(2007</a:t>
            </a:r>
            <a:r>
              <a:rPr lang="ko-KR" altLang="en-US" sz="1600" dirty="0"/>
              <a:t> 지역예선 중고등부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087898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격자판의 최댓값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89CB01-3421-690D-E907-B97B6CF2C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ko-KR" altLang="en-US" dirty="0"/>
              <a:t>문제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128</a:t>
            </a:fld>
            <a:endParaRPr lang="ko-KR" alt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3CF6C-98F9-FA30-FF41-7FE3AF8EFD48}"/>
              </a:ext>
            </a:extLst>
          </p:cNvPr>
          <p:cNvSpPr txBox="1"/>
          <p:nvPr/>
        </p:nvSpPr>
        <p:spPr>
          <a:xfrm>
            <a:off x="990314" y="1890369"/>
            <a:ext cx="4677037" cy="449011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#include &lt;</a:t>
            </a:r>
            <a:r>
              <a:rPr lang="en-US" altLang="ko-KR" sz="140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latin typeface="Consolas" panose="020B0609020204030204" pitchFamily="49" charset="0"/>
              </a:rPr>
              <a:t>&gt;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ROW 9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COL 9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a[ROW][COL];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void input() {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for(int r=0; r&lt;ROW; r++)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for(int c=0; c&lt;COL; </a:t>
            </a:r>
            <a:r>
              <a:rPr lang="en-US" altLang="ko-KR" sz="1400" dirty="0" err="1">
                <a:latin typeface="Consolas" panose="020B0609020204030204" pitchFamily="49" charset="0"/>
              </a:rPr>
              <a:t>c++</a:t>
            </a:r>
            <a:r>
              <a:rPr lang="en-US" altLang="ko-KR" sz="1400" dirty="0">
                <a:latin typeface="Consolas" panose="020B0609020204030204" pitchFamily="49" charset="0"/>
              </a:rPr>
              <a:t>)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latin typeface="Consolas" panose="020B0609020204030204" pitchFamily="49" charset="0"/>
              </a:rPr>
              <a:t>scanf</a:t>
            </a:r>
            <a:r>
              <a:rPr lang="en-US" altLang="ko-KR" sz="1400" dirty="0">
                <a:latin typeface="Consolas" panose="020B0609020204030204" pitchFamily="49" charset="0"/>
              </a:rPr>
              <a:t>("%d", &amp;a[r][c]);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3CF6C-98F9-FA30-FF41-7FE3AF8EFD48}"/>
              </a:ext>
            </a:extLst>
          </p:cNvPr>
          <p:cNvSpPr txBox="1"/>
          <p:nvPr/>
        </p:nvSpPr>
        <p:spPr>
          <a:xfrm>
            <a:off x="6867144" y="1890369"/>
            <a:ext cx="4636008" cy="449011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10000"/>
              </a:lnSpc>
              <a:buNone/>
            </a:pP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main() {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input();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</a:rPr>
              <a:t>mr</a:t>
            </a:r>
            <a:r>
              <a:rPr lang="en-US" altLang="ko-KR" sz="1400" dirty="0">
                <a:latin typeface="Consolas" panose="020B0609020204030204" pitchFamily="49" charset="0"/>
              </a:rPr>
              <a:t>, mc, max=-1;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("%d\n", max);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("%d %d\n", mr+1, mc+1);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return 0;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413531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격자판의</a:t>
            </a:r>
            <a:r>
              <a:rPr lang="ko-KR" altLang="en-US" dirty="0"/>
              <a:t> 최댓값</a:t>
            </a:r>
            <a:r>
              <a:rPr lang="en-US" altLang="ko-KR" dirty="0"/>
              <a:t>(</a:t>
            </a:r>
            <a:r>
              <a:rPr lang="ko-KR" altLang="en-US" dirty="0"/>
              <a:t>정답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89CB01-3421-690D-E907-B97B6CF2C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ko-KR" altLang="en-US" dirty="0"/>
              <a:t>문제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129</a:t>
            </a:fld>
            <a:endParaRPr lang="ko-KR" alt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3CF6C-98F9-FA30-FF41-7FE3AF8EFD48}"/>
              </a:ext>
            </a:extLst>
          </p:cNvPr>
          <p:cNvSpPr txBox="1"/>
          <p:nvPr/>
        </p:nvSpPr>
        <p:spPr>
          <a:xfrm>
            <a:off x="990314" y="1890369"/>
            <a:ext cx="4677037" cy="449011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#include &lt;</a:t>
            </a:r>
            <a:r>
              <a:rPr lang="en-US" altLang="ko-KR" sz="140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latin typeface="Consolas" panose="020B0609020204030204" pitchFamily="49" charset="0"/>
              </a:rPr>
              <a:t>&gt;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ROW 9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#define COL 9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a[ROW][COL];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void input() {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for(int r=0; r&lt;ROW; r++)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for(int c=0; c&lt;COL; </a:t>
            </a:r>
            <a:r>
              <a:rPr lang="en-US" altLang="ko-KR" sz="1400" dirty="0" err="1">
                <a:latin typeface="Consolas" panose="020B0609020204030204" pitchFamily="49" charset="0"/>
              </a:rPr>
              <a:t>c++</a:t>
            </a:r>
            <a:r>
              <a:rPr lang="en-US" altLang="ko-KR" sz="1400" dirty="0">
                <a:latin typeface="Consolas" panose="020B0609020204030204" pitchFamily="49" charset="0"/>
              </a:rPr>
              <a:t>)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latin typeface="Consolas" panose="020B0609020204030204" pitchFamily="49" charset="0"/>
              </a:rPr>
              <a:t>scanf</a:t>
            </a:r>
            <a:r>
              <a:rPr lang="en-US" altLang="ko-KR" sz="1400" dirty="0">
                <a:latin typeface="Consolas" panose="020B0609020204030204" pitchFamily="49" charset="0"/>
              </a:rPr>
              <a:t>("%d", &amp;a[r][c]);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3CF6C-98F9-FA30-FF41-7FE3AF8EFD48}"/>
              </a:ext>
            </a:extLst>
          </p:cNvPr>
          <p:cNvSpPr txBox="1"/>
          <p:nvPr/>
        </p:nvSpPr>
        <p:spPr>
          <a:xfrm>
            <a:off x="6867144" y="1890369"/>
            <a:ext cx="4636008" cy="449011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10000"/>
              </a:lnSpc>
              <a:buNone/>
            </a:pP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main() {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input();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</a:rPr>
              <a:t>mr</a:t>
            </a:r>
            <a:r>
              <a:rPr lang="en-US" altLang="ko-KR" sz="1400" dirty="0">
                <a:latin typeface="Consolas" panose="020B0609020204030204" pitchFamily="49" charset="0"/>
              </a:rPr>
              <a:t>, mc, max=-1;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for(</a:t>
            </a: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r=0; r&lt;ROW; r++) {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for(</a:t>
            </a:r>
            <a:r>
              <a:rPr lang="en-US" altLang="ko-KR" sz="1400" dirty="0" err="1"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latin typeface="Consolas" panose="020B0609020204030204" pitchFamily="49" charset="0"/>
              </a:rPr>
              <a:t> c=0; c&lt;COL; </a:t>
            </a:r>
            <a:r>
              <a:rPr lang="en-US" altLang="ko-KR" sz="1400" dirty="0" err="1">
                <a:latin typeface="Consolas" panose="020B0609020204030204" pitchFamily="49" charset="0"/>
              </a:rPr>
              <a:t>c++</a:t>
            </a:r>
            <a:r>
              <a:rPr lang="en-US" altLang="ko-KR" sz="1400" dirty="0">
                <a:latin typeface="Consolas" panose="020B0609020204030204" pitchFamily="49" charset="0"/>
              </a:rPr>
              <a:t>) {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if(max &lt; a[r][c]) {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    max = a[r][c];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    </a:t>
            </a:r>
            <a:r>
              <a:rPr lang="en-US" altLang="ko-KR" sz="1400" dirty="0" err="1">
                <a:latin typeface="Consolas" panose="020B0609020204030204" pitchFamily="49" charset="0"/>
              </a:rPr>
              <a:t>mr</a:t>
            </a:r>
            <a:r>
              <a:rPr lang="en-US" altLang="ko-KR" sz="1400" dirty="0">
                <a:latin typeface="Consolas" panose="020B0609020204030204" pitchFamily="49" charset="0"/>
              </a:rPr>
              <a:t> = r;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    mc = c;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}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}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}</a:t>
            </a:r>
          </a:p>
          <a:p>
            <a:pPr marL="0" lvl="1">
              <a:lnSpc>
                <a:spcPct val="110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("%d\n", max);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("%d %d\n", mr+1, mc+1);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return 0;</a:t>
            </a:r>
          </a:p>
          <a:p>
            <a:pPr marL="0" lvl="1">
              <a:lnSpc>
                <a:spcPct val="110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9681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45C2502A-71A9-FC9F-0C0B-12BE501B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32C1E49C-B232-5A63-A9B4-E1E35A43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</a:t>
            </a:fld>
            <a:endParaRPr lang="ko-KR" altLang="en-US" noProof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5405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766552" y="3025302"/>
            <a:ext cx="1429968" cy="4479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39552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A9248-C3EB-498B-6953-A114E4FA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CB2C50-F452-A9B9-9BF1-BE6E09D1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201919" cy="5039359"/>
          </a:xfrm>
        </p:spPr>
        <p:txBody>
          <a:bodyPr/>
          <a:lstStyle/>
          <a:p>
            <a:pPr algn="just"/>
            <a:r>
              <a:rPr lang="ko-KR" altLang="en-US" dirty="0"/>
              <a:t>구조체란</a:t>
            </a:r>
            <a:r>
              <a:rPr lang="en-US" altLang="ko-KR" dirty="0"/>
              <a:t>?</a:t>
            </a:r>
          </a:p>
          <a:p>
            <a:pPr lvl="1" algn="just"/>
            <a:r>
              <a:rPr lang="en-US" altLang="ko-KR" dirty="0"/>
              <a:t>C</a:t>
            </a:r>
            <a:r>
              <a:rPr lang="ko-KR" altLang="en-US" dirty="0"/>
              <a:t>언어의 기본 타입을 가지고 새롭게 정의하는 사용자 정의 타입</a:t>
            </a:r>
            <a:endParaRPr lang="en-US" altLang="ko-KR" dirty="0"/>
          </a:p>
          <a:p>
            <a:pPr lvl="1" algn="just"/>
            <a:r>
              <a:rPr lang="ko-KR" altLang="en-US" dirty="0"/>
              <a:t>기본 타입만으로는 나타낼 수 없는 복잡한 데이터를 표현 가능</a:t>
            </a:r>
            <a:endParaRPr lang="en-US" altLang="ko-KR" dirty="0"/>
          </a:p>
          <a:p>
            <a:pPr lvl="1" algn="just"/>
            <a:r>
              <a:rPr lang="ko-KR" altLang="en-US" dirty="0"/>
              <a:t>배열이 같은 타입의 변수 집합이라고 한다면</a:t>
            </a:r>
            <a:r>
              <a:rPr lang="en-US" altLang="ko-KR" dirty="0"/>
              <a:t>, </a:t>
            </a:r>
            <a:r>
              <a:rPr lang="ko-KR" altLang="en-US" dirty="0"/>
              <a:t>구조체는 다양한 타입의 변수 집합을 하나의 타입으로 나타낸 것</a:t>
            </a:r>
            <a:endParaRPr lang="en-US" altLang="ko-KR" dirty="0"/>
          </a:p>
          <a:p>
            <a:pPr lvl="1" algn="just"/>
            <a:r>
              <a:rPr lang="ko-KR" altLang="en-US" dirty="0"/>
              <a:t>구조체를 구성하는 변수를 구조체의 멤버</a:t>
            </a:r>
            <a:r>
              <a:rPr lang="en-US" altLang="ko-KR" dirty="0"/>
              <a:t>(member)</a:t>
            </a:r>
            <a:r>
              <a:rPr lang="ko-KR" altLang="en-US" dirty="0"/>
              <a:t>라고 부른다</a:t>
            </a:r>
            <a:endParaRPr lang="en-US" altLang="ko-KR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52D0F69-ABAB-CCFB-9231-E34B8D9B1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구조체의 정의와 선언 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130</a:t>
            </a:fld>
            <a:endParaRPr lang="ko-KR" alt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5529A-C031-D417-C758-4C8BE17053B5}"/>
              </a:ext>
            </a:extLst>
          </p:cNvPr>
          <p:cNvSpPr txBox="1"/>
          <p:nvPr/>
        </p:nvSpPr>
        <p:spPr>
          <a:xfrm>
            <a:off x="6442070" y="1890369"/>
            <a:ext cx="5284881" cy="449011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 marL="0" lvl="1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typedef struct {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int x, y;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원의 중심점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double r;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원의 반지름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 circle;</a:t>
            </a:r>
          </a:p>
          <a:p>
            <a:pPr marL="0" lvl="1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int main() {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circle c1 = {1, 2, 5};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 (%d, %d) %</a:t>
            </a:r>
            <a:r>
              <a:rPr lang="en-US" altLang="ko-KR" sz="1600" dirty="0" err="1"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latin typeface="Consolas" panose="020B0609020204030204" pitchFamily="49" charset="0"/>
              </a:rPr>
              <a:t>", c1.x, c1.y, c1.r);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942529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알고리즘의 효율성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89CB01-3421-690D-E907-B97B6CF2C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3840" y="1341120"/>
            <a:ext cx="3728719" cy="503935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시간 복잡도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en-US" altLang="ko-KR" dirty="0"/>
              <a:t>time complexity</a:t>
            </a:r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문제를 해결하는데 걸리는 시간과의 함수 관계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ko-KR" altLang="en-US" dirty="0" err="1"/>
              <a:t>반복문</a:t>
            </a:r>
            <a:r>
              <a:rPr lang="en-US" altLang="ko-KR" dirty="0"/>
              <a:t>, </a:t>
            </a:r>
            <a:r>
              <a:rPr lang="ko-KR" altLang="en-US" dirty="0"/>
              <a:t>중첩된 반복문의 구조와 개수에 의해 결정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7924799" y="1341120"/>
            <a:ext cx="3495041" cy="50393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공간 복잡도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space complexity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문제를 해결하기 위해 필요한 메모리</a:t>
            </a:r>
            <a:r>
              <a:rPr lang="en-US" altLang="ko-KR" dirty="0"/>
              <a:t>(</a:t>
            </a:r>
            <a:r>
              <a:rPr lang="ko-KR" altLang="en-US" dirty="0"/>
              <a:t>저장</a:t>
            </a:r>
            <a:r>
              <a:rPr lang="en-US" altLang="ko-KR" dirty="0"/>
              <a:t>)</a:t>
            </a:r>
            <a:r>
              <a:rPr lang="ko-KR" altLang="en-US" dirty="0"/>
              <a:t> 공간의 양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변수</a:t>
            </a:r>
            <a:r>
              <a:rPr lang="en-US" altLang="ko-KR" dirty="0"/>
              <a:t> </a:t>
            </a:r>
            <a:r>
              <a:rPr lang="ko-KR" altLang="en-US" dirty="0"/>
              <a:t>및 배열의 개수와 크기에 의해 결정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함수가 호출될 때마다 사용되는 스택 공간이 늘어남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131</a:t>
            </a:fld>
            <a:endParaRPr lang="ko-KR" altLang="en-US" noProof="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7C9AA8B-4D61-F96C-AEC6-9409C018F51A}"/>
              </a:ext>
            </a:extLst>
          </p:cNvPr>
          <p:cNvSpPr txBox="1">
            <a:spLocks/>
          </p:cNvSpPr>
          <p:nvPr/>
        </p:nvSpPr>
        <p:spPr>
          <a:xfrm>
            <a:off x="581192" y="1341119"/>
            <a:ext cx="3330408" cy="519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ko-KR" altLang="en-US" dirty="0"/>
              <a:t>이해의 복잡도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en-US" altLang="ko-KR" dirty="0"/>
              <a:t>difficulty</a:t>
            </a:r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알고리즘 이해와 구현에 필요한 시간과 노력의 양</a:t>
            </a:r>
            <a:endParaRPr lang="en-US" altLang="ko-KR" dirty="0"/>
          </a:p>
        </p:txBody>
      </p:sp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F44B7928-299A-BE42-9025-0A1D96E400A8}"/>
              </a:ext>
            </a:extLst>
          </p:cNvPr>
          <p:cNvSpPr/>
          <p:nvPr/>
        </p:nvSpPr>
        <p:spPr>
          <a:xfrm>
            <a:off x="1286523" y="3507288"/>
            <a:ext cx="2203650" cy="2203650"/>
          </a:xfrm>
          <a:prstGeom prst="mathMultiply">
            <a:avLst>
              <a:gd name="adj1" fmla="val 10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3845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알고리즘의 시간 복잡도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89CB01-3421-690D-E907-B97B6CF2C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 err="1"/>
              <a:t>빅오</a:t>
            </a:r>
            <a:r>
              <a:rPr lang="en-US" altLang="ko-KR" dirty="0"/>
              <a:t>(O)</a:t>
            </a:r>
            <a:r>
              <a:rPr lang="ko-KR" altLang="en-US" dirty="0"/>
              <a:t>표기법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ko-KR" altLang="en-US" dirty="0" err="1"/>
              <a:t>빅오</a:t>
            </a:r>
            <a:r>
              <a:rPr lang="ko-KR" altLang="en-US" dirty="0"/>
              <a:t> 표기법은 알고리즘의 성능 평가 방법 중 가장 많이 사용하는 방법 중 하나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가장 많이 사용하는 이유는 최악의 성능을 표시하기 때문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최악의 성능 지표는</a:t>
            </a:r>
            <a:r>
              <a:rPr lang="en-US" altLang="ko-KR" dirty="0"/>
              <a:t>, </a:t>
            </a:r>
            <a:r>
              <a:rPr lang="ko-KR" altLang="en-US" dirty="0"/>
              <a:t>적어도 이 정도의 성능은 보장한다는 의미</a:t>
            </a:r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실행 횟수를 </a:t>
            </a:r>
            <a:r>
              <a:rPr lang="ko-KR" altLang="en-US" dirty="0" err="1"/>
              <a:t>점근적</a:t>
            </a:r>
            <a:r>
              <a:rPr lang="ko-KR" altLang="en-US" dirty="0"/>
              <a:t> 표기법으로 표시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0715CD-E463-E569-49B3-1689086B75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표기 형식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실행 횟수 계산</a:t>
            </a:r>
            <a:endParaRPr lang="en-US" altLang="ko-KR" dirty="0"/>
          </a:p>
          <a:p>
            <a:pPr lvl="1"/>
            <a:r>
              <a:rPr lang="ko-KR" altLang="en-US" dirty="0"/>
              <a:t>프로그램은 첫번째 줄부터 마지막 줄까지 차례로 실행된다고 가정</a:t>
            </a:r>
            <a:r>
              <a:rPr lang="en-US" altLang="ko-KR" dirty="0"/>
              <a:t>.</a:t>
            </a:r>
            <a:endParaRPr lang="ko-KR" altLang="en-US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헤더 파일은 알고리즘의 성능에 영향을 주지 않는다</a:t>
            </a:r>
            <a:r>
              <a:rPr lang="en-US" altLang="ko-KR" dirty="0"/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함수 진입</a:t>
            </a:r>
            <a:r>
              <a:rPr lang="en-US" altLang="ko-KR" dirty="0"/>
              <a:t>, </a:t>
            </a:r>
            <a:r>
              <a:rPr lang="ko-KR" altLang="en-US" dirty="0"/>
              <a:t>함수 반환은 알고리즘 성능에 영향을 주지 않는다</a:t>
            </a:r>
            <a:r>
              <a:rPr lang="en-US" altLang="ko-KR" dirty="0"/>
              <a:t>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132</a:t>
            </a:fld>
            <a:endParaRPr lang="ko-KR" altLang="en-US" noProof="0" dirty="0"/>
          </a:p>
        </p:txBody>
      </p:sp>
      <p:pic>
        <p:nvPicPr>
          <p:cNvPr id="6" name="Picture 2" descr="ALG] 시간복잡도와 빅오 (Big-O) 표기법">
            <a:extLst>
              <a:ext uri="{FF2B5EF4-FFF2-40B4-BE49-F238E27FC236}">
                <a16:creationId xmlns:a16="http://schemas.microsoft.com/office/drawing/2014/main" id="{191E3E50-6665-A934-9008-B71C350A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10" y="1190356"/>
            <a:ext cx="1780604" cy="18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4CA92-44B5-E94B-1679-54219706BE47}"/>
              </a:ext>
            </a:extLst>
          </p:cNvPr>
          <p:cNvSpPr txBox="1"/>
          <p:nvPr/>
        </p:nvSpPr>
        <p:spPr>
          <a:xfrm>
            <a:off x="10356351" y="1647329"/>
            <a:ext cx="130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0B050"/>
                </a:solidFill>
              </a:rPr>
              <a:t>최소 </a:t>
            </a:r>
            <a:r>
              <a:rPr lang="en-US" altLang="ko-KR" sz="1600" dirty="0">
                <a:solidFill>
                  <a:srgbClr val="00B050"/>
                </a:solidFill>
              </a:rPr>
              <a:t>n</a:t>
            </a:r>
            <a:r>
              <a:rPr lang="ko-KR" altLang="en-US" sz="1600" dirty="0">
                <a:solidFill>
                  <a:srgbClr val="00B050"/>
                </a:solidFill>
              </a:rPr>
              <a:t>번은 연산해야 답이 나온다</a:t>
            </a:r>
            <a:r>
              <a:rPr lang="en-US" altLang="ko-KR" sz="1600" dirty="0">
                <a:solidFill>
                  <a:srgbClr val="00B050"/>
                </a:solidFill>
              </a:rPr>
              <a:t>.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4074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알고리즘의 시간 복잡도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89CB01-3421-690D-E907-B97B6CF2C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프로그램 예시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626267" y="1341121"/>
                <a:ext cx="4843675" cy="50393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실행 횟수 계산</a:t>
                </a:r>
                <a:endParaRPr lang="en-US" altLang="ko-KR" dirty="0"/>
              </a:p>
              <a:p>
                <a:pPr lvl="1">
                  <a:lnSpc>
                    <a:spcPct val="120000"/>
                  </a:lnSpc>
                </a:pPr>
                <a:r>
                  <a:rPr lang="ko-KR" altLang="en-US" dirty="0"/>
                  <a:t>상수항은 무시</a:t>
                </a:r>
                <a:endParaRPr lang="en-US" altLang="ko-KR" dirty="0"/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ko-KR" dirty="0"/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>
                  <a:lnSpc>
                    <a:spcPct val="120000"/>
                  </a:lnSpc>
                </a:pPr>
                <a:r>
                  <a:rPr lang="ko-KR" altLang="en-US" dirty="0"/>
                  <a:t>지배적이지 않은 항은 무시</a:t>
                </a:r>
                <a:endParaRPr lang="en-US" altLang="ko-KR" dirty="0"/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𝑙𝑜𝑔𝑁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(100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2">
                  <a:lnSpc>
                    <a:spcPct val="120000"/>
                  </a:lnSpc>
                </a:pPr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예시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프로그램의 </a:t>
                </a:r>
                <a:r>
                  <a:rPr lang="en-US" altLang="ko-KR" dirty="0"/>
                  <a:t>Big-O: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26267" y="1341121"/>
                <a:ext cx="4843675" cy="5039359"/>
              </a:xfrm>
              <a:blipFill>
                <a:blip r:embed="rId2"/>
                <a:stretch>
                  <a:fillRect l="-1761" t="-3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133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DD0B7-0694-5FCE-400F-E3969AD8BE19}"/>
              </a:ext>
            </a:extLst>
          </p:cNvPr>
          <p:cNvSpPr txBox="1"/>
          <p:nvPr/>
        </p:nvSpPr>
        <p:spPr>
          <a:xfrm>
            <a:off x="901699" y="1860154"/>
            <a:ext cx="5366323" cy="449054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#define N 100        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영향을 주지 않는다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   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영향을 주지 않는다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</a:p>
          <a:p>
            <a:pPr marL="0" lvl="1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void main(int)       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영향을 주지 않는다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{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int sum = 0;     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실행 횟수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: 1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회</a:t>
            </a:r>
          </a:p>
          <a:p>
            <a:pPr marL="0" lvl="1">
              <a:lnSpc>
                <a:spcPct val="120000"/>
              </a:lnSpc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latin typeface="Consolas" panose="020B0609020204030204" pitchFamily="49" charset="0"/>
              </a:rPr>
              <a:t>int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           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실행 횟수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: 1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회</a:t>
            </a:r>
          </a:p>
          <a:p>
            <a:pPr marL="0" lvl="1">
              <a:lnSpc>
                <a:spcPct val="120000"/>
              </a:lnSpc>
              <a:buNone/>
            </a:pPr>
            <a:endParaRPr lang="ko-KR" altLang="en-US" sz="1600" dirty="0">
              <a:latin typeface="Consolas" panose="020B0609020204030204" pitchFamily="49" charset="0"/>
            </a:endParaRPr>
          </a:p>
          <a:p>
            <a:pPr marL="0" lvl="1">
              <a:lnSpc>
                <a:spcPct val="120000"/>
              </a:lnSpc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latin typeface="Consolas" panose="020B0609020204030204" pitchFamily="49" charset="0"/>
              </a:rPr>
              <a:t>for(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=1;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&lt;=N;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실행 횟수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: N+1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회</a:t>
            </a:r>
          </a:p>
          <a:p>
            <a:pPr marL="0" lvl="1">
              <a:lnSpc>
                <a:spcPct val="120000"/>
              </a:lnSpc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latin typeface="Consolas" panose="020B0609020204030204" pitchFamily="49" charset="0"/>
              </a:rPr>
              <a:t>sum = sum +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실행 횟수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: N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회</a:t>
            </a:r>
          </a:p>
          <a:p>
            <a:pPr marL="0" lvl="1">
              <a:lnSpc>
                <a:spcPct val="120000"/>
              </a:lnSpc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  <a:p>
            <a:pPr marL="0" lvl="1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("sum:%d\</a:t>
            </a:r>
            <a:r>
              <a:rPr lang="en-US" altLang="ko-KR" sz="1600" dirty="0" err="1">
                <a:latin typeface="Consolas" panose="020B0609020204030204" pitchFamily="49" charset="0"/>
              </a:rPr>
              <a:t>n",sum</a:t>
            </a:r>
            <a:r>
              <a:rPr lang="en-US" altLang="ko-KR" sz="1600" dirty="0">
                <a:latin typeface="Consolas" panose="020B0609020204030204" pitchFamily="49" charset="0"/>
              </a:rPr>
              <a:t>);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실행 횟수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: 1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회</a:t>
            </a:r>
          </a:p>
          <a:p>
            <a:pPr marL="0" lvl="1">
              <a:lnSpc>
                <a:spcPct val="120000"/>
              </a:lnSpc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총 횟수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: 1 + 1 + N+1 + N + 1 = 2N + 4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회</a:t>
            </a:r>
          </a:p>
          <a:p>
            <a:pPr marL="0" lvl="1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399442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빅오</a:t>
            </a:r>
            <a:r>
              <a:rPr lang="ko-KR" altLang="en-US" dirty="0"/>
              <a:t> 표기의 종류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상수시간</a:t>
                </a:r>
                <a:r>
                  <a:rPr lang="en-US" altLang="ko-KR" dirty="0"/>
                  <a:t>(constant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time)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양과 상관없이 문제 해결에 항상 정해진 시간이 걸림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>
                    <a:solidFill>
                      <a:srgbClr val="002060"/>
                    </a:solidFill>
                  </a:rPr>
                  <a:t>평가</a:t>
                </a:r>
                <a:r>
                  <a:rPr lang="en-US" altLang="ko-KR" dirty="0">
                    <a:solidFill>
                      <a:srgbClr val="002060"/>
                    </a:solidFill>
                  </a:rPr>
                  <a:t>: </a:t>
                </a:r>
                <a:r>
                  <a:rPr lang="ko-KR" altLang="en-US" dirty="0">
                    <a:solidFill>
                      <a:srgbClr val="002060"/>
                    </a:solidFill>
                  </a:rPr>
                  <a:t>최상의 알고리즘</a:t>
                </a:r>
                <a:endParaRPr lang="en-US" altLang="ko-KR" dirty="0">
                  <a:solidFill>
                    <a:srgbClr val="002060"/>
                  </a:solidFill>
                </a:endParaRP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/>
                  <a:t>정수의 홀짝 판별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/>
                  <a:t>가우스의 누계 구하기</a:t>
                </a:r>
                <a:endParaRPr lang="en-US" altLang="ko-KR" dirty="0"/>
              </a:p>
              <a:p>
                <a:pPr lvl="3" algn="just"/>
                <a:r>
                  <a:rPr lang="en-US" altLang="ko-KR" dirty="0"/>
                  <a:t>(</a:t>
                </a:r>
                <a:r>
                  <a:rPr lang="ko-KR" altLang="en-US" dirty="0" err="1"/>
                  <a:t>시작수</a:t>
                </a:r>
                <a:r>
                  <a:rPr lang="en-US" altLang="ko-KR" dirty="0"/>
                  <a:t>+</a:t>
                </a:r>
                <a:r>
                  <a:rPr lang="ko-KR" altLang="en-US" dirty="0" err="1"/>
                  <a:t>마지막수</a:t>
                </a:r>
                <a:r>
                  <a:rPr lang="en-US" altLang="ko-KR" dirty="0"/>
                  <a:t>) x n / 2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4"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𝑙𝑜𝑔𝑁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로그시간</a:t>
                </a:r>
                <a:r>
                  <a:rPr lang="en-US" altLang="ko-KR" dirty="0"/>
                  <a:t>(logarithmic)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양이 증가 함에 따라 실행 시간이 로그 함수 그래프로 나타남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데이터가 많이 늘어나도 실행시간은 약간만 증가하는 특징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>
                    <a:solidFill>
                      <a:srgbClr val="0070C0"/>
                    </a:solidFill>
                  </a:rPr>
                  <a:t>평가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: </a:t>
                </a:r>
                <a:r>
                  <a:rPr lang="ko-KR" altLang="en-US" dirty="0">
                    <a:solidFill>
                      <a:srgbClr val="0070C0"/>
                    </a:solidFill>
                  </a:rPr>
                  <a:t>좋은 알고리즘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/>
                  <a:t>이진탐색</a:t>
                </a:r>
                <a:endParaRPr lang="en-US" altLang="ko-KR" dirty="0"/>
              </a:p>
              <a:p>
                <a:pPr lvl="3" algn="just"/>
                <a:r>
                  <a:rPr lang="en-US" altLang="ko-KR" dirty="0"/>
                  <a:t>  10</a:t>
                </a:r>
                <a:r>
                  <a:rPr lang="ko-KR" altLang="en-US" dirty="0"/>
                  <a:t>개 </a:t>
                </a:r>
                <a:r>
                  <a:rPr lang="ko-KR" altLang="en-US" dirty="0" err="1"/>
                  <a:t>일때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log</a:t>
                </a:r>
                <a:r>
                  <a:rPr lang="en-US" altLang="ko-KR" baseline="-25000" dirty="0"/>
                  <a:t>2</a:t>
                </a:r>
                <a:r>
                  <a:rPr lang="en-US" altLang="ko-KR" dirty="0"/>
                  <a:t>10  = 3.x</a:t>
                </a:r>
              </a:p>
              <a:p>
                <a:pPr lvl="3" algn="just"/>
                <a:r>
                  <a:rPr lang="en-US" altLang="ko-KR" dirty="0"/>
                  <a:t> 100</a:t>
                </a:r>
                <a:r>
                  <a:rPr lang="ko-KR" altLang="en-US" dirty="0"/>
                  <a:t>개 </a:t>
                </a:r>
                <a:r>
                  <a:rPr lang="ko-KR" altLang="en-US" dirty="0" err="1"/>
                  <a:t>일때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log</a:t>
                </a:r>
                <a:r>
                  <a:rPr lang="en-US" altLang="ko-KR" baseline="-25000" dirty="0"/>
                  <a:t>2</a:t>
                </a:r>
                <a:r>
                  <a:rPr lang="en-US" altLang="ko-KR" dirty="0"/>
                  <a:t>100 = 6.x</a:t>
                </a:r>
              </a:p>
              <a:p>
                <a:pPr lvl="3" algn="just"/>
                <a:r>
                  <a:rPr lang="en-US" altLang="ko-KR" dirty="0"/>
                  <a:t>1000</a:t>
                </a:r>
                <a:r>
                  <a:rPr lang="ko-KR" altLang="en-US" dirty="0"/>
                  <a:t>개 </a:t>
                </a:r>
                <a:r>
                  <a:rPr lang="ko-KR" altLang="en-US" dirty="0" err="1"/>
                  <a:t>일때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log</a:t>
                </a:r>
                <a:r>
                  <a:rPr lang="en-US" altLang="ko-KR" baseline="-25000" dirty="0"/>
                  <a:t>2</a:t>
                </a:r>
                <a:r>
                  <a:rPr lang="en-US" altLang="ko-KR" dirty="0"/>
                  <a:t>1000= 9.x</a:t>
                </a:r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1"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9563218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빅오</a:t>
            </a:r>
            <a:r>
              <a:rPr lang="ko-KR" altLang="en-US" dirty="0"/>
              <a:t> 표기의 종류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선형시간</a:t>
                </a:r>
                <a:r>
                  <a:rPr lang="en-US" altLang="ko-KR" dirty="0"/>
                  <a:t>(linear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time)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양의 증가에 따라 실행 시간이 일차 함수 그래프로 나타남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 err="1"/>
                  <a:t>테이터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증가량과</a:t>
                </a:r>
                <a:r>
                  <a:rPr lang="ko-KR" altLang="en-US" dirty="0"/>
                  <a:t> 정비례하여 실행 시간이 증가하는 특징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>
                    <a:solidFill>
                      <a:srgbClr val="00B050"/>
                    </a:solidFill>
                  </a:rPr>
                  <a:t>평가</a:t>
                </a:r>
                <a:r>
                  <a:rPr lang="en-US" altLang="ko-KR" dirty="0">
                    <a:solidFill>
                      <a:srgbClr val="00B050"/>
                    </a:solidFill>
                  </a:rPr>
                  <a:t>: </a:t>
                </a:r>
                <a:r>
                  <a:rPr lang="ko-KR" altLang="en-US" dirty="0">
                    <a:solidFill>
                      <a:srgbClr val="00B050"/>
                    </a:solidFill>
                  </a:rPr>
                  <a:t>준수한 알고리즘</a:t>
                </a:r>
                <a:endParaRPr lang="en-US" altLang="ko-KR" dirty="0">
                  <a:solidFill>
                    <a:srgbClr val="00B050"/>
                  </a:solidFill>
                </a:endParaRP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/>
                  <a:t>정렬되지 않은 배열에서 최댓값 찾기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4"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𝑙𝑜𝑔𝑁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선형 로그 시간</a:t>
                </a:r>
                <a:r>
                  <a:rPr lang="en-US" altLang="ko-KR" dirty="0"/>
                  <a:t>(</a:t>
                </a:r>
                <a:r>
                  <a:rPr lang="en-US" altLang="ko-KR" dirty="0" err="1"/>
                  <a:t>linearithmic</a:t>
                </a:r>
                <a:r>
                  <a:rPr lang="en-US" altLang="ko-KR" dirty="0"/>
                  <a:t> time)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양의 증가에 따라 실행 시간이 일차 함수 </a:t>
                </a:r>
                <a:r>
                  <a:rPr lang="en-US" altLang="ko-KR" dirty="0"/>
                  <a:t>+ </a:t>
                </a:r>
                <a:r>
                  <a:rPr lang="ko-KR" altLang="en-US" dirty="0"/>
                  <a:t>로그함수 형태의 그래프로 나타남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데이터의 </a:t>
                </a:r>
                <a:r>
                  <a:rPr lang="ko-KR" altLang="en-US" dirty="0" err="1"/>
                  <a:t>증가량보다</a:t>
                </a:r>
                <a:r>
                  <a:rPr lang="ko-KR" altLang="en-US" dirty="0"/>
                  <a:t> 실행시간이 더 많이 증가하는 특징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>
                    <a:solidFill>
                      <a:schemeClr val="accent2"/>
                    </a:solidFill>
                  </a:rPr>
                  <a:t>평가</a:t>
                </a:r>
                <a:r>
                  <a:rPr lang="en-US" altLang="ko-KR" dirty="0">
                    <a:solidFill>
                      <a:schemeClr val="accent2"/>
                    </a:solidFill>
                  </a:rPr>
                  <a:t>: </a:t>
                </a:r>
                <a:r>
                  <a:rPr lang="ko-KR" altLang="en-US" dirty="0">
                    <a:solidFill>
                      <a:schemeClr val="accent2"/>
                    </a:solidFill>
                  </a:rPr>
                  <a:t>봐줄만한 알고리즘</a:t>
                </a:r>
                <a:endParaRPr lang="en-US" altLang="ko-KR" dirty="0">
                  <a:solidFill>
                    <a:schemeClr val="accent2"/>
                  </a:solidFill>
                </a:endParaRP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 err="1"/>
                  <a:t>힙</a:t>
                </a:r>
                <a:r>
                  <a:rPr lang="ko-KR" altLang="en-US" dirty="0"/>
                  <a:t> 정렬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 err="1"/>
                  <a:t>자이델</a:t>
                </a:r>
                <a:r>
                  <a:rPr lang="en-US" altLang="ko-KR" dirty="0"/>
                  <a:t>(Seidel)</a:t>
                </a:r>
                <a:r>
                  <a:rPr lang="ko-KR" altLang="en-US" dirty="0"/>
                  <a:t>의 다각형 삼각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1"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67979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빅오</a:t>
            </a:r>
            <a:r>
              <a:rPr lang="ko-KR" altLang="en-US" dirty="0"/>
              <a:t> 표기의 종류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 err="1"/>
                  <a:t>이차식</a:t>
                </a:r>
                <a:r>
                  <a:rPr lang="ko-KR" altLang="en-US" dirty="0"/>
                  <a:t> 시간</a:t>
                </a:r>
                <a:r>
                  <a:rPr lang="en-US" altLang="ko-KR" dirty="0"/>
                  <a:t>(quadratic time)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양의 증가에 따라 실행 시간이 이차 함수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 그래프로 나타남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 err="1"/>
                  <a:t>테이터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증가량에</a:t>
                </a:r>
                <a:r>
                  <a:rPr lang="ko-KR" altLang="en-US" dirty="0"/>
                  <a:t> 제곱으로 비례하여 실행 시간이 증가하는 특징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>
                    <a:solidFill>
                      <a:srgbClr val="FF0000"/>
                    </a:solidFill>
                  </a:rPr>
                  <a:t>평가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: 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나쁜 알고리즘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 err="1"/>
                  <a:t>선택정렬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 err="1"/>
                  <a:t>버블정렬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4"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 err="1"/>
                  <a:t>삼차식</a:t>
                </a:r>
                <a:r>
                  <a:rPr lang="ko-KR" altLang="en-US" dirty="0"/>
                  <a:t> 시간</a:t>
                </a:r>
                <a:r>
                  <a:rPr lang="en-US" altLang="ko-KR" dirty="0"/>
                  <a:t>(cubic time)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양의 증가에 따라 실행 시간이 삼차 함수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 그래프로 나타남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 err="1"/>
                  <a:t>테이터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증가량과</a:t>
                </a:r>
                <a:r>
                  <a:rPr lang="ko-KR" altLang="en-US" dirty="0"/>
                  <a:t> 정비례하여 실행 시간이 증가하는 특징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>
                    <a:solidFill>
                      <a:srgbClr val="C00000"/>
                    </a:solidFill>
                  </a:rPr>
                  <a:t>평가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: </a:t>
                </a:r>
                <a:r>
                  <a:rPr lang="ko-KR" altLang="en-US" dirty="0">
                    <a:solidFill>
                      <a:srgbClr val="C00000"/>
                    </a:solidFill>
                  </a:rPr>
                  <a:t>끔찍한 알고리즘</a:t>
                </a:r>
                <a:endParaRPr lang="en-US" altLang="ko-KR" dirty="0">
                  <a:solidFill>
                    <a:srgbClr val="C00000"/>
                  </a:solidFill>
                </a:endParaRP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/>
                  <a:t>행렬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개의 무식한 곱셈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1"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763705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빅오</a:t>
            </a:r>
            <a:r>
              <a:rPr lang="ko-KR" altLang="en-US" dirty="0"/>
              <a:t> 표기의 종류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지수 시간</a:t>
                </a:r>
                <a:r>
                  <a:rPr lang="en-US" altLang="ko-KR" dirty="0"/>
                  <a:t>(exponential time)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양의 증가에 따라 실행 시간이 지수 함수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 그래프로 나타남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 err="1"/>
                  <a:t>테이터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증가량에</a:t>
                </a:r>
                <a:r>
                  <a:rPr lang="ko-KR" altLang="en-US" dirty="0"/>
                  <a:t> 따라 실행 시간이 지수 형태로 증가하는 특징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>
                    <a:solidFill>
                      <a:srgbClr val="7030A0"/>
                    </a:solidFill>
                  </a:rPr>
                  <a:t>평가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: 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최악의 알고리즘</a:t>
                </a:r>
                <a:endParaRPr lang="en-US" altLang="ko-KR" dirty="0">
                  <a:solidFill>
                    <a:srgbClr val="7030A0"/>
                  </a:solidFill>
                </a:endParaRP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ko-KR" altLang="en-US" dirty="0"/>
                  <a:t>을 재귀 호출로 계산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4"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계승 시간</a:t>
                </a:r>
                <a:r>
                  <a:rPr lang="en-US" altLang="ko-KR" dirty="0"/>
                  <a:t>(factorial time)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데이터 양의 증가에 따라 실행 시간이 </a:t>
                </a:r>
                <a:r>
                  <a:rPr lang="ko-KR" altLang="en-US" dirty="0" err="1"/>
                  <a:t>팩토리얼</a:t>
                </a:r>
                <a:r>
                  <a:rPr lang="ko-KR" altLang="en-US" dirty="0"/>
                  <a:t> 함수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 그래프로 나타남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평가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노코멘트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알고리즘 예</a:t>
                </a:r>
                <a:endParaRPr lang="en-US" altLang="ko-KR" dirty="0"/>
              </a:p>
              <a:p>
                <a:pPr lvl="2" algn="just">
                  <a:lnSpc>
                    <a:spcPct val="120000"/>
                  </a:lnSpc>
                </a:pPr>
                <a:r>
                  <a:rPr lang="ko-KR" altLang="en-US" dirty="0" err="1"/>
                  <a:t>브루트포스</a:t>
                </a:r>
                <a:r>
                  <a:rPr lang="ko-KR" altLang="en-US" dirty="0"/>
                  <a:t> 탐색을 통한 외판원 문제 해결방법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8E0715CD-E463-E569-49B3-1689086B7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r="-1699" b="-14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2129120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D5EED63-4432-5F42-9D28-1A3A12604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1"/>
          <a:stretch/>
        </p:blipFill>
        <p:spPr>
          <a:xfrm>
            <a:off x="838200" y="2317708"/>
            <a:ext cx="6396620" cy="414464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빅오</a:t>
            </a:r>
            <a:r>
              <a:rPr lang="ko-KR" altLang="en-US" dirty="0"/>
              <a:t> 표기의 종류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알</m:t>
                    </m:r>
                  </m:oMath>
                </a14:m>
                <a:r>
                  <a:rPr lang="ko-KR" altLang="en-US" dirty="0"/>
                  <a:t>고리즘 성능 비교</a:t>
                </a:r>
                <a:endParaRPr lang="en-US" altLang="ko-KR" dirty="0"/>
              </a:p>
              <a:p>
                <a:pPr lvl="1" algn="just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)&gt;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)&gt;</m:t>
                            </m:r>
                          </m:e>
                        </m:func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 …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D89CB01-3421-690D-E907-B97B6CF2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138</a:t>
            </a:fld>
            <a:endParaRPr lang="ko-KR" altLang="en-US" noProof="0" dirty="0"/>
          </a:p>
        </p:txBody>
      </p:sp>
      <p:pic>
        <p:nvPicPr>
          <p:cNvPr id="6150" name="Picture 6" descr="시간복잡도와 Big-O 표기">
            <a:extLst>
              <a:ext uri="{FF2B5EF4-FFF2-40B4-BE49-F238E27FC236}">
                <a16:creationId xmlns:a16="http://schemas.microsoft.com/office/drawing/2014/main" id="{39C2E430-70DC-BCDC-DABE-4D5F8467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39" y="2651717"/>
            <a:ext cx="45687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4321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A2EA-5C00-A393-C4EB-96DDCBF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시간제한 피하기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89CB01-3421-690D-E907-B97B6CF2C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주어진 입력 </a:t>
            </a:r>
            <a:r>
              <a:rPr lang="en-US" altLang="ko-KR" dirty="0"/>
              <a:t>N</a:t>
            </a:r>
            <a:r>
              <a:rPr lang="ko-KR" altLang="en-US" dirty="0"/>
              <a:t>의 크기에 따른 허용 시간 복잡도</a:t>
            </a:r>
          </a:p>
          <a:p>
            <a:pPr algn="just">
              <a:lnSpc>
                <a:spcPct val="120000"/>
              </a:lnSpc>
            </a:pP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A55A9323-103E-043F-5D6C-40FE478C30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ko-KR" altLang="en-US" dirty="0"/>
                  <a:t>활용 방법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컴퓨터는 대략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초에 </a:t>
                </a:r>
                <a:r>
                  <a:rPr lang="en-US" altLang="ko-KR" dirty="0"/>
                  <a:t>1</a:t>
                </a:r>
                <a:r>
                  <a:rPr lang="ko-KR" altLang="en-US" dirty="0" err="1"/>
                  <a:t>억회의</a:t>
                </a:r>
                <a:r>
                  <a:rPr lang="ko-KR" altLang="en-US" dirty="0"/>
                  <a:t> 연산 수행한다고 가정하고 왼쪽 표를 얻어냄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시간 제한은 대부분 </a:t>
                </a:r>
                <a:r>
                  <a:rPr lang="en-US" altLang="ko-KR" dirty="0"/>
                  <a:t>1~5</a:t>
                </a:r>
                <a:r>
                  <a:rPr lang="ko-KR" altLang="en-US" dirty="0"/>
                  <a:t>초</a:t>
                </a:r>
                <a:endParaRPr lang="en-US" altLang="ko-KR" dirty="0"/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입력 데이터가 </a:t>
                </a:r>
                <a:r>
                  <a:rPr lang="en-US" altLang="ko-KR" dirty="0"/>
                  <a:t>5000</a:t>
                </a:r>
                <a:r>
                  <a:rPr lang="ko-KR" altLang="en-US" dirty="0"/>
                  <a:t>개 이하로 주어진다면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또는 그보다 빠른 알고리즘을 설계하여 문제를 풀어야 함</a:t>
                </a:r>
                <a:r>
                  <a:rPr lang="en-US" altLang="ko-KR" dirty="0"/>
                  <a:t>.</a:t>
                </a:r>
              </a:p>
              <a:p>
                <a:pPr lvl="1" algn="just">
                  <a:lnSpc>
                    <a:spcPct val="120000"/>
                  </a:lnSpc>
                </a:pPr>
                <a:r>
                  <a:rPr lang="ko-KR" altLang="en-US" dirty="0"/>
                  <a:t>입력 데이터가 </a:t>
                </a:r>
                <a:r>
                  <a:rPr lang="en-US" altLang="ko-KR" dirty="0"/>
                  <a:t>25</a:t>
                </a:r>
                <a:r>
                  <a:rPr lang="ko-KR" altLang="en-US" dirty="0"/>
                  <a:t>개 이하로 주어진다면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알고리즘만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되어도 통과 가능할 것임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A55A9323-103E-043F-5D6C-40FE478C3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66341" y="1513840"/>
                <a:ext cx="5375108" cy="4814770"/>
              </a:xfrm>
              <a:blipFill>
                <a:blip r:embed="rId2"/>
                <a:stretch>
                  <a:fillRect l="-1474" t="-1266" r="-14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139</a:t>
            </a:fld>
            <a:endParaRPr lang="ko-KR" alt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D2D73-3ED9-6032-F793-69125E83E52E}"/>
              </a:ext>
            </a:extLst>
          </p:cNvPr>
          <p:cNvSpPr txBox="1"/>
          <p:nvPr/>
        </p:nvSpPr>
        <p:spPr>
          <a:xfrm>
            <a:off x="0" y="652742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https://rh-tn.tistory.com/3</a:t>
            </a:r>
            <a:endParaRPr lang="ko-KR" altLang="en-US" sz="1100" dirty="0"/>
          </a:p>
        </p:txBody>
      </p:sp>
      <p:graphicFrame>
        <p:nvGraphicFramePr>
          <p:cNvPr id="11" name="내용 개체 틀 5">
            <a:extLst>
              <a:ext uri="{FF2B5EF4-FFF2-40B4-BE49-F238E27FC236}">
                <a16:creationId xmlns:a16="http://schemas.microsoft.com/office/drawing/2014/main" id="{367B542F-4A42-0131-31B6-3B14009D0815}"/>
              </a:ext>
            </a:extLst>
          </p:cNvPr>
          <p:cNvGraphicFramePr>
            <a:graphicFrameLocks/>
          </p:cNvGraphicFramePr>
          <p:nvPr/>
        </p:nvGraphicFramePr>
        <p:xfrm>
          <a:off x="1001394" y="2262282"/>
          <a:ext cx="4784726" cy="36527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92363">
                  <a:extLst>
                    <a:ext uri="{9D8B030D-6E8A-4147-A177-3AD203B41FA5}">
                      <a16:colId xmlns:a16="http://schemas.microsoft.com/office/drawing/2014/main" val="3363453821"/>
                    </a:ext>
                  </a:extLst>
                </a:gridCol>
                <a:gridCol w="2392363">
                  <a:extLst>
                    <a:ext uri="{9D8B030D-6E8A-4147-A177-3AD203B41FA5}">
                      <a16:colId xmlns:a16="http://schemas.microsoft.com/office/drawing/2014/main" val="4091075544"/>
                    </a:ext>
                  </a:extLst>
                </a:gridCol>
              </a:tblGrid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N</a:t>
                      </a:r>
                      <a:r>
                        <a:rPr lang="ko-KR" altLang="en-US" sz="1600" dirty="0">
                          <a:effectLst/>
                        </a:rPr>
                        <a:t>의 크기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363" marR="59363" marT="59363" marB="5936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effectLst/>
                        </a:rPr>
                        <a:t>시간복잡도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363" marR="59363" marT="59363" marB="5936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58467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N ≤ 11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O(N!)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1721657489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 ≤ 25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O(2</a:t>
                      </a:r>
                      <a:r>
                        <a:rPr lang="en-US" sz="1600" baseline="30000" dirty="0">
                          <a:effectLst/>
                        </a:rPr>
                        <a:t>N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3258913181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 ≤ 100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O(N</a:t>
                      </a:r>
                      <a:r>
                        <a:rPr lang="en-US" sz="1600" baseline="300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2698224474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 ≤ 500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O(N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4200488241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 ≤ 3,000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O(N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logN)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3607250767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 ≤ 5,000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O(N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2966379225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 ≤ 1,000,000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O(NlogN)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184725121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 ≤ 10,000,000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O(N)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2109223588"/>
                  </a:ext>
                </a:extLst>
              </a:tr>
              <a:tr h="365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N &gt; 10,000,000</a:t>
                      </a:r>
                    </a:p>
                  </a:txBody>
                  <a:tcPr marL="59363" marR="59363" marT="59363" marB="59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O(</a:t>
                      </a:r>
                      <a:r>
                        <a:rPr lang="en-US" sz="1600" dirty="0" err="1">
                          <a:effectLst/>
                        </a:rPr>
                        <a:t>logN</a:t>
                      </a:r>
                      <a:r>
                        <a:rPr lang="en-US" sz="1600" dirty="0">
                          <a:effectLst/>
                        </a:rPr>
                        <a:t>), O(1)</a:t>
                      </a:r>
                    </a:p>
                  </a:txBody>
                  <a:tcPr marL="59363" marR="59363" marT="59363" marB="59363" anchor="ctr"/>
                </a:tc>
                <a:extLst>
                  <a:ext uri="{0D108BD9-81ED-4DB2-BD59-A6C34878D82A}">
                    <a16:rowId xmlns:a16="http://schemas.microsoft.com/office/drawing/2014/main" val="2764781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2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06337B7B-90C7-A77E-220A-36176B35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EDA421C2-CDDB-6085-A18E-53A7204D5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14</a:t>
            </a:fld>
            <a:endParaRPr lang="ko-KR" altLang="en-US" noProof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3" y="690562"/>
            <a:ext cx="7086600" cy="54768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557496"/>
            <a:ext cx="5915025" cy="5905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122" y="557496"/>
            <a:ext cx="59150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3346" y="2161310"/>
            <a:ext cx="11286835" cy="23801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cap="none" dirty="0">
                <a:latin typeface="+mj-lt"/>
              </a:rPr>
              <a:t>DP </a:t>
            </a:r>
            <a:r>
              <a:rPr lang="en-US" altLang="ko-KR" sz="5400" b="1" cap="none" dirty="0">
                <a:latin typeface="+mj-lt"/>
              </a:rPr>
              <a:t>(</a:t>
            </a:r>
            <a:r>
              <a:rPr lang="ko-KR" altLang="en-US" sz="5400" b="1" cap="none" dirty="0">
                <a:latin typeface="+mj-lt"/>
              </a:rPr>
              <a:t>동적계획법</a:t>
            </a:r>
            <a:r>
              <a:rPr lang="en-US" altLang="ko-KR" sz="5400" b="1" cap="none" dirty="0">
                <a:latin typeface="+mj-lt"/>
              </a:rPr>
              <a:t>)</a:t>
            </a:r>
            <a:br>
              <a:rPr lang="en-US" altLang="ko-KR" sz="5400" cap="none" dirty="0">
                <a:latin typeface="+mj-lt"/>
              </a:rPr>
            </a:br>
            <a:r>
              <a:rPr lang="en-US" altLang="ko-KR" sz="3600" cap="none" dirty="0">
                <a:latin typeface="+mj-lt"/>
              </a:rPr>
              <a:t>(Dynamic Programming)</a:t>
            </a:r>
            <a:endParaRPr lang="ko-KR" altLang="en-US" sz="1800" cap="none" dirty="0">
              <a:latin typeface="+mj-lt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443346" y="4636632"/>
            <a:ext cx="11286836" cy="60055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86362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09BCDF-4F0C-BF83-C81F-5834AECA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C000B6-8F99-B5C8-EC81-C703343D6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196096"/>
            <a:ext cx="5277740" cy="544177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DP</a:t>
            </a:r>
            <a:r>
              <a:rPr lang="ko-KR" altLang="en-US" dirty="0">
                <a:latin typeface="+mn-ea"/>
                <a:ea typeface="+mn-ea"/>
              </a:rPr>
              <a:t>란</a:t>
            </a:r>
            <a:r>
              <a:rPr lang="en-US" altLang="ko-KR" dirty="0">
                <a:latin typeface="+mn-ea"/>
                <a:ea typeface="+mn-ea"/>
              </a:rPr>
              <a:t>?</a:t>
            </a: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큰 문제를 작은 문제로 나누어 푸는 문제를 일컫는 말 </a:t>
            </a: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한 번 계산한 문제는 다시 계산하지 않도록 하는 알고리즘</a:t>
            </a:r>
            <a:endParaRPr lang="en-US" altLang="ko-KR" dirty="0">
              <a:latin typeface="+mn-ea"/>
              <a:ea typeface="+mn-ea"/>
            </a:endParaRPr>
          </a:p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DP</a:t>
            </a:r>
            <a:r>
              <a:rPr lang="ko-KR" altLang="en-US" dirty="0">
                <a:latin typeface="+mn-ea"/>
                <a:ea typeface="+mn-ea"/>
              </a:rPr>
              <a:t>의 사용조건</a:t>
            </a: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최적 부분 구조</a:t>
            </a:r>
            <a:r>
              <a:rPr lang="en-US" altLang="ko-KR" sz="1400" dirty="0">
                <a:latin typeface="+mn-ea"/>
                <a:ea typeface="+mn-ea"/>
              </a:rPr>
              <a:t>(Optimal Substructure)</a:t>
            </a:r>
          </a:p>
          <a:p>
            <a:pPr marL="630000" lvl="2" indent="0" algn="just">
              <a:lnSpc>
                <a:spcPct val="110000"/>
              </a:lnSpc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큰 문제를 작은 문제로 나눌 수 있고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작은 문제의 답을 모아 큰 문제를 해결할 수 있는 경우를 의미</a:t>
            </a: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중복되는 부분 문제</a:t>
            </a:r>
            <a:r>
              <a:rPr lang="en-US" altLang="ko-KR" sz="1400" dirty="0">
                <a:latin typeface="+mn-ea"/>
                <a:ea typeface="+mn-ea"/>
              </a:rPr>
              <a:t>(Overlapping Subproblem)</a:t>
            </a:r>
            <a:endParaRPr lang="en-US" altLang="ko-KR" dirty="0">
              <a:latin typeface="+mn-ea"/>
              <a:ea typeface="+mn-ea"/>
            </a:endParaRPr>
          </a:p>
          <a:p>
            <a:pPr marL="630000" lvl="2" indent="0" algn="just">
              <a:lnSpc>
                <a:spcPct val="110000"/>
              </a:lnSpc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동일한 작은 문제를 반복적으로 해결해야 하는 경우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90530A-6937-D381-4FFE-40800FDD3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196096"/>
            <a:ext cx="5194769" cy="5441771"/>
          </a:xfrm>
        </p:spPr>
        <p:txBody>
          <a:bodyPr>
            <a:normAutofit/>
          </a:bodyPr>
          <a:lstStyle/>
          <a:p>
            <a:r>
              <a:rPr lang="en-US" altLang="ko-KR" dirty="0"/>
              <a:t>DP </a:t>
            </a:r>
            <a:r>
              <a:rPr lang="ko-KR" altLang="en-US" dirty="0"/>
              <a:t>사용하기</a:t>
            </a:r>
            <a:endParaRPr lang="en-US" altLang="ko-KR" dirty="0"/>
          </a:p>
          <a:p>
            <a:pPr lvl="1"/>
            <a:r>
              <a:rPr lang="en-US" altLang="ko-KR" dirty="0">
                <a:latin typeface="+mn-lt"/>
              </a:rPr>
              <a:t>DP</a:t>
            </a:r>
            <a:r>
              <a:rPr lang="ko-KR" altLang="en-US" dirty="0">
                <a:latin typeface="+mn-lt"/>
              </a:rPr>
              <a:t>는 특정한 경우에 사용하는 알고리즘이 아니라 하나의 방법론이므로 다양한 문제해결에 사용가능</a:t>
            </a:r>
            <a:endParaRPr lang="en-US" altLang="ko-KR" dirty="0">
              <a:latin typeface="+mn-lt"/>
            </a:endParaRPr>
          </a:p>
          <a:p>
            <a:pPr lvl="1"/>
            <a:r>
              <a:rPr lang="ko-KR" altLang="en-US" dirty="0">
                <a:latin typeface="+mn-lt"/>
              </a:rPr>
              <a:t>진행과정</a:t>
            </a:r>
            <a:endParaRPr lang="en-US" altLang="ko-KR" dirty="0">
              <a:latin typeface="+mn-lt"/>
            </a:endParaRPr>
          </a:p>
          <a:p>
            <a:pPr marL="630000" lvl="2" indent="0">
              <a:buNone/>
            </a:pPr>
            <a:r>
              <a:rPr lang="en-US" altLang="ko-KR" dirty="0">
                <a:latin typeface="+mn-lt"/>
              </a:rPr>
              <a:t>1) DP</a:t>
            </a:r>
            <a:r>
              <a:rPr lang="ko-KR" altLang="en-US" dirty="0">
                <a:latin typeface="+mn-lt"/>
              </a:rPr>
              <a:t>로 풀 수 있는 문제인지 확인한다</a:t>
            </a:r>
            <a:r>
              <a:rPr lang="en-US" altLang="ko-KR" dirty="0">
                <a:latin typeface="+mn-lt"/>
              </a:rPr>
              <a:t>.</a:t>
            </a:r>
          </a:p>
          <a:p>
            <a:pPr marL="630000" lvl="2" indent="0">
              <a:buNone/>
            </a:pPr>
            <a:r>
              <a:rPr lang="en-US" altLang="ko-KR" dirty="0">
                <a:latin typeface="+mn-lt"/>
              </a:rPr>
              <a:t>2) </a:t>
            </a:r>
            <a:r>
              <a:rPr lang="ko-KR" altLang="en-US" dirty="0">
                <a:latin typeface="+mn-lt"/>
              </a:rPr>
              <a:t>문제의 변수 파악</a:t>
            </a:r>
          </a:p>
          <a:p>
            <a:pPr marL="630000" lvl="2" indent="0">
              <a:buNone/>
            </a:pPr>
            <a:r>
              <a:rPr lang="en-US" altLang="ko-KR" dirty="0">
                <a:latin typeface="+mn-lt"/>
              </a:rPr>
              <a:t>3) </a:t>
            </a:r>
            <a:r>
              <a:rPr lang="ko-KR" altLang="en-US" dirty="0">
                <a:latin typeface="+mn-lt"/>
              </a:rPr>
              <a:t>변수 간 관계식 만들기</a:t>
            </a:r>
            <a:r>
              <a:rPr lang="en-US" altLang="ko-KR" dirty="0">
                <a:latin typeface="+mn-lt"/>
              </a:rPr>
              <a:t>(</a:t>
            </a:r>
            <a:r>
              <a:rPr lang="ko-KR" altLang="en-US" dirty="0" err="1">
                <a:latin typeface="+mn-lt"/>
              </a:rPr>
              <a:t>점화식</a:t>
            </a:r>
            <a:r>
              <a:rPr lang="en-US" altLang="ko-KR" dirty="0">
                <a:latin typeface="+mn-lt"/>
              </a:rPr>
              <a:t>)</a:t>
            </a:r>
          </a:p>
          <a:p>
            <a:pPr marL="630000" lvl="2" indent="0">
              <a:buNone/>
            </a:pPr>
            <a:r>
              <a:rPr lang="en-US" altLang="ko-KR" dirty="0">
                <a:latin typeface="+mn-lt"/>
              </a:rPr>
              <a:t>4) </a:t>
            </a:r>
            <a:r>
              <a:rPr lang="ko-KR" altLang="en-US" dirty="0">
                <a:latin typeface="+mn-lt"/>
              </a:rPr>
              <a:t>메모하기</a:t>
            </a:r>
            <a:r>
              <a:rPr lang="en-US" altLang="ko-KR" dirty="0">
                <a:latin typeface="+mn-lt"/>
              </a:rPr>
              <a:t>(</a:t>
            </a:r>
            <a:r>
              <a:rPr lang="en-US" altLang="ko-KR" dirty="0" err="1">
                <a:latin typeface="+mn-lt"/>
              </a:rPr>
              <a:t>memoization</a:t>
            </a:r>
            <a:r>
              <a:rPr lang="en-US" altLang="ko-KR" dirty="0">
                <a:latin typeface="+mn-lt"/>
              </a:rPr>
              <a:t> or tabulation)</a:t>
            </a:r>
          </a:p>
          <a:p>
            <a:pPr marL="630000" lvl="2" indent="0">
              <a:buNone/>
            </a:pPr>
            <a:r>
              <a:rPr lang="en-US" altLang="ko-KR" dirty="0">
                <a:latin typeface="+mn-lt"/>
              </a:rPr>
              <a:t>5) </a:t>
            </a:r>
            <a:r>
              <a:rPr lang="ko-KR" altLang="en-US" dirty="0">
                <a:latin typeface="+mn-lt"/>
              </a:rPr>
              <a:t>기저 상태 파악하기</a:t>
            </a:r>
          </a:p>
          <a:p>
            <a:pPr marL="630000" lvl="2" indent="0">
              <a:buNone/>
            </a:pPr>
            <a:r>
              <a:rPr lang="en-US" altLang="ko-KR" dirty="0">
                <a:latin typeface="+mn-lt"/>
              </a:rPr>
              <a:t>6) </a:t>
            </a:r>
            <a:r>
              <a:rPr lang="ko-KR" altLang="en-US" dirty="0">
                <a:latin typeface="+mn-lt"/>
              </a:rPr>
              <a:t>구현하기</a:t>
            </a:r>
            <a:endParaRPr lang="en-US" altLang="ko-KR" dirty="0">
              <a:latin typeface="+mn-lt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783029-EADA-B940-4980-BA84F10A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475120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02F7EA-03F9-7353-0551-D0069C63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174" y="1336431"/>
            <a:ext cx="5168267" cy="5145850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재귀함수를 통한 피보나치 수열 구현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A579B2C-897F-B8A8-770C-6F3E629C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DEC050-C079-669A-532B-9BE91C801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피보나치 수열</a:t>
            </a:r>
            <a:endParaRPr lang="en-US" altLang="ko-KR" dirty="0"/>
          </a:p>
          <a:p>
            <a:pPr marL="324000" lvl="1" indent="0">
              <a:buNone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피보나치 수열이란 이전 두 항의 합을 현재의 항으로 설정하는 특징을 가진 수열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r>
              <a:rPr lang="ko-KR" altLang="en-US" dirty="0" err="1">
                <a:solidFill>
                  <a:srgbClr val="212529"/>
                </a:solidFill>
                <a:latin typeface="-apple-system"/>
              </a:rPr>
              <a:t>점화식</a:t>
            </a:r>
            <a:r>
              <a:rPr lang="ko-KR" altLang="en-US" dirty="0">
                <a:solidFill>
                  <a:srgbClr val="212529"/>
                </a:solidFill>
                <a:latin typeface="-apple-system"/>
              </a:rPr>
              <a:t> 표현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8566C2-3391-1744-3F0A-B2195D8F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142</a:t>
            </a:fld>
            <a:endParaRPr lang="ko-KR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C16CCE9-E373-4D8B-2AD9-A9FA5755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2747611"/>
            <a:ext cx="5809965" cy="19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E17409C-FD35-7FB9-9574-6B562CB78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 b="15791"/>
          <a:stretch/>
        </p:blipFill>
        <p:spPr bwMode="auto">
          <a:xfrm>
            <a:off x="660400" y="4978483"/>
            <a:ext cx="4295493" cy="8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D7CCA-4BCE-23A8-D05B-92FCDABD19A6}"/>
              </a:ext>
            </a:extLst>
          </p:cNvPr>
          <p:cNvSpPr txBox="1"/>
          <p:nvPr/>
        </p:nvSpPr>
        <p:spPr>
          <a:xfrm>
            <a:off x="6771586" y="1768175"/>
            <a:ext cx="4844681" cy="40172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if(x==1 || x==2) </a:t>
            </a:r>
          </a:p>
          <a:p>
            <a:pPr algn="l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return 1;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else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return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(x-1) +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(x-2);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("%d",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(6));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9144456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7902F7EA-03F9-7353-0551-D0069C632AE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6039" y="1790700"/>
                <a:ext cx="5194769" cy="4537911"/>
              </a:xfrm>
            </p:spPr>
            <p:txBody>
              <a:bodyPr>
                <a:normAutofit/>
              </a:bodyPr>
              <a:lstStyle/>
              <a:p>
                <a:pPr lvl="1" algn="just">
                  <a:lnSpc>
                    <a:spcPct val="130000"/>
                  </a:lnSpc>
                </a:pPr>
                <a:r>
                  <a:rPr lang="en-US" altLang="ko-KR" dirty="0">
                    <a:solidFill>
                      <a:srgbClr val="212529"/>
                    </a:solidFill>
                    <a:latin typeface="-apple-system"/>
                  </a:rPr>
                  <a:t>n</a:t>
                </a:r>
                <a:r>
                  <a:rPr lang="ko-KR" altLang="en-US" dirty="0">
                    <a:solidFill>
                      <a:srgbClr val="212529"/>
                    </a:solidFill>
                    <a:latin typeface="-apple-system"/>
                  </a:rPr>
                  <a:t>이 커지면 커질수록 수행시간이 기하 급수적으로 늘어난다</a:t>
                </a:r>
                <a:r>
                  <a:rPr lang="en-US" altLang="ko-KR" dirty="0">
                    <a:solidFill>
                      <a:srgbClr val="212529"/>
                    </a:solidFill>
                    <a:latin typeface="-apple-system"/>
                  </a:rPr>
                  <a:t>.</a:t>
                </a:r>
              </a:p>
              <a:p>
                <a:pPr lvl="1" algn="just">
                  <a:lnSpc>
                    <a:spcPct val="130000"/>
                  </a:lnSpc>
                </a:pPr>
                <a:r>
                  <a:rPr lang="en-US" altLang="ko-KR" dirty="0">
                    <a:latin typeface="+mn-ea"/>
                    <a:ea typeface="+mn-ea"/>
                  </a:rPr>
                  <a:t>f(6)</a:t>
                </a:r>
                <a:r>
                  <a:rPr lang="ko-KR" altLang="en-US" dirty="0">
                    <a:latin typeface="+mn-ea"/>
                    <a:ea typeface="+mn-ea"/>
                  </a:rPr>
                  <a:t>을 계산할 때에 그림과 같이 </a:t>
                </a:r>
                <a:r>
                  <a:rPr lang="en-US" altLang="ko-KR" dirty="0">
                    <a:latin typeface="+mn-ea"/>
                    <a:ea typeface="+mn-ea"/>
                  </a:rPr>
                  <a:t>f(2)</a:t>
                </a:r>
                <a:r>
                  <a:rPr lang="ko-KR" altLang="en-US" dirty="0">
                    <a:latin typeface="+mn-ea"/>
                    <a:ea typeface="+mn-ea"/>
                  </a:rPr>
                  <a:t>가 여러 번 호출되는 것을 확인할 수 있다</a:t>
                </a:r>
                <a:r>
                  <a:rPr lang="en-US" altLang="ko-KR" dirty="0">
                    <a:latin typeface="+mn-ea"/>
                    <a:ea typeface="+mn-ea"/>
                  </a:rPr>
                  <a:t>.</a:t>
                </a:r>
              </a:p>
              <a:p>
                <a:pPr lvl="1" algn="just">
                  <a:lnSpc>
                    <a:spcPct val="130000"/>
                  </a:lnSpc>
                </a:pPr>
                <a:r>
                  <a:rPr lang="ko-KR" altLang="en-US" dirty="0">
                    <a:latin typeface="+mn-ea"/>
                    <a:ea typeface="+mn-ea"/>
                  </a:rPr>
                  <a:t>즉</a:t>
                </a:r>
                <a:r>
                  <a:rPr lang="en-US" altLang="ko-KR" dirty="0">
                    <a:latin typeface="+mn-ea"/>
                    <a:ea typeface="+mn-ea"/>
                  </a:rPr>
                  <a:t>, </a:t>
                </a:r>
                <a:r>
                  <a:rPr lang="ko-KR" altLang="en-US" dirty="0">
                    <a:latin typeface="+mn-ea"/>
                    <a:ea typeface="+mn-ea"/>
                  </a:rPr>
                  <a:t>같은 연산을 여러 번 수행한다는 뜻이고</a:t>
                </a:r>
                <a:r>
                  <a:rPr lang="en-US" altLang="ko-KR" dirty="0">
                    <a:latin typeface="+mn-ea"/>
                    <a:ea typeface="+mn-ea"/>
                  </a:rPr>
                  <a:t> </a:t>
                </a:r>
                <a:r>
                  <a:rPr lang="ko-KR" altLang="en-US" dirty="0">
                    <a:latin typeface="+mn-ea"/>
                    <a:ea typeface="+mn-ea"/>
                  </a:rPr>
                  <a:t>이를 </a:t>
                </a:r>
                <a:r>
                  <a:rPr lang="en-US" altLang="ko-KR" dirty="0">
                    <a:latin typeface="+mn-ea"/>
                    <a:ea typeface="+mn-ea"/>
                  </a:rPr>
                  <a:t>‘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  <a:ea typeface="+mn-ea"/>
                  </a:rPr>
                  <a:t>중복되는 부분 문제</a:t>
                </a:r>
                <a:r>
                  <a:rPr lang="en-US" altLang="ko-KR" dirty="0">
                    <a:latin typeface="+mn-ea"/>
                    <a:ea typeface="+mn-ea"/>
                  </a:rPr>
                  <a:t>’</a:t>
                </a:r>
                <a:r>
                  <a:rPr lang="ko-KR" altLang="en-US" dirty="0">
                    <a:latin typeface="+mn-ea"/>
                    <a:ea typeface="+mn-ea"/>
                  </a:rPr>
                  <a:t>라고 하며 이럴 때 </a:t>
                </a:r>
                <a:r>
                  <a:rPr lang="en-US" altLang="ko-KR" dirty="0">
                    <a:latin typeface="+mn-ea"/>
                    <a:ea typeface="+mn-ea"/>
                  </a:rPr>
                  <a:t>DP</a:t>
                </a:r>
                <a:r>
                  <a:rPr lang="ko-KR" altLang="en-US" dirty="0">
                    <a:latin typeface="+mn-ea"/>
                    <a:ea typeface="+mn-ea"/>
                  </a:rPr>
                  <a:t>가 필요하다</a:t>
                </a:r>
                <a:r>
                  <a:rPr lang="en-US" altLang="ko-KR" dirty="0">
                    <a:latin typeface="+mn-ea"/>
                    <a:ea typeface="+mn-ea"/>
                  </a:rPr>
                  <a:t>.</a:t>
                </a:r>
              </a:p>
              <a:p>
                <a:pPr lvl="1" algn="just">
                  <a:lnSpc>
                    <a:spcPct val="130000"/>
                  </a:lnSpc>
                </a:pPr>
                <a:r>
                  <a:rPr lang="ko-KR" altLang="en-US" dirty="0">
                    <a:latin typeface="+mn-ea"/>
                    <a:ea typeface="+mn-ea"/>
                  </a:rPr>
                  <a:t>피보나치 수열의 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r>
                  <a:rPr lang="ko-KR" altLang="en-US" dirty="0">
                    <a:latin typeface="+mn-ea"/>
                    <a:ea typeface="+mn-ea"/>
                  </a:rPr>
                  <a:t>이다</a:t>
                </a:r>
                <a:r>
                  <a:rPr lang="en-US" altLang="ko-KR" dirty="0">
                    <a:latin typeface="+mn-ea"/>
                    <a:ea typeface="+mn-ea"/>
                  </a:rPr>
                  <a:t>. </a:t>
                </a:r>
                <a:r>
                  <a:rPr lang="ko-KR" altLang="en-US" dirty="0">
                    <a:latin typeface="+mn-ea"/>
                    <a:ea typeface="+mn-ea"/>
                  </a:rPr>
                  <a:t>예를 들어 </a:t>
                </a:r>
                <a:r>
                  <a:rPr lang="en-US" altLang="ko-KR" dirty="0">
                    <a:latin typeface="+mn-ea"/>
                    <a:ea typeface="+mn-ea"/>
                  </a:rPr>
                  <a:t>f(30)</a:t>
                </a:r>
                <a:r>
                  <a:rPr lang="ko-KR" altLang="en-US" dirty="0">
                    <a:latin typeface="+mn-ea"/>
                    <a:ea typeface="+mn-ea"/>
                  </a:rPr>
                  <a:t>을 계산하기 위해 약 </a:t>
                </a:r>
                <a:r>
                  <a:rPr lang="en-US" altLang="ko-KR" dirty="0">
                    <a:latin typeface="+mn-ea"/>
                    <a:ea typeface="+mn-ea"/>
                  </a:rPr>
                  <a:t>10</a:t>
                </a:r>
                <a:r>
                  <a:rPr lang="ko-KR" altLang="en-US" dirty="0">
                    <a:latin typeface="+mn-ea"/>
                    <a:ea typeface="+mn-ea"/>
                  </a:rPr>
                  <a:t>억 번의 연산을 수행해야 한다</a:t>
                </a:r>
                <a:r>
                  <a:rPr lang="en-US" altLang="ko-KR" dirty="0">
                    <a:latin typeface="+mn-ea"/>
                    <a:ea typeface="+mn-ea"/>
                  </a:rPr>
                  <a:t>. </a:t>
                </a:r>
                <a:endParaRPr lang="ko-KR" altLang="en-US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7902F7EA-03F9-7353-0551-D0069C632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6039" y="1790700"/>
                <a:ext cx="5194769" cy="4537911"/>
              </a:xfrm>
              <a:blipFill>
                <a:blip r:embed="rId3"/>
                <a:stretch>
                  <a:fillRect r="-1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0A579B2C-897F-B8A8-770C-6F3E629C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DEC050-C079-669A-532B-9BE91C80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255919"/>
            <a:ext cx="5194767" cy="5221082"/>
          </a:xfrm>
        </p:spPr>
        <p:txBody>
          <a:bodyPr>
            <a:normAutofit/>
          </a:bodyPr>
          <a:lstStyle/>
          <a:p>
            <a:r>
              <a:rPr lang="ko-KR" altLang="en-US" dirty="0"/>
              <a:t>재귀함수로 구현했을 때 문제점</a:t>
            </a:r>
            <a:endParaRPr lang="en-US" altLang="ko-KR" dirty="0"/>
          </a:p>
          <a:p>
            <a:pPr lvl="1"/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lvl="1"/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lvl="1"/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lvl="1"/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lvl="1"/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lvl="1"/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8566C2-3391-1744-3F0A-B2195D8F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143</a:t>
            </a:fld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09AABC-5231-77E9-10E2-0F0077F62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t="4647" r="2226"/>
          <a:stretch/>
        </p:blipFill>
        <p:spPr bwMode="auto">
          <a:xfrm>
            <a:off x="670559" y="2009941"/>
            <a:ext cx="5599289" cy="344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572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02F7EA-03F9-7353-0551-D0069C63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1" y="1255920"/>
            <a:ext cx="5194767" cy="50726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A579B2C-897F-B8A8-770C-6F3E629C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DEC050-C079-669A-532B-9BE91C80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255919"/>
            <a:ext cx="5194767" cy="5221082"/>
          </a:xfrm>
        </p:spPr>
        <p:txBody>
          <a:bodyPr>
            <a:normAutofit/>
          </a:bodyPr>
          <a:lstStyle/>
          <a:p>
            <a:r>
              <a:rPr lang="ko-KR" altLang="en-US" dirty="0"/>
              <a:t>문제점 </a:t>
            </a:r>
            <a:r>
              <a:rPr lang="en-US" altLang="ko-KR" dirty="0"/>
              <a:t>2</a:t>
            </a:r>
            <a:r>
              <a:rPr lang="ko-KR" altLang="en-US" dirty="0"/>
              <a:t>가지</a:t>
            </a:r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8566C2-3391-1744-3F0A-B2195D8F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B8281-3D99-6AB0-8031-A6EDE09EC482}"/>
              </a:ext>
            </a:extLst>
          </p:cNvPr>
          <p:cNvSpPr txBox="1"/>
          <p:nvPr/>
        </p:nvSpPr>
        <p:spPr>
          <a:xfrm>
            <a:off x="670559" y="1162252"/>
            <a:ext cx="5375736" cy="52493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</a:rPr>
              <a:t>재귀함수를 통한 피보나치 수열 </a:t>
            </a:r>
            <a:endParaRPr lang="en-US" altLang="ko-KR" sz="1600" dirty="0">
              <a:solidFill>
                <a:srgbClr val="00B05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호출 테스트</a:t>
            </a:r>
            <a:endParaRPr lang="en-US" altLang="ko-KR" sz="16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if(x==1 || x==2) </a:t>
            </a:r>
          </a:p>
          <a:p>
            <a:pPr algn="l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return 1;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else </a:t>
            </a:r>
          </a:p>
          <a:p>
            <a:pPr algn="l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return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(x-1) +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(x-2);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for(int n=1; n&lt;=48; n++)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("f(%2d)=%10d,   ", n,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(n));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if(n%2==0)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4E90E38-291C-B609-F3BA-3267AD4F1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" t="4339" b="1289"/>
          <a:stretch/>
        </p:blipFill>
        <p:spPr>
          <a:xfrm>
            <a:off x="6570174" y="1162251"/>
            <a:ext cx="5098200" cy="524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E653C4D-8631-CD6B-45B5-80DBED57F72F}"/>
              </a:ext>
            </a:extLst>
          </p:cNvPr>
          <p:cNvSpPr/>
          <p:nvPr/>
        </p:nvSpPr>
        <p:spPr>
          <a:xfrm>
            <a:off x="6518032" y="5638800"/>
            <a:ext cx="3903784" cy="199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D1E174B-8F4E-BE3C-07CD-13BB99E5E0B1}"/>
              </a:ext>
            </a:extLst>
          </p:cNvPr>
          <p:cNvSpPr/>
          <p:nvPr/>
        </p:nvSpPr>
        <p:spPr>
          <a:xfrm>
            <a:off x="10808677" y="6024274"/>
            <a:ext cx="844061" cy="20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67200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02F7EA-03F9-7353-0551-D0069C63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7" y="1941689"/>
            <a:ext cx="5194769" cy="4386922"/>
          </a:xfrm>
        </p:spPr>
        <p:txBody>
          <a:bodyPr>
            <a:normAutofit/>
          </a:bodyPr>
          <a:lstStyle/>
          <a:p>
            <a:pPr lvl="1"/>
            <a:r>
              <a:rPr lang="ko-KR" altLang="en-US" dirty="0" err="1">
                <a:solidFill>
                  <a:schemeClr val="bg1">
                    <a:lumMod val="65000"/>
                  </a:schemeClr>
                </a:solidFill>
                <a:latin typeface="-apple-system"/>
              </a:rPr>
              <a:t>메모이제이션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(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  <a:latin typeface="-apple-system"/>
              </a:rPr>
              <a:t>Memoization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) 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이란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?</a:t>
            </a:r>
          </a:p>
          <a:p>
            <a:pPr lvl="2"/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DP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를 구현하는 방법 중 한 종류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-apple-system"/>
            </a:endParaRPr>
          </a:p>
          <a:p>
            <a:pPr lvl="2"/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한 번 구한 결과를 메모리 공간에 메모해두고  같은 식을 호출하면 메모한 결과를 그대로 가져오는 기법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-apple-system"/>
            </a:endParaRPr>
          </a:p>
          <a:p>
            <a:pPr lvl="2"/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값을 기록해 놓는다는 점에서 </a:t>
            </a:r>
            <a:r>
              <a:rPr lang="ko-KR" altLang="en-US" dirty="0" err="1">
                <a:solidFill>
                  <a:schemeClr val="bg1">
                    <a:lumMod val="65000"/>
                  </a:schemeClr>
                </a:solidFill>
                <a:latin typeface="-apple-system"/>
              </a:rPr>
              <a:t>캐싱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(Caching)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이라고도 한다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-apple-system"/>
              </a:rPr>
              <a:t>.</a:t>
            </a:r>
            <a:endParaRPr lang="ko-KR" altLang="en-US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A579B2C-897F-B8A8-770C-6F3E629C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DEC050-C079-669A-532B-9BE91C80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407694"/>
            <a:ext cx="5481279" cy="517372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DP</a:t>
            </a:r>
            <a:r>
              <a:rPr lang="ko-KR" altLang="en-US" dirty="0"/>
              <a:t>로 피보나치 수열 계산하기</a:t>
            </a:r>
          </a:p>
          <a:p>
            <a:pPr lvl="1">
              <a:lnSpc>
                <a:spcPct val="130000"/>
              </a:lnSpc>
            </a:pPr>
            <a:r>
              <a:rPr lang="en-US" altLang="ko-KR" dirty="0"/>
              <a:t>DP</a:t>
            </a:r>
            <a:r>
              <a:rPr lang="ko-KR" altLang="en-US" dirty="0"/>
              <a:t>는 항상 사용할 수 없기 때문에 </a:t>
            </a:r>
            <a:r>
              <a:rPr lang="en-US" altLang="ko-KR" dirty="0"/>
              <a:t>DP</a:t>
            </a:r>
            <a:r>
              <a:rPr lang="ko-KR" altLang="en-US" dirty="0"/>
              <a:t>의 사용 조건을 만족하는지 확인 필요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DP</a:t>
            </a:r>
            <a:r>
              <a:rPr lang="ko-KR" altLang="en-US" dirty="0"/>
              <a:t>의 사용조건</a:t>
            </a:r>
            <a:endParaRPr lang="en-US" altLang="ko-KR" dirty="0"/>
          </a:p>
          <a:p>
            <a:pPr marL="972900" lvl="2" indent="-342900">
              <a:lnSpc>
                <a:spcPct val="130000"/>
              </a:lnSpc>
              <a:buFont typeface="+mj-lt"/>
              <a:buAutoNum type="arabicParenR"/>
            </a:pPr>
            <a:r>
              <a:rPr lang="ko-KR" altLang="en-US" dirty="0"/>
              <a:t>큰 문제를 작은 문제로 나눌 수 있다</a:t>
            </a:r>
            <a:r>
              <a:rPr lang="en-US" altLang="ko-KR" dirty="0"/>
              <a:t>.</a:t>
            </a:r>
          </a:p>
          <a:p>
            <a:pPr marL="972900" lvl="2" indent="-342900">
              <a:lnSpc>
                <a:spcPct val="130000"/>
              </a:lnSpc>
              <a:buFont typeface="+mj-lt"/>
              <a:buAutoNum type="arabicParenR"/>
            </a:pPr>
            <a:r>
              <a:rPr lang="ko-KR" altLang="en-US" dirty="0"/>
              <a:t>작은 문제에서 구한 정답은 그것을 포함하는 큰 문제에서도 동일하다</a:t>
            </a:r>
            <a:r>
              <a:rPr lang="en-US" altLang="ko-KR" dirty="0"/>
              <a:t>.</a:t>
            </a:r>
          </a:p>
          <a:p>
            <a:pPr lvl="2">
              <a:lnSpc>
                <a:spcPct val="130000"/>
              </a:lnSpc>
            </a:pPr>
            <a:r>
              <a:rPr lang="en-US" altLang="ko-KR" dirty="0">
                <a:solidFill>
                  <a:srgbClr val="212529"/>
                </a:solidFill>
              </a:rPr>
              <a:t>f(30)</a:t>
            </a:r>
            <a:r>
              <a:rPr lang="ko-KR" altLang="en-US" dirty="0">
                <a:solidFill>
                  <a:srgbClr val="212529"/>
                </a:solidFill>
              </a:rPr>
              <a:t>을 구하기 위해 필요한 </a:t>
            </a:r>
            <a:r>
              <a:rPr lang="en-US" altLang="ko-KR" dirty="0">
                <a:solidFill>
                  <a:srgbClr val="212529"/>
                </a:solidFill>
              </a:rPr>
              <a:t>f(10) </a:t>
            </a:r>
            <a:r>
              <a:rPr lang="ko-KR" altLang="en-US" dirty="0">
                <a:solidFill>
                  <a:srgbClr val="212529"/>
                </a:solidFill>
              </a:rPr>
              <a:t>값이</a:t>
            </a:r>
            <a:r>
              <a:rPr lang="en-US" altLang="ko-KR" dirty="0">
                <a:solidFill>
                  <a:srgbClr val="212529"/>
                </a:solidFill>
              </a:rPr>
              <a:t>,</a:t>
            </a:r>
          </a:p>
          <a:p>
            <a:pPr lvl="2">
              <a:lnSpc>
                <a:spcPct val="130000"/>
              </a:lnSpc>
            </a:pPr>
            <a:r>
              <a:rPr lang="en-US" altLang="ko-KR" dirty="0">
                <a:solidFill>
                  <a:srgbClr val="212529"/>
                </a:solidFill>
              </a:rPr>
              <a:t>f(20)</a:t>
            </a:r>
            <a:r>
              <a:rPr lang="ko-KR" altLang="en-US" dirty="0">
                <a:solidFill>
                  <a:srgbClr val="212529"/>
                </a:solidFill>
              </a:rPr>
              <a:t>을 구하기 위해</a:t>
            </a:r>
            <a:r>
              <a:rPr lang="en-US" altLang="ko-KR" dirty="0">
                <a:solidFill>
                  <a:srgbClr val="212529"/>
                </a:solidFill>
              </a:rPr>
              <a:t> </a:t>
            </a:r>
            <a:r>
              <a:rPr lang="ko-KR" altLang="en-US" dirty="0">
                <a:solidFill>
                  <a:srgbClr val="212529"/>
                </a:solidFill>
              </a:rPr>
              <a:t>필요한 </a:t>
            </a:r>
            <a:r>
              <a:rPr lang="en-US" altLang="ko-KR" dirty="0">
                <a:solidFill>
                  <a:srgbClr val="212529"/>
                </a:solidFill>
              </a:rPr>
              <a:t>f(10) </a:t>
            </a:r>
            <a:r>
              <a:rPr lang="ko-KR" altLang="en-US" dirty="0">
                <a:solidFill>
                  <a:srgbClr val="212529"/>
                </a:solidFill>
              </a:rPr>
              <a:t>값과 동일할 때</a:t>
            </a:r>
            <a:r>
              <a:rPr lang="en-US" altLang="ko-KR" dirty="0">
                <a:solidFill>
                  <a:srgbClr val="212529"/>
                </a:solidFill>
              </a:rPr>
              <a:t>,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8566C2-3391-1744-3F0A-B2195D8F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97080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02F7EA-03F9-7353-0551-D0069C63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678826"/>
            <a:ext cx="5194769" cy="4474249"/>
          </a:xfrm>
        </p:spPr>
        <p:txBody>
          <a:bodyPr>
            <a:normAutofit/>
          </a:bodyPr>
          <a:lstStyle/>
          <a:p>
            <a:pPr algn="just"/>
            <a:r>
              <a:rPr lang="ko-KR" altLang="en-US" sz="2000" dirty="0">
                <a:latin typeface="+mn-ea"/>
                <a:ea typeface="+mn-ea"/>
              </a:rPr>
              <a:t>출력 결과</a:t>
            </a:r>
            <a:endParaRPr lang="en-US" altLang="ko-KR" sz="2000" dirty="0">
              <a:latin typeface="+mn-ea"/>
              <a:ea typeface="+mn-ea"/>
            </a:endParaRPr>
          </a:p>
          <a:p>
            <a:pPr lvl="1" algn="just"/>
            <a:endParaRPr lang="en-US" altLang="ko-KR" sz="2400" dirty="0">
              <a:latin typeface="+mn-ea"/>
              <a:ea typeface="+mn-ea"/>
            </a:endParaRPr>
          </a:p>
          <a:p>
            <a:pPr algn="just"/>
            <a:r>
              <a:rPr lang="ko-KR" altLang="en-US" sz="2000" dirty="0">
                <a:latin typeface="+mn-ea"/>
                <a:ea typeface="+mn-ea"/>
              </a:rPr>
              <a:t>호출되는 순서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A579B2C-897F-B8A8-770C-6F3E629C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DEC050-C079-669A-532B-9BE91C80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232158"/>
            <a:ext cx="5194767" cy="5450306"/>
          </a:xfrm>
        </p:spPr>
        <p:txBody>
          <a:bodyPr>
            <a:normAutofit/>
          </a:bodyPr>
          <a:lstStyle/>
          <a:p>
            <a:r>
              <a:rPr lang="en-US" altLang="ko-KR" dirty="0"/>
              <a:t>DP</a:t>
            </a:r>
            <a:r>
              <a:rPr lang="ko-KR" altLang="en-US" dirty="0"/>
              <a:t>로 피보나치 수열 구현</a:t>
            </a:r>
            <a:r>
              <a:rPr lang="en-US" altLang="ko-KR" dirty="0"/>
              <a:t>(</a:t>
            </a:r>
            <a:r>
              <a:rPr lang="ko-KR" altLang="en-US" dirty="0"/>
              <a:t>재귀적</a:t>
            </a:r>
            <a:r>
              <a:rPr lang="en-US" altLang="ko-KR" dirty="0"/>
              <a:t>)</a:t>
            </a: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8566C2-3391-1744-3F0A-B2195D8F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146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AA5D6-9F6E-781F-9491-BD4875730073}"/>
              </a:ext>
            </a:extLst>
          </p:cNvPr>
          <p:cNvSpPr txBox="1"/>
          <p:nvPr/>
        </p:nvSpPr>
        <p:spPr>
          <a:xfrm>
            <a:off x="892659" y="1735977"/>
            <a:ext cx="5029624" cy="47600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4000"/>
              </a:lnSpc>
            </a:pP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한번</a:t>
            </a: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계산한 결과를 </a:t>
            </a:r>
            <a:r>
              <a:rPr lang="ko-KR" altLang="en-US" sz="1500" dirty="0" err="1">
                <a:solidFill>
                  <a:srgbClr val="00B050"/>
                </a:solidFill>
                <a:latin typeface="Consolas" panose="020B0609020204030204" pitchFamily="49" charset="0"/>
              </a:rPr>
              <a:t>메모이제이션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 하기 위한 배열</a:t>
            </a:r>
            <a:endParaRPr lang="en-US" altLang="ko-KR" sz="15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unsigned long long D[100];  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unsigned long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long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14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</a:rPr>
              <a:t>("f(%d) ", x);</a:t>
            </a: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if(x == 1 || x == 2) return 1;</a:t>
            </a:r>
          </a:p>
          <a:p>
            <a:pPr algn="l">
              <a:lnSpc>
                <a:spcPct val="114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</a:t>
            </a: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이미 계산한 적 있는 문제라면 그대로 반환</a:t>
            </a:r>
            <a:endParaRPr lang="en-US" altLang="ko-KR" sz="15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if(D[x] != 0) return D[x];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아직 계산하지 않은 문제라면 계산</a:t>
            </a:r>
            <a:endParaRPr lang="en-US" altLang="ko-KR" sz="15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D[x] =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(x-1) +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(x-2);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return D[x];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("\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n%llu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",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(6));</a:t>
            </a:r>
          </a:p>
          <a:p>
            <a:pPr algn="l">
              <a:lnSpc>
                <a:spcPct val="114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return 0;</a:t>
            </a: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059C3-2A69-F7CE-A84D-6F79B43294B9}"/>
              </a:ext>
            </a:extLst>
          </p:cNvPr>
          <p:cNvSpPr txBox="1"/>
          <p:nvPr/>
        </p:nvSpPr>
        <p:spPr>
          <a:xfrm>
            <a:off x="6735981" y="2102281"/>
            <a:ext cx="4834696" cy="406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ko-KR" sz="1500" dirty="0">
                <a:latin typeface="Consolas" panose="020B0609020204030204" pitchFamily="49" charset="0"/>
              </a:rPr>
              <a:t>f(6) f(5) f(4) f(3) f(2) f(1) f(2) f(3) f(4)</a:t>
            </a:r>
            <a:endParaRPr lang="ko-KR" altLang="en-US" sz="1500" dirty="0">
              <a:latin typeface="Consolas" panose="020B0609020204030204" pitchFamily="49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A1DA472-0ECE-8472-9BC5-E294C16B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54" y="3011713"/>
            <a:ext cx="5165868" cy="32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838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41FD9-BE61-9B4E-90BB-22737722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3AFCA-5946-818A-02DE-300645085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247026"/>
            <a:ext cx="5201920" cy="5133455"/>
          </a:xfrm>
        </p:spPr>
        <p:txBody>
          <a:bodyPr/>
          <a:lstStyle/>
          <a:p>
            <a:r>
              <a:rPr lang="en-US" altLang="ko-KR" dirty="0"/>
              <a:t>DP </a:t>
            </a:r>
            <a:r>
              <a:rPr lang="ko-KR" altLang="en-US" dirty="0" err="1"/>
              <a:t>안한</a:t>
            </a:r>
            <a:r>
              <a:rPr lang="ko-KR" altLang="en-US" dirty="0"/>
              <a:t> 재귀호출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E64C9-207F-E3AA-67CE-240558FE4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247025"/>
            <a:ext cx="5201920" cy="5133455"/>
          </a:xfrm>
        </p:spPr>
        <p:txBody>
          <a:bodyPr/>
          <a:lstStyle/>
          <a:p>
            <a:r>
              <a:rPr lang="en-US" altLang="ko-KR" dirty="0"/>
              <a:t>DP </a:t>
            </a:r>
            <a:r>
              <a:rPr lang="ko-KR" altLang="en-US" dirty="0"/>
              <a:t>한 재귀호출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ECE7C-30FF-57E4-811E-0D528EFDA331}"/>
              </a:ext>
            </a:extLst>
          </p:cNvPr>
          <p:cNvSpPr txBox="1"/>
          <p:nvPr/>
        </p:nvSpPr>
        <p:spPr>
          <a:xfrm>
            <a:off x="6517491" y="1721487"/>
            <a:ext cx="4883300" cy="41462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unsigned long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long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D[100];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unsigned long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long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if(x &lt;= 2) return 1;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if(D[x] != 0) return D[x];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D[x] =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(x-1) +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(x-2);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return D[x];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llu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",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(50));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9295404-CE1E-DAB9-64F8-236ACC92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90" y="5918633"/>
            <a:ext cx="4883300" cy="589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BBF3AE-A12D-E117-93FF-8045FF354568}"/>
              </a:ext>
            </a:extLst>
          </p:cNvPr>
          <p:cNvSpPr txBox="1"/>
          <p:nvPr/>
        </p:nvSpPr>
        <p:spPr>
          <a:xfrm>
            <a:off x="964659" y="1721487"/>
            <a:ext cx="4883300" cy="41462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unsigned long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long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if(x==1 || x==2) </a:t>
            </a:r>
          </a:p>
          <a:p>
            <a:pPr algn="l">
              <a:lnSpc>
                <a:spcPct val="114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  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return 1;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else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return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(x-1) +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(x-2);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llu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",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(50));</a:t>
            </a:r>
          </a:p>
          <a:p>
            <a:pPr algn="l">
              <a:lnSpc>
                <a:spcPct val="114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769D423-9DD1-1D75-BD6C-74FC14CA6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89"/>
          <a:stretch/>
        </p:blipFill>
        <p:spPr>
          <a:xfrm>
            <a:off x="964659" y="5918633"/>
            <a:ext cx="4883300" cy="577808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2142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79B2C-897F-B8A8-770C-6F3E629C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DEC050-C079-669A-532B-9BE91C80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3911"/>
            <a:ext cx="5300318" cy="410469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ko-KR" altLang="en-US" dirty="0" err="1"/>
              <a:t>탑다운</a:t>
            </a:r>
            <a:r>
              <a:rPr lang="en-US" altLang="ko-KR" dirty="0"/>
              <a:t>(Top-Down)</a:t>
            </a:r>
          </a:p>
          <a:p>
            <a:pPr lvl="1">
              <a:lnSpc>
                <a:spcPct val="125000"/>
              </a:lnSpc>
            </a:pPr>
            <a:r>
              <a:rPr lang="ko-KR" altLang="en-US" dirty="0"/>
              <a:t>하향식 </a:t>
            </a:r>
            <a:r>
              <a:rPr lang="en-US" altLang="ko-KR" dirty="0"/>
              <a:t>(</a:t>
            </a:r>
            <a:r>
              <a:rPr lang="ko-KR" altLang="en-US" dirty="0" err="1"/>
              <a:t>메모이제이션</a:t>
            </a:r>
            <a:r>
              <a:rPr lang="ko-KR" altLang="en-US" dirty="0"/>
              <a:t> </a:t>
            </a:r>
            <a:r>
              <a:rPr lang="en-US" altLang="ko-KR" dirty="0"/>
              <a:t>or </a:t>
            </a:r>
            <a:r>
              <a:rPr lang="ko-KR" altLang="en-US" dirty="0"/>
              <a:t>메모 전략</a:t>
            </a:r>
            <a:r>
              <a:rPr lang="en-US" altLang="ko-KR" dirty="0"/>
              <a:t>)</a:t>
            </a:r>
            <a:r>
              <a:rPr lang="ko-KR" altLang="en-US" dirty="0"/>
              <a:t>이라고도 함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큰 문제를 해결하기 위해 작은 문제를 호출하는 방식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여전히 재귀호출을</a:t>
            </a:r>
            <a:r>
              <a:rPr lang="en-US" altLang="ko-KR" dirty="0"/>
              <a:t> </a:t>
            </a:r>
            <a:r>
              <a:rPr lang="ko-KR" altLang="en-US" dirty="0"/>
              <a:t>사용함</a:t>
            </a:r>
          </a:p>
          <a:p>
            <a:pPr lvl="1">
              <a:lnSpc>
                <a:spcPct val="125000"/>
              </a:lnSpc>
            </a:pPr>
            <a:r>
              <a:rPr lang="ko-KR" altLang="en-US" dirty="0"/>
              <a:t>점화식을 이해하기 쉬운 장점</a:t>
            </a:r>
            <a:endParaRPr lang="en-US" altLang="ko-KR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02F7EA-03F9-7353-0551-D0069C63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3911"/>
            <a:ext cx="5194769" cy="410469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ko-KR" altLang="en-US" dirty="0" err="1">
                <a:solidFill>
                  <a:srgbClr val="212529"/>
                </a:solidFill>
                <a:latin typeface="-apple-system"/>
              </a:rPr>
              <a:t>바텀업</a:t>
            </a:r>
            <a:r>
              <a:rPr lang="en-US" altLang="ko-KR" dirty="0">
                <a:solidFill>
                  <a:srgbClr val="212529"/>
                </a:solidFill>
                <a:latin typeface="-apple-system"/>
              </a:rPr>
              <a:t>(Bottom-Up)</a:t>
            </a:r>
          </a:p>
          <a:p>
            <a:pPr lvl="1">
              <a:lnSpc>
                <a:spcPct val="125000"/>
              </a:lnSpc>
            </a:pPr>
            <a:r>
              <a:rPr lang="ko-KR" altLang="en-US" dirty="0">
                <a:solidFill>
                  <a:srgbClr val="212529"/>
                </a:solidFill>
                <a:latin typeface="-apple-system"/>
              </a:rPr>
              <a:t>상향식 이라고도 함</a:t>
            </a: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lvl="1">
              <a:lnSpc>
                <a:spcPct val="125000"/>
              </a:lnSpc>
            </a:pPr>
            <a:r>
              <a:rPr lang="ko-KR" altLang="en-US" dirty="0">
                <a:solidFill>
                  <a:srgbClr val="212529"/>
                </a:solidFill>
                <a:latin typeface="-apple-system"/>
              </a:rPr>
              <a:t>가장 작은 문제들부터 답을 구해가며 전체 문제의 답을 찾는 방식</a:t>
            </a:r>
            <a:endParaRPr lang="en-US" altLang="ko-KR" dirty="0">
              <a:solidFill>
                <a:srgbClr val="212529"/>
              </a:solidFill>
              <a:latin typeface="-apple-system"/>
            </a:endParaRPr>
          </a:p>
          <a:p>
            <a:pPr lvl="1">
              <a:lnSpc>
                <a:spcPct val="125000"/>
              </a:lnSpc>
            </a:pPr>
            <a:r>
              <a:rPr lang="ko-KR" altLang="en-US" dirty="0">
                <a:solidFill>
                  <a:srgbClr val="212529"/>
                </a:solidFill>
                <a:latin typeface="-apple-system"/>
              </a:rPr>
              <a:t>모든 중간 답을 다 찾아냄</a:t>
            </a:r>
          </a:p>
          <a:p>
            <a:pPr lvl="1">
              <a:lnSpc>
                <a:spcPct val="125000"/>
              </a:lnSpc>
            </a:pPr>
            <a:r>
              <a:rPr lang="ko-KR" altLang="en-US" dirty="0">
                <a:solidFill>
                  <a:srgbClr val="212529"/>
                </a:solidFill>
                <a:latin typeface="-apple-system"/>
              </a:rPr>
              <a:t>재귀 호출을 하지 않기 때문에 시간과 메모리 사용량을 줄일 수 있는 장점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8566C2-3391-1744-3F0A-B2195D8F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148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3F7FF879-DBB7-51AA-B152-FC381A65FB5D}"/>
              </a:ext>
            </a:extLst>
          </p:cNvPr>
          <p:cNvSpPr txBox="1">
            <a:spLocks/>
          </p:cNvSpPr>
          <p:nvPr/>
        </p:nvSpPr>
        <p:spPr>
          <a:xfrm>
            <a:off x="581193" y="1349264"/>
            <a:ext cx="10696407" cy="49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cap="none" dirty="0"/>
              <a:t>DP </a:t>
            </a:r>
            <a:r>
              <a:rPr lang="ko-KR" altLang="en-US" sz="2400" cap="none" dirty="0" err="1"/>
              <a:t>탑다운</a:t>
            </a:r>
            <a:r>
              <a:rPr lang="en-US" altLang="ko-KR" sz="2400" cap="none" dirty="0"/>
              <a:t>(Top-Down) </a:t>
            </a:r>
            <a:r>
              <a:rPr lang="en-US" altLang="ko-KR" sz="2400" cap="none" dirty="0">
                <a:solidFill>
                  <a:srgbClr val="FF0000"/>
                </a:solidFill>
              </a:rPr>
              <a:t>vs</a:t>
            </a:r>
            <a:r>
              <a:rPr lang="en-US" altLang="ko-KR" sz="2400" cap="none" dirty="0"/>
              <a:t> </a:t>
            </a:r>
            <a:r>
              <a:rPr lang="ko-KR" altLang="en-US" sz="2400" cap="none" dirty="0" err="1"/>
              <a:t>바텀업</a:t>
            </a:r>
            <a:r>
              <a:rPr lang="en-US" altLang="ko-KR" sz="2400" cap="none" dirty="0"/>
              <a:t>(Bottom-Up)</a:t>
            </a:r>
            <a:endParaRPr lang="ko-KR" altLang="en-US" sz="2400" cap="none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BAD75C3-672F-992E-0E9E-CB31CBF9B7C4}"/>
              </a:ext>
            </a:extLst>
          </p:cNvPr>
          <p:cNvSpPr/>
          <p:nvPr/>
        </p:nvSpPr>
        <p:spPr>
          <a:xfrm>
            <a:off x="1149980" y="5694937"/>
            <a:ext cx="9877425" cy="4431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하향식을 사용하든 상향식을 사용하든 계산과 값의 흐름은 언제나 상향이다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83401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41FD9-BE61-9B4E-90BB-22737722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3AFCA-5946-818A-02DE-300645085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264112"/>
            <a:ext cx="5201920" cy="5116370"/>
          </a:xfrm>
        </p:spPr>
        <p:txBody>
          <a:bodyPr/>
          <a:lstStyle/>
          <a:p>
            <a:r>
              <a:rPr lang="ko-KR" altLang="en-US" dirty="0"/>
              <a:t>피보나치 수열 </a:t>
            </a:r>
            <a:r>
              <a:rPr lang="en-US" altLang="ko-KR" dirty="0"/>
              <a:t>DP </a:t>
            </a:r>
            <a:r>
              <a:rPr lang="ko-KR" altLang="en-US" dirty="0" err="1"/>
              <a:t>탑다운</a:t>
            </a:r>
            <a:r>
              <a:rPr lang="ko-KR" altLang="en-US" dirty="0"/>
              <a:t> 구현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E64C9-207F-E3AA-67CE-240558FE4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264111"/>
            <a:ext cx="5201920" cy="5116370"/>
          </a:xfrm>
        </p:spPr>
        <p:txBody>
          <a:bodyPr/>
          <a:lstStyle/>
          <a:p>
            <a:r>
              <a:rPr lang="ko-KR" altLang="en-US" dirty="0"/>
              <a:t>피보나치 수열 </a:t>
            </a:r>
            <a:r>
              <a:rPr lang="en-US" altLang="ko-KR" dirty="0"/>
              <a:t>DP </a:t>
            </a:r>
            <a:r>
              <a:rPr lang="ko-KR" altLang="en-US" dirty="0" err="1"/>
              <a:t>바텀업</a:t>
            </a:r>
            <a:r>
              <a:rPr lang="ko-KR" altLang="en-US" dirty="0"/>
              <a:t> 구현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ECE7C-30FF-57E4-811E-0D528EFDA331}"/>
              </a:ext>
            </a:extLst>
          </p:cNvPr>
          <p:cNvSpPr txBox="1"/>
          <p:nvPr/>
        </p:nvSpPr>
        <p:spPr>
          <a:xfrm>
            <a:off x="6529870" y="1736695"/>
            <a:ext cx="4883301" cy="47265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#define MAX 100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unsigned long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long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D[MAX+1];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dp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D[1] = D[2] = 1;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=3;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&lt;=MAX;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++)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D[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 = D[i-1] + D[i-2];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unsigned long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long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return D[x];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dp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llu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",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(50));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4000"/>
              </a:lnSpc>
            </a:pP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상향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식 방법이 더 좋은가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?</a:t>
            </a: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BF3AE-A12D-E117-93FF-8045FF354568}"/>
              </a:ext>
            </a:extLst>
          </p:cNvPr>
          <p:cNvSpPr txBox="1"/>
          <p:nvPr/>
        </p:nvSpPr>
        <p:spPr>
          <a:xfrm>
            <a:off x="1001061" y="1736695"/>
            <a:ext cx="4883301" cy="47265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unsigned long long D[100];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unsigned long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long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if(x==1 || x==2) return 1;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이미 계산한 적 있으면 그대로 반환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if(D[x] != 0) return D[x];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   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아직 계산하지 않은 문제라면 계산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D[x] =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(x-1) +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(x-2);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return D[x];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llu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",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fibo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(50));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>
              <a:lnSpc>
                <a:spcPct val="114000"/>
              </a:lnSpc>
            </a:pP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하향식 방법이 더 좋은가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?</a:t>
            </a: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40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0D4115CB-F987-CB83-C210-2179AFCC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095B819-D73E-EA9E-1006-6F4387E2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15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663430" y="1175184"/>
            <a:ext cx="1041832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</a:rPr>
              <a:t>iostream</a:t>
            </a:r>
            <a:r>
              <a:rPr lang="en-US" altLang="ko-KR" dirty="0">
                <a:latin typeface="Consolas" panose="020B0609020204030204" pitchFamily="49" charset="0"/>
              </a:rPr>
              <a:t>&gt;</a:t>
            </a:r>
          </a:p>
          <a:p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>
                <a:latin typeface="Consolas" panose="020B0609020204030204" pitchFamily="49" charset="0"/>
              </a:rPr>
              <a:t>using namespace </a:t>
            </a:r>
            <a:r>
              <a:rPr lang="en-US" altLang="ko-KR" dirty="0" err="1">
                <a:latin typeface="Consolas" panose="020B0609020204030204" pitchFamily="49" charset="0"/>
              </a:rPr>
              <a:t>std</a:t>
            </a:r>
            <a:r>
              <a:rPr lang="en-US" altLang="ko-KR" dirty="0">
                <a:latin typeface="Consolas" panose="020B0609020204030204" pitchFamily="49" charset="0"/>
              </a:rPr>
              <a:t>;</a:t>
            </a:r>
          </a:p>
          <a:p>
            <a:endParaRPr lang="en-US" altLang="ko-KR" dirty="0">
              <a:latin typeface="Consolas" panose="020B0609020204030204" pitchFamily="49" charset="0"/>
            </a:endParaRPr>
          </a:p>
          <a:p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main()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</a:rPr>
              <a:t>cout</a:t>
            </a:r>
            <a:r>
              <a:rPr lang="en-US" altLang="ko-KR" dirty="0">
                <a:latin typeface="Consolas" panose="020B0609020204030204" pitchFamily="49" charset="0"/>
              </a:rPr>
              <a:t> &lt;&lt; "Hello world!" &lt;&lt; </a:t>
            </a:r>
            <a:r>
              <a:rPr lang="en-US" altLang="ko-KR" dirty="0" err="1">
                <a:latin typeface="Consolas" panose="020B0609020204030204" pitchFamily="49" charset="0"/>
              </a:rPr>
              <a:t>endl</a:t>
            </a:r>
            <a:r>
              <a:rPr lang="en-US" altLang="ko-KR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    return 0;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  <a:p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40500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</p:spPr>
      </p:pic>
      <p:sp>
        <p:nvSpPr>
          <p:cNvPr id="7" name="TextBox 6"/>
          <p:cNvSpPr txBox="1"/>
          <p:nvPr/>
        </p:nvSpPr>
        <p:spPr>
          <a:xfrm>
            <a:off x="9970851" y="717516"/>
            <a:ext cx="21109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Build &amp; Run: F9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137" y="2716823"/>
            <a:ext cx="36004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F2592D7-AB23-DD8C-BE4A-A16D85577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47222"/>
              </p:ext>
            </p:extLst>
          </p:nvPr>
        </p:nvGraphicFramePr>
        <p:xfrm>
          <a:off x="8506149" y="2716823"/>
          <a:ext cx="3484551" cy="118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517">
                  <a:extLst>
                    <a:ext uri="{9D8B030D-6E8A-4147-A177-3AD203B41FA5}">
                      <a16:colId xmlns:a16="http://schemas.microsoft.com/office/drawing/2014/main" val="1436124031"/>
                    </a:ext>
                  </a:extLst>
                </a:gridCol>
                <a:gridCol w="1161517">
                  <a:extLst>
                    <a:ext uri="{9D8B030D-6E8A-4147-A177-3AD203B41FA5}">
                      <a16:colId xmlns:a16="http://schemas.microsoft.com/office/drawing/2014/main" val="1193269860"/>
                    </a:ext>
                  </a:extLst>
                </a:gridCol>
                <a:gridCol w="1161517">
                  <a:extLst>
                    <a:ext uri="{9D8B030D-6E8A-4147-A177-3AD203B41FA5}">
                      <a16:colId xmlns:a16="http://schemas.microsoft.com/office/drawing/2014/main" val="2637824787"/>
                    </a:ext>
                  </a:extLst>
                </a:gridCol>
              </a:tblGrid>
              <a:tr h="395538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/>
                        <a:t>슬래쉬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/>
                        <a:t>역슬래쉬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541986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한글폰트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/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j-ea"/>
                          <a:ea typeface="+mj-ea"/>
                        </a:rPr>
                        <a:t>\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217533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/>
                        <a:t>영문폰트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/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\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70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5902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1C454414-616F-366D-7D44-E4044B63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2B2024-E40D-9A26-D270-25A96822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4600" indent="-216000"/>
            <a:r>
              <a:rPr lang="ko-KR" altLang="en-US" sz="2400" dirty="0"/>
              <a:t>상향식 다이나믹 프로그래밍이 좋지 않은 경우</a:t>
            </a:r>
            <a:endParaRPr lang="en-US" altLang="ko-KR" dirty="0"/>
          </a:p>
          <a:p>
            <a:pPr marL="576000" lvl="1" indent="-216000"/>
            <a:r>
              <a:rPr lang="ko-KR" altLang="en-US" dirty="0">
                <a:solidFill>
                  <a:srgbClr val="0070C0"/>
                </a:solidFill>
              </a:rPr>
              <a:t>대부분의 경우 하향식으로 문제를 푸는 것보다 상향식으로 문제를 푸는 것이 좋다</a:t>
            </a:r>
            <a:r>
              <a:rPr lang="en-US" altLang="ko-KR" dirty="0">
                <a:solidFill>
                  <a:srgbClr val="0070C0"/>
                </a:solidFill>
              </a:rPr>
              <a:t>. </a:t>
            </a:r>
            <a:r>
              <a:rPr lang="ko-KR" altLang="en-US" dirty="0">
                <a:solidFill>
                  <a:srgbClr val="0070C0"/>
                </a:solidFill>
              </a:rPr>
              <a:t>하향식은 재귀호출로 인해 발생하는 부하 때문에 속도가 더 느리기 때문이다</a:t>
            </a:r>
            <a:r>
              <a:rPr lang="en-US" altLang="ko-KR" dirty="0">
                <a:solidFill>
                  <a:srgbClr val="0070C0"/>
                </a:solidFill>
              </a:rPr>
              <a:t>.</a:t>
            </a:r>
          </a:p>
          <a:p>
            <a:pPr marL="576000" lvl="1" indent="-216000"/>
            <a:r>
              <a:rPr lang="ko-KR" altLang="en-US" dirty="0"/>
              <a:t>하지만 경우에 따라서 하향식 풀이법을 선택해야 할 수도 있다</a:t>
            </a:r>
            <a:r>
              <a:rPr lang="en-US" altLang="ko-KR" dirty="0"/>
              <a:t>.</a:t>
            </a:r>
          </a:p>
          <a:p>
            <a:pPr marL="576000" lvl="1" indent="-216000"/>
            <a:r>
              <a:rPr lang="ko-KR" altLang="en-US" dirty="0">
                <a:solidFill>
                  <a:srgbClr val="0070C0"/>
                </a:solidFill>
              </a:rPr>
              <a:t>하향식 접근 방법은 모든 하위 문제를 풀지 않고 전체 문제의 해답을 얻는데 필요한 하위 문제만을 푼다</a:t>
            </a:r>
            <a:r>
              <a:rPr lang="en-US" altLang="ko-KR" dirty="0">
                <a:solidFill>
                  <a:srgbClr val="0070C0"/>
                </a:solidFill>
              </a:rPr>
              <a:t>.</a:t>
            </a:r>
          </a:p>
          <a:p>
            <a:pPr marL="576000" lvl="1" indent="-216000"/>
            <a:r>
              <a:rPr lang="ko-KR" altLang="en-US" dirty="0">
                <a:solidFill>
                  <a:srgbClr val="0070C0"/>
                </a:solidFill>
              </a:rPr>
              <a:t>상향식 </a:t>
            </a:r>
            <a:r>
              <a:rPr lang="ko-KR" altLang="en-US" dirty="0" err="1">
                <a:solidFill>
                  <a:srgbClr val="0070C0"/>
                </a:solidFill>
              </a:rPr>
              <a:t>다이나믹</a:t>
            </a:r>
            <a:r>
              <a:rPr lang="ko-KR" altLang="en-US" dirty="0">
                <a:solidFill>
                  <a:srgbClr val="0070C0"/>
                </a:solidFill>
              </a:rPr>
              <a:t> 프로그래밍에서는 전체 문제의 풀이에 도달하기 전 모든 하위 문제에 대해서 계산을 수행한다</a:t>
            </a:r>
            <a:r>
              <a:rPr lang="en-US" altLang="ko-KR" dirty="0">
                <a:solidFill>
                  <a:srgbClr val="0070C0"/>
                </a:solidFill>
              </a:rPr>
              <a:t>.</a:t>
            </a:r>
          </a:p>
          <a:p>
            <a:pPr marL="576000" lvl="1" indent="-216000"/>
            <a:r>
              <a:rPr lang="ko-KR" altLang="en-US" dirty="0">
                <a:solidFill>
                  <a:srgbClr val="0070C0"/>
                </a:solidFill>
              </a:rPr>
              <a:t>따라서 상향식 방법은 드물게 실제 필요한 것보다 훨씬 더 많은 하위 문제를 풀어야 하는 경우가 있다</a:t>
            </a:r>
            <a:r>
              <a:rPr lang="en-US" altLang="ko-KR" dirty="0">
                <a:solidFill>
                  <a:srgbClr val="0070C0"/>
                </a:solidFill>
              </a:rPr>
              <a:t>.</a:t>
            </a:r>
          </a:p>
          <a:p>
            <a:pPr marL="576000" lvl="1" indent="-216000"/>
            <a:r>
              <a:rPr lang="ko-KR" altLang="en-US" dirty="0"/>
              <a:t>따라서 이를 살펴야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AE4B72-6537-15D7-326E-84CB79FE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150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30307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BED0C0F-0711-FC86-0BCA-2F9D8708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>
                <a:extLst>
                  <a:ext uri="{FF2B5EF4-FFF2-40B4-BE49-F238E27FC236}">
                    <a16:creationId xmlns:a16="http://schemas.microsoft.com/office/drawing/2014/main" id="{99A342E2-24E7-716A-A6A0-3B0890709F1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70560" y="1341122"/>
                <a:ext cx="5538216" cy="5039359"/>
              </a:xfrm>
            </p:spPr>
            <p:txBody>
              <a:bodyPr/>
              <a:lstStyle/>
              <a:p>
                <a:r>
                  <a:rPr lang="ko-KR" altLang="en-US" dirty="0"/>
                  <a:t>하향식 방법이 더 유리한 예시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수학에서 조합 계산</a:t>
                </a:r>
                <a:endParaRPr lang="en-US" altLang="ko-KR" dirty="0"/>
              </a:p>
              <a:p>
                <a:pPr marL="324000" lvl="1" indent="0">
                  <a:buNone/>
                </a:pP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−1,  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ko-KR" b="0" dirty="0"/>
              </a:p>
              <a:p>
                <a:pPr marL="324000" lvl="1" indent="0">
                  <a:buNone/>
                </a:pPr>
                <a:r>
                  <a:rPr lang="en-US" altLang="ko-KR" b="0" dirty="0"/>
                  <a:t>ex)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5, 4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4, 4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(4, 3)</m:t>
                    </m:r>
                  </m:oMath>
                </a14:m>
                <a:endParaRPr lang="en-US" altLang="ko-KR" b="0" dirty="0"/>
              </a:p>
              <a:p>
                <a:pPr marL="324000" lvl="1" indent="0">
                  <a:buNone/>
                </a:pPr>
                <a:endParaRPr lang="en-US" altLang="ko-KR" b="0" dirty="0"/>
              </a:p>
              <a:p>
                <a:pPr lvl="1"/>
                <a:r>
                  <a:rPr lang="ko-KR" altLang="en-US" dirty="0"/>
                  <a:t>상향식에서는 </a:t>
                </a:r>
                <a:r>
                  <a:rPr lang="en-US" altLang="ko-KR" dirty="0"/>
                  <a:t>D[n+1][m+1] </a:t>
                </a:r>
                <a:r>
                  <a:rPr lang="ko-KR" altLang="en-US" dirty="0"/>
                  <a:t>배열을 선언하고</a:t>
                </a:r>
                <a:r>
                  <a:rPr lang="en-US" altLang="ko-KR" dirty="0"/>
                  <a:t>,</a:t>
                </a:r>
              </a:p>
              <a:p>
                <a:pPr lvl="1"/>
                <a:r>
                  <a:rPr lang="ko-KR" altLang="en-US" dirty="0"/>
                  <a:t>파스칼의 삼각형을 구성한 다음 </a:t>
                </a:r>
                <a:r>
                  <a:rPr lang="en-US" altLang="ko-KR" dirty="0"/>
                  <a:t>n</a:t>
                </a:r>
                <a:r>
                  <a:rPr lang="ko-KR" altLang="en-US" dirty="0"/>
                  <a:t>번째 행의 </a:t>
                </a:r>
                <a:r>
                  <a:rPr lang="en-US" altLang="ko-KR" dirty="0"/>
                  <a:t>m</a:t>
                </a:r>
                <a:r>
                  <a:rPr lang="ko-KR" altLang="en-US" dirty="0"/>
                  <a:t>번째 값을 반환 </a:t>
                </a:r>
                <a:r>
                  <a:rPr lang="en-US" altLang="ko-KR" dirty="0"/>
                  <a:t>(zero-base index)</a:t>
                </a:r>
                <a:endParaRPr lang="en-US" altLang="ko-KR" b="0" dirty="0"/>
              </a:p>
            </p:txBody>
          </p:sp>
        </mc:Choice>
        <mc:Fallback xmlns="">
          <p:sp>
            <p:nvSpPr>
              <p:cNvPr id="5" name="내용 개체 틀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A342E2-24E7-716A-A6A0-3B0890709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0560" y="1341122"/>
                <a:ext cx="5538216" cy="5039359"/>
              </a:xfrm>
              <a:blipFill rotWithShape="0">
                <a:blip r:embed="rId2"/>
                <a:stretch>
                  <a:fillRect l="-1430" t="-3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44F5EEC-7AD6-85B6-5E7F-DEA54581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222219"/>
            <a:ext cx="4530092" cy="5260062"/>
          </a:xfrm>
        </p:spPr>
        <p:txBody>
          <a:bodyPr/>
          <a:lstStyle/>
          <a:p>
            <a:r>
              <a:rPr lang="ko-KR" altLang="en-US" dirty="0"/>
              <a:t>파스칼의 삼각형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EB6CD4-9283-68E3-7AC2-B4AD464E3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/>
          <a:stretch/>
        </p:blipFill>
        <p:spPr bwMode="auto">
          <a:xfrm>
            <a:off x="9028412" y="6858000"/>
            <a:ext cx="3163588" cy="26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주어진 크기의 파스칼 삼각형 생성">
            <a:extLst>
              <a:ext uri="{FF2B5EF4-FFF2-40B4-BE49-F238E27FC236}">
                <a16:creationId xmlns:a16="http://schemas.microsoft.com/office/drawing/2014/main" id="{4B40BA43-B7DD-26B5-732F-A03328494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5699" r="17576" b="29275"/>
          <a:stretch/>
        </p:blipFill>
        <p:spPr bwMode="auto">
          <a:xfrm>
            <a:off x="5824458" y="6858000"/>
            <a:ext cx="3018968" cy="19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알고리즘] 파스칼의 삼각형">
            <a:extLst>
              <a:ext uri="{FF2B5EF4-FFF2-40B4-BE49-F238E27FC236}">
                <a16:creationId xmlns:a16="http://schemas.microsoft.com/office/drawing/2014/main" id="{344A7013-EA94-5E59-0F44-EB0F1244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98" y="1737699"/>
            <a:ext cx="6555455" cy="44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0324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91C18DE-2B10-318B-F0E6-CF2AC4AB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631B427-DFE7-2F09-E67F-65968D5E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196098"/>
            <a:ext cx="5201920" cy="5184384"/>
          </a:xfrm>
        </p:spPr>
        <p:txBody>
          <a:bodyPr/>
          <a:lstStyle/>
          <a:p>
            <a:r>
              <a:rPr lang="ko-KR" altLang="en-US" dirty="0"/>
              <a:t>상향식 풀이</a:t>
            </a:r>
            <a:endParaRPr lang="en-US" altLang="ko-KR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5EA6E4F-DFF0-D8FB-46C2-49FF72CA2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196097"/>
            <a:ext cx="5201920" cy="5184384"/>
          </a:xfrm>
        </p:spPr>
        <p:txBody>
          <a:bodyPr/>
          <a:lstStyle/>
          <a:p>
            <a:r>
              <a:rPr lang="ko-KR" altLang="en-US" dirty="0"/>
              <a:t>하향식 풀이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228EE-B51B-9EBF-7707-B4CB7BC0BDE7}"/>
              </a:ext>
            </a:extLst>
          </p:cNvPr>
          <p:cNvSpPr txBox="1"/>
          <p:nvPr/>
        </p:nvSpPr>
        <p:spPr>
          <a:xfrm>
            <a:off x="6544633" y="1713934"/>
            <a:ext cx="4744481" cy="159556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combi(int n,  int m)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if(n==0 || m==0 || n==m)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return 1;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else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return combi(n-1, m)+combi(n-1, m-1);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9" name="Picture 4" descr="주어진 크기의 파스칼 삼각형 생성">
            <a:extLst>
              <a:ext uri="{FF2B5EF4-FFF2-40B4-BE49-F238E27FC236}">
                <a16:creationId xmlns:a16="http://schemas.microsoft.com/office/drawing/2014/main" id="{991A31E9-5707-32F4-1E5C-4A182DA3F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5699" r="17576" b="29275"/>
          <a:stretch/>
        </p:blipFill>
        <p:spPr bwMode="auto">
          <a:xfrm>
            <a:off x="861933" y="3609975"/>
            <a:ext cx="4007688" cy="26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7C67C9B-C20E-4E27-6CC3-843C95DE1092}"/>
              </a:ext>
            </a:extLst>
          </p:cNvPr>
          <p:cNvCxnSpPr>
            <a:cxnSpLocks/>
          </p:cNvCxnSpPr>
          <p:nvPr/>
        </p:nvCxnSpPr>
        <p:spPr>
          <a:xfrm>
            <a:off x="4486275" y="6095232"/>
            <a:ext cx="383346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4" descr="주어진 크기의 파스칼 삼각형 생성">
            <a:extLst>
              <a:ext uri="{FF2B5EF4-FFF2-40B4-BE49-F238E27FC236}">
                <a16:creationId xmlns:a16="http://schemas.microsoft.com/office/drawing/2014/main" id="{A85D0C0F-155C-2D39-254D-56B0E1B0D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5699" r="17576" b="29275"/>
          <a:stretch/>
        </p:blipFill>
        <p:spPr bwMode="auto">
          <a:xfrm>
            <a:off x="6913030" y="3609975"/>
            <a:ext cx="4007688" cy="26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BEF6D6F5-2473-FBAB-580D-97438A0F1868}"/>
              </a:ext>
            </a:extLst>
          </p:cNvPr>
          <p:cNvSpPr/>
          <p:nvPr/>
        </p:nvSpPr>
        <p:spPr>
          <a:xfrm>
            <a:off x="9813472" y="590473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7F97F51-5890-B699-36A2-9973FEAF8139}"/>
              </a:ext>
            </a:extLst>
          </p:cNvPr>
          <p:cNvCxnSpPr>
            <a:cxnSpLocks/>
          </p:cNvCxnSpPr>
          <p:nvPr/>
        </p:nvCxnSpPr>
        <p:spPr>
          <a:xfrm>
            <a:off x="10537372" y="6095232"/>
            <a:ext cx="383346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98DDD7B-7EB7-27C1-8C01-24B7B3DD373B}"/>
              </a:ext>
            </a:extLst>
          </p:cNvPr>
          <p:cNvSpPr/>
          <p:nvPr/>
        </p:nvSpPr>
        <p:spPr>
          <a:xfrm>
            <a:off x="9461047" y="543698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A77C01D-950C-B7F0-3D2A-F9C6A90606A7}"/>
              </a:ext>
            </a:extLst>
          </p:cNvPr>
          <p:cNvSpPr/>
          <p:nvPr/>
        </p:nvSpPr>
        <p:spPr>
          <a:xfrm>
            <a:off x="9070522" y="4955896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9D48BFF-460A-6177-26AE-27073B8E2680}"/>
              </a:ext>
            </a:extLst>
          </p:cNvPr>
          <p:cNvSpPr/>
          <p:nvPr/>
        </p:nvSpPr>
        <p:spPr>
          <a:xfrm>
            <a:off x="8718097" y="4488146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09CC563-B006-7B2F-D705-1852399FD7C7}"/>
              </a:ext>
            </a:extLst>
          </p:cNvPr>
          <p:cNvSpPr/>
          <p:nvPr/>
        </p:nvSpPr>
        <p:spPr>
          <a:xfrm>
            <a:off x="8349661" y="4008044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382B14F-8483-BCFD-6959-2356A7F40A7D}"/>
              </a:ext>
            </a:extLst>
          </p:cNvPr>
          <p:cNvSpPr/>
          <p:nvPr/>
        </p:nvSpPr>
        <p:spPr>
          <a:xfrm>
            <a:off x="10191851" y="5402581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704AACE-202B-7EB3-5D5B-99CFF09A1E71}"/>
              </a:ext>
            </a:extLst>
          </p:cNvPr>
          <p:cNvSpPr/>
          <p:nvPr/>
        </p:nvSpPr>
        <p:spPr>
          <a:xfrm>
            <a:off x="9839426" y="4934831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777A973-9551-4CF2-9DE6-F50B12548880}"/>
              </a:ext>
            </a:extLst>
          </p:cNvPr>
          <p:cNvSpPr/>
          <p:nvPr/>
        </p:nvSpPr>
        <p:spPr>
          <a:xfrm>
            <a:off x="9448901" y="4453745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1387777-E0D1-9A6A-DE04-1EF8FEE6C690}"/>
              </a:ext>
            </a:extLst>
          </p:cNvPr>
          <p:cNvSpPr/>
          <p:nvPr/>
        </p:nvSpPr>
        <p:spPr>
          <a:xfrm>
            <a:off x="8702086" y="3548504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13AE77-F04C-9F13-5D32-712726BCA904}"/>
              </a:ext>
            </a:extLst>
          </p:cNvPr>
          <p:cNvCxnSpPr>
            <a:cxnSpLocks/>
          </p:cNvCxnSpPr>
          <p:nvPr/>
        </p:nvCxnSpPr>
        <p:spPr>
          <a:xfrm>
            <a:off x="7966315" y="4676652"/>
            <a:ext cx="383346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F5710866-07BD-D7F4-0D23-7B281E95044C}"/>
              </a:ext>
            </a:extLst>
          </p:cNvPr>
          <p:cNvCxnSpPr>
            <a:cxnSpLocks/>
          </p:cNvCxnSpPr>
          <p:nvPr/>
        </p:nvCxnSpPr>
        <p:spPr>
          <a:xfrm>
            <a:off x="7623415" y="5145170"/>
            <a:ext cx="107867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3693A071-BBAA-38CB-0084-799B5E59B776}"/>
              </a:ext>
            </a:extLst>
          </p:cNvPr>
          <p:cNvCxnSpPr>
            <a:cxnSpLocks/>
          </p:cNvCxnSpPr>
          <p:nvPr/>
        </p:nvCxnSpPr>
        <p:spPr>
          <a:xfrm>
            <a:off x="7270990" y="5608876"/>
            <a:ext cx="179953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9" name="직선 연결선 2048">
            <a:extLst>
              <a:ext uri="{FF2B5EF4-FFF2-40B4-BE49-F238E27FC236}">
                <a16:creationId xmlns:a16="http://schemas.microsoft.com/office/drawing/2014/main" id="{8CFD5E78-799D-E42E-BBEF-0BDD2EC47689}"/>
              </a:ext>
            </a:extLst>
          </p:cNvPr>
          <p:cNvCxnSpPr>
            <a:cxnSpLocks/>
          </p:cNvCxnSpPr>
          <p:nvPr/>
        </p:nvCxnSpPr>
        <p:spPr>
          <a:xfrm>
            <a:off x="6918565" y="6094006"/>
            <a:ext cx="250438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2" name="직사각형 2051">
            <a:extLst>
              <a:ext uri="{FF2B5EF4-FFF2-40B4-BE49-F238E27FC236}">
                <a16:creationId xmlns:a16="http://schemas.microsoft.com/office/drawing/2014/main" id="{FE6ACE90-7C7E-422D-9E95-8A18F9CE96FD}"/>
              </a:ext>
            </a:extLst>
          </p:cNvPr>
          <p:cNvSpPr/>
          <p:nvPr/>
        </p:nvSpPr>
        <p:spPr>
          <a:xfrm>
            <a:off x="3758510" y="590473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3" name="직사각형 2052">
            <a:extLst>
              <a:ext uri="{FF2B5EF4-FFF2-40B4-BE49-F238E27FC236}">
                <a16:creationId xmlns:a16="http://schemas.microsoft.com/office/drawing/2014/main" id="{75DB0B10-BFDC-4FFE-646F-A09C9BB9FFEB}"/>
              </a:ext>
            </a:extLst>
          </p:cNvPr>
          <p:cNvSpPr/>
          <p:nvPr/>
        </p:nvSpPr>
        <p:spPr>
          <a:xfrm>
            <a:off x="3387035" y="543698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4" name="직사각형 2053">
            <a:extLst>
              <a:ext uri="{FF2B5EF4-FFF2-40B4-BE49-F238E27FC236}">
                <a16:creationId xmlns:a16="http://schemas.microsoft.com/office/drawing/2014/main" id="{AB3F57FD-5AAE-0140-6159-3EF60D49B740}"/>
              </a:ext>
            </a:extLst>
          </p:cNvPr>
          <p:cNvSpPr/>
          <p:nvPr/>
        </p:nvSpPr>
        <p:spPr>
          <a:xfrm>
            <a:off x="2996510" y="4955896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5" name="직사각형 2054">
            <a:extLst>
              <a:ext uri="{FF2B5EF4-FFF2-40B4-BE49-F238E27FC236}">
                <a16:creationId xmlns:a16="http://schemas.microsoft.com/office/drawing/2014/main" id="{1F7FF495-6608-F889-37EA-3536D5C8207D}"/>
              </a:ext>
            </a:extLst>
          </p:cNvPr>
          <p:cNvSpPr/>
          <p:nvPr/>
        </p:nvSpPr>
        <p:spPr>
          <a:xfrm>
            <a:off x="2644085" y="4488146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6" name="직사각형 2055">
            <a:extLst>
              <a:ext uri="{FF2B5EF4-FFF2-40B4-BE49-F238E27FC236}">
                <a16:creationId xmlns:a16="http://schemas.microsoft.com/office/drawing/2014/main" id="{7FD58BAB-92C1-4B7D-1633-D3ACCFA9671E}"/>
              </a:ext>
            </a:extLst>
          </p:cNvPr>
          <p:cNvSpPr/>
          <p:nvPr/>
        </p:nvSpPr>
        <p:spPr>
          <a:xfrm>
            <a:off x="2275649" y="4008044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7" name="직사각형 2056">
            <a:extLst>
              <a:ext uri="{FF2B5EF4-FFF2-40B4-BE49-F238E27FC236}">
                <a16:creationId xmlns:a16="http://schemas.microsoft.com/office/drawing/2014/main" id="{4D6B53E8-E610-90A1-733A-4497CF702F3B}"/>
              </a:ext>
            </a:extLst>
          </p:cNvPr>
          <p:cNvSpPr/>
          <p:nvPr/>
        </p:nvSpPr>
        <p:spPr>
          <a:xfrm>
            <a:off x="4117839" y="5402581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8" name="직사각형 2057">
            <a:extLst>
              <a:ext uri="{FF2B5EF4-FFF2-40B4-BE49-F238E27FC236}">
                <a16:creationId xmlns:a16="http://schemas.microsoft.com/office/drawing/2014/main" id="{7335AD59-2736-CB85-DEFE-180AB1F3D500}"/>
              </a:ext>
            </a:extLst>
          </p:cNvPr>
          <p:cNvSpPr/>
          <p:nvPr/>
        </p:nvSpPr>
        <p:spPr>
          <a:xfrm>
            <a:off x="3765414" y="4934831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9" name="직사각형 2058">
            <a:extLst>
              <a:ext uri="{FF2B5EF4-FFF2-40B4-BE49-F238E27FC236}">
                <a16:creationId xmlns:a16="http://schemas.microsoft.com/office/drawing/2014/main" id="{D9BAC08F-94F3-5FA0-24DC-B925862CF2AB}"/>
              </a:ext>
            </a:extLst>
          </p:cNvPr>
          <p:cNvSpPr/>
          <p:nvPr/>
        </p:nvSpPr>
        <p:spPr>
          <a:xfrm>
            <a:off x="3374889" y="4453745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0" name="직사각형 2059">
            <a:extLst>
              <a:ext uri="{FF2B5EF4-FFF2-40B4-BE49-F238E27FC236}">
                <a16:creationId xmlns:a16="http://schemas.microsoft.com/office/drawing/2014/main" id="{534E0A42-182E-B9A5-978E-92FB90211EDC}"/>
              </a:ext>
            </a:extLst>
          </p:cNvPr>
          <p:cNvSpPr/>
          <p:nvPr/>
        </p:nvSpPr>
        <p:spPr>
          <a:xfrm>
            <a:off x="3022464" y="3985995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1" name="직사각형 2060">
            <a:extLst>
              <a:ext uri="{FF2B5EF4-FFF2-40B4-BE49-F238E27FC236}">
                <a16:creationId xmlns:a16="http://schemas.microsoft.com/office/drawing/2014/main" id="{95D0F448-9DC3-973D-96C9-3BD9CD5849C4}"/>
              </a:ext>
            </a:extLst>
          </p:cNvPr>
          <p:cNvSpPr/>
          <p:nvPr/>
        </p:nvSpPr>
        <p:spPr>
          <a:xfrm>
            <a:off x="2986363" y="590473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2" name="직사각형 2061">
            <a:extLst>
              <a:ext uri="{FF2B5EF4-FFF2-40B4-BE49-F238E27FC236}">
                <a16:creationId xmlns:a16="http://schemas.microsoft.com/office/drawing/2014/main" id="{22595F3D-FF6F-0320-8D56-511DA1B0E7EA}"/>
              </a:ext>
            </a:extLst>
          </p:cNvPr>
          <p:cNvSpPr/>
          <p:nvPr/>
        </p:nvSpPr>
        <p:spPr>
          <a:xfrm>
            <a:off x="2652988" y="543698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3" name="직사각형 2062">
            <a:extLst>
              <a:ext uri="{FF2B5EF4-FFF2-40B4-BE49-F238E27FC236}">
                <a16:creationId xmlns:a16="http://schemas.microsoft.com/office/drawing/2014/main" id="{0F68DB0B-2F8F-B99B-C9BE-951221FB80A6}"/>
              </a:ext>
            </a:extLst>
          </p:cNvPr>
          <p:cNvSpPr/>
          <p:nvPr/>
        </p:nvSpPr>
        <p:spPr>
          <a:xfrm>
            <a:off x="2262463" y="4955896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4" name="직사각형 2063">
            <a:extLst>
              <a:ext uri="{FF2B5EF4-FFF2-40B4-BE49-F238E27FC236}">
                <a16:creationId xmlns:a16="http://schemas.microsoft.com/office/drawing/2014/main" id="{161DCCF2-CF3B-DB0B-3227-BDBB8643B331}"/>
              </a:ext>
            </a:extLst>
          </p:cNvPr>
          <p:cNvSpPr/>
          <p:nvPr/>
        </p:nvSpPr>
        <p:spPr>
          <a:xfrm>
            <a:off x="1910038" y="4488146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5" name="직사각형 2064">
            <a:extLst>
              <a:ext uri="{FF2B5EF4-FFF2-40B4-BE49-F238E27FC236}">
                <a16:creationId xmlns:a16="http://schemas.microsoft.com/office/drawing/2014/main" id="{51F170FE-403D-43C9-B691-BABFC5C6DE76}"/>
              </a:ext>
            </a:extLst>
          </p:cNvPr>
          <p:cNvSpPr/>
          <p:nvPr/>
        </p:nvSpPr>
        <p:spPr>
          <a:xfrm>
            <a:off x="2251632" y="590473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6" name="직사각형 2065">
            <a:extLst>
              <a:ext uri="{FF2B5EF4-FFF2-40B4-BE49-F238E27FC236}">
                <a16:creationId xmlns:a16="http://schemas.microsoft.com/office/drawing/2014/main" id="{27691D3C-79D5-2888-7DE0-E6FDD73A5201}"/>
              </a:ext>
            </a:extLst>
          </p:cNvPr>
          <p:cNvSpPr/>
          <p:nvPr/>
        </p:nvSpPr>
        <p:spPr>
          <a:xfrm>
            <a:off x="1899207" y="543698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7" name="직사각형 2066">
            <a:extLst>
              <a:ext uri="{FF2B5EF4-FFF2-40B4-BE49-F238E27FC236}">
                <a16:creationId xmlns:a16="http://schemas.microsoft.com/office/drawing/2014/main" id="{6DAEBF4B-C8F0-F677-D45F-41E058392BBA}"/>
              </a:ext>
            </a:extLst>
          </p:cNvPr>
          <p:cNvSpPr/>
          <p:nvPr/>
        </p:nvSpPr>
        <p:spPr>
          <a:xfrm>
            <a:off x="1508682" y="4955896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9" name="직사각형 2068">
            <a:extLst>
              <a:ext uri="{FF2B5EF4-FFF2-40B4-BE49-F238E27FC236}">
                <a16:creationId xmlns:a16="http://schemas.microsoft.com/office/drawing/2014/main" id="{FC4960BE-FD40-C5EB-9DA6-732BA1EE6B4B}"/>
              </a:ext>
            </a:extLst>
          </p:cNvPr>
          <p:cNvSpPr/>
          <p:nvPr/>
        </p:nvSpPr>
        <p:spPr>
          <a:xfrm>
            <a:off x="1537119" y="590473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0" name="직사각형 2069">
            <a:extLst>
              <a:ext uri="{FF2B5EF4-FFF2-40B4-BE49-F238E27FC236}">
                <a16:creationId xmlns:a16="http://schemas.microsoft.com/office/drawing/2014/main" id="{D298F547-8F6F-ACAE-2C7C-C756700476B0}"/>
              </a:ext>
            </a:extLst>
          </p:cNvPr>
          <p:cNvSpPr/>
          <p:nvPr/>
        </p:nvSpPr>
        <p:spPr>
          <a:xfrm>
            <a:off x="1165644" y="5436982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2" name="직사각형 2071">
            <a:extLst>
              <a:ext uri="{FF2B5EF4-FFF2-40B4-BE49-F238E27FC236}">
                <a16:creationId xmlns:a16="http://schemas.microsoft.com/office/drawing/2014/main" id="{F8DC011F-B8D7-63AB-FDAD-CD302A166B8B}"/>
              </a:ext>
            </a:extLst>
          </p:cNvPr>
          <p:cNvSpPr/>
          <p:nvPr/>
        </p:nvSpPr>
        <p:spPr>
          <a:xfrm>
            <a:off x="803072" y="5891671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6" name="직사각형 2075">
            <a:extLst>
              <a:ext uri="{FF2B5EF4-FFF2-40B4-BE49-F238E27FC236}">
                <a16:creationId xmlns:a16="http://schemas.microsoft.com/office/drawing/2014/main" id="{B1B879D6-E8A0-E6F3-F9A5-BCC75C8B6C28}"/>
              </a:ext>
            </a:extLst>
          </p:cNvPr>
          <p:cNvSpPr/>
          <p:nvPr/>
        </p:nvSpPr>
        <p:spPr>
          <a:xfrm>
            <a:off x="2633938" y="3548504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7" name="TextBox 2076">
            <a:extLst>
              <a:ext uri="{FF2B5EF4-FFF2-40B4-BE49-F238E27FC236}">
                <a16:creationId xmlns:a16="http://schemas.microsoft.com/office/drawing/2014/main" id="{3CDA8D8D-1501-2C56-2ABB-4AF5CA5F50FC}"/>
              </a:ext>
            </a:extLst>
          </p:cNvPr>
          <p:cNvSpPr txBox="1"/>
          <p:nvPr/>
        </p:nvSpPr>
        <p:spPr>
          <a:xfrm>
            <a:off x="1014794" y="1765400"/>
            <a:ext cx="4744481" cy="15440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for(int a=0; a&lt;=n; a++) {</a:t>
            </a:r>
          </a:p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    for(int b=0; b&lt;=m; b++) {</a:t>
            </a:r>
          </a:p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        if(a==0 || b==0 || a==b)</a:t>
            </a:r>
          </a:p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            D[a][b] = 1;</a:t>
            </a:r>
          </a:p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        else</a:t>
            </a:r>
          </a:p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            D[a][b] = D[a-1][b] + D[a-1][b-1];</a:t>
            </a:r>
          </a:p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4000"/>
              </a:lnSpc>
            </a:pPr>
            <a:r>
              <a:rPr lang="pt-BR" altLang="ko-KR" sz="140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pt-BR" altLang="ko-KR" sz="1400" dirty="0">
              <a:latin typeface="Consolas" panose="020B0609020204030204" pitchFamily="49" charset="0"/>
            </a:endParaRPr>
          </a:p>
        </p:txBody>
      </p:sp>
      <p:sp>
        <p:nvSpPr>
          <p:cNvPr id="2080" name="직사각형 2079">
            <a:extLst>
              <a:ext uri="{FF2B5EF4-FFF2-40B4-BE49-F238E27FC236}">
                <a16:creationId xmlns:a16="http://schemas.microsoft.com/office/drawing/2014/main" id="{4BAF7EB2-FF90-D287-DEFC-9672F2C079A6}"/>
              </a:ext>
            </a:extLst>
          </p:cNvPr>
          <p:cNvSpPr/>
          <p:nvPr/>
        </p:nvSpPr>
        <p:spPr>
          <a:xfrm>
            <a:off x="9087531" y="4007060"/>
            <a:ext cx="352425" cy="3785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43114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41FD9-BE61-9B4E-90BB-22737722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3AFCA-5946-818A-02DE-300645085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196098"/>
            <a:ext cx="5201920" cy="5184384"/>
          </a:xfrm>
        </p:spPr>
        <p:txBody>
          <a:bodyPr/>
          <a:lstStyle/>
          <a:p>
            <a:r>
              <a:rPr lang="ko-KR" altLang="en-US" dirty="0"/>
              <a:t>파스칼</a:t>
            </a:r>
            <a:r>
              <a:rPr lang="en-US" altLang="ko-KR" dirty="0"/>
              <a:t> </a:t>
            </a:r>
            <a:r>
              <a:rPr lang="ko-KR" altLang="en-US" dirty="0"/>
              <a:t>삼각형</a:t>
            </a:r>
            <a:r>
              <a:rPr lang="en-US" altLang="ko-KR" dirty="0"/>
              <a:t>(</a:t>
            </a:r>
            <a:r>
              <a:rPr lang="ko-KR" altLang="en-US" dirty="0"/>
              <a:t>하향식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E64C9-207F-E3AA-67CE-240558FE4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196097"/>
            <a:ext cx="5201920" cy="5184384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BF3AE-A12D-E117-93FF-8045FF354568}"/>
              </a:ext>
            </a:extLst>
          </p:cNvPr>
          <p:cNvSpPr txBox="1"/>
          <p:nvPr/>
        </p:nvSpPr>
        <p:spPr>
          <a:xfrm>
            <a:off x="1001062" y="1736695"/>
            <a:ext cx="4631636" cy="47265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&lt;iostream&gt;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D[50][50];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output_pascal_trangle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putchar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('\n');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for(int a=0; a&lt;=n; a++)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for(int b=0; b&lt;=m; b++)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if(b&lt;=a)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", D[a][b]);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}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putchar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('\n');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153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E9565-8A70-D601-C867-A1CBDFF594B4}"/>
              </a:ext>
            </a:extLst>
          </p:cNvPr>
          <p:cNvSpPr txBox="1"/>
          <p:nvPr/>
        </p:nvSpPr>
        <p:spPr>
          <a:xfrm>
            <a:off x="5781675" y="1736695"/>
            <a:ext cx="5638165" cy="47265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combi(int n,  int m)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if(n==0 || m==0 || n==m)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return D[n][m] = 1;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else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return D[n][m] = combi(n-1, m)+combi(n-1, m-1);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%d", &amp;n, &amp;m);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("%d\n", combi(n, m));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output_pascal_trangle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return 0;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FA57C19-07AC-817B-FB6A-C699666A3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240" y="4144645"/>
            <a:ext cx="13239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259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41FD9-BE61-9B4E-90BB-22737722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다이나믹 프로그래밍</a:t>
            </a:r>
            <a:r>
              <a:rPr lang="en-US" altLang="ko-KR" dirty="0"/>
              <a:t>(DP)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3AFCA-5946-818A-02DE-300645085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196096"/>
            <a:ext cx="5201920" cy="5184385"/>
          </a:xfrm>
        </p:spPr>
        <p:txBody>
          <a:bodyPr/>
          <a:lstStyle/>
          <a:p>
            <a:r>
              <a:rPr lang="ko-KR" altLang="en-US" dirty="0"/>
              <a:t>파스칼</a:t>
            </a:r>
            <a:r>
              <a:rPr lang="en-US" altLang="ko-KR" dirty="0"/>
              <a:t> </a:t>
            </a:r>
            <a:r>
              <a:rPr lang="ko-KR" altLang="en-US" dirty="0"/>
              <a:t>삼각형</a:t>
            </a:r>
            <a:r>
              <a:rPr lang="en-US" altLang="ko-KR" dirty="0"/>
              <a:t>(</a:t>
            </a:r>
            <a:r>
              <a:rPr lang="ko-KR" altLang="en-US" dirty="0"/>
              <a:t>상향식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E64C9-207F-E3AA-67CE-240558FE47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BF3AE-A12D-E117-93FF-8045FF354568}"/>
              </a:ext>
            </a:extLst>
          </p:cNvPr>
          <p:cNvSpPr txBox="1"/>
          <p:nvPr/>
        </p:nvSpPr>
        <p:spPr>
          <a:xfrm>
            <a:off x="1001062" y="1736694"/>
            <a:ext cx="6237938" cy="49117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&lt;iostream&gt;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D[50][50];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make_pascal_triangle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putchar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('\n');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for(int a=0; a&lt;=n; a++)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for(int b=0; b&lt;=m; b++)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if(b&lt;=a)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if(a==0 || b==0 || a==b)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    D[a][b] = 1;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else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    D[a][b] = D[a-1][b] + D[a-1][b-1];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", D[a][b]);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}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putchar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('\n');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putchar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('\n');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154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E9565-8A70-D601-C867-A1CBDFF594B4}"/>
              </a:ext>
            </a:extLst>
          </p:cNvPr>
          <p:cNvSpPr txBox="1"/>
          <p:nvPr/>
        </p:nvSpPr>
        <p:spPr>
          <a:xfrm>
            <a:off x="7387979" y="1736694"/>
            <a:ext cx="4031862" cy="49117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%d", &amp;n, &amp;m);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make_pascal_triangle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4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("%d\n", D[n][m]);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return 0;</a:t>
            </a:r>
          </a:p>
          <a:p>
            <a:pPr algn="l">
              <a:lnSpc>
                <a:spcPct val="114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80FAE26-6214-2EB2-7C2D-4BD0E652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052" y="3852250"/>
            <a:ext cx="12858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98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89A01C92-E2DD-B4D0-208E-2CC22DC3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문제</a:t>
            </a:r>
            <a:r>
              <a:rPr lang="en-US" altLang="ko-KR" dirty="0"/>
              <a:t>: </a:t>
            </a:r>
            <a:r>
              <a:rPr lang="ko-KR" altLang="en-US" dirty="0" err="1"/>
              <a:t>계단오르기</a:t>
            </a:r>
            <a:endParaRPr lang="ko-KR" altLang="en-US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1DECC95E-7C42-3772-AEF3-D16994297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1</a:t>
            </a:r>
            <a:r>
              <a:rPr lang="ko-KR" altLang="en-US" dirty="0"/>
              <a:t>층에서 </a:t>
            </a:r>
            <a:r>
              <a:rPr lang="en-US" altLang="ko-KR" dirty="0"/>
              <a:t>2</a:t>
            </a:r>
            <a:r>
              <a:rPr lang="ko-KR" altLang="en-US" dirty="0"/>
              <a:t>층으로 올라가는 계단을 생각해 보자 여러분은 계단을 어떻게 올라가는가</a:t>
            </a:r>
            <a:r>
              <a:rPr lang="en-US" altLang="ko-KR" dirty="0"/>
              <a:t>? </a:t>
            </a:r>
            <a:r>
              <a:rPr lang="ko-KR" altLang="en-US" dirty="0"/>
              <a:t>안전하게 한 칸</a:t>
            </a:r>
            <a:r>
              <a:rPr lang="en-US" altLang="ko-KR" dirty="0"/>
              <a:t>, </a:t>
            </a:r>
            <a:r>
              <a:rPr lang="ko-KR" altLang="en-US" dirty="0"/>
              <a:t>한 </a:t>
            </a:r>
            <a:r>
              <a:rPr lang="ko-KR" altLang="en-US" dirty="0" err="1"/>
              <a:t>칸씩</a:t>
            </a:r>
            <a:r>
              <a:rPr lang="ko-KR" altLang="en-US" dirty="0"/>
              <a:t> 오르는가</a:t>
            </a:r>
            <a:r>
              <a:rPr lang="en-US" altLang="ko-KR" dirty="0"/>
              <a:t>? </a:t>
            </a:r>
            <a:r>
              <a:rPr lang="ko-KR" altLang="en-US" dirty="0"/>
              <a:t>아니면 성큼성큼 두 </a:t>
            </a:r>
            <a:r>
              <a:rPr lang="ko-KR" altLang="en-US" dirty="0" err="1"/>
              <a:t>칸씩</a:t>
            </a:r>
            <a:r>
              <a:rPr lang="ko-KR" altLang="en-US" dirty="0"/>
              <a:t> 오르는가</a:t>
            </a:r>
            <a:r>
              <a:rPr lang="en-US" altLang="ko-KR" dirty="0"/>
              <a:t>? </a:t>
            </a:r>
            <a:r>
              <a:rPr lang="ko-KR" altLang="en-US" dirty="0"/>
              <a:t>아니면 한 칸 또는 두 칸 마음 내키는 대로</a:t>
            </a:r>
            <a:r>
              <a:rPr lang="en-US" altLang="ko-KR" dirty="0"/>
              <a:t>...? </a:t>
            </a:r>
            <a:r>
              <a:rPr lang="ko-KR" altLang="en-US" dirty="0"/>
              <a:t>아마도 수많은 방법이 있을 것이다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ko-KR" altLang="en-US" dirty="0"/>
              <a:t>초등학생인 충북이는 아직 다리가 짧아 한 걸음에 계단을 </a:t>
            </a:r>
            <a:r>
              <a:rPr lang="ko-KR" altLang="en-US" dirty="0">
                <a:solidFill>
                  <a:srgbClr val="FF0000"/>
                </a:solidFill>
              </a:rPr>
              <a:t>최대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개</a:t>
            </a:r>
            <a:r>
              <a:rPr lang="ko-KR" altLang="en-US" dirty="0"/>
              <a:t>까지 오를 수 있다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ko-KR" altLang="en-US" dirty="0"/>
              <a:t>충북이가 </a:t>
            </a:r>
            <a:r>
              <a:rPr lang="en-US" altLang="ko-KR" dirty="0"/>
              <a:t>n</a:t>
            </a:r>
            <a:r>
              <a:rPr lang="ko-KR" altLang="en-US" dirty="0"/>
              <a:t>개의 계단을 오르는 모든 방법의 수를 계산하는 프로그램을 </a:t>
            </a:r>
            <a:r>
              <a:rPr lang="ko-KR" altLang="en-US" dirty="0" err="1"/>
              <a:t>작성하시오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en-US" altLang="ko-KR" dirty="0"/>
              <a:t> </a:t>
            </a:r>
          </a:p>
          <a:p>
            <a:pPr marL="324000" lvl="1" indent="0">
              <a:buNone/>
            </a:pPr>
            <a:r>
              <a:rPr lang="ko-KR" altLang="en-US" dirty="0"/>
              <a:t>예를 들어 </a:t>
            </a:r>
            <a:r>
              <a:rPr lang="en-US" altLang="ko-KR" dirty="0"/>
              <a:t>2</a:t>
            </a:r>
            <a:r>
              <a:rPr lang="ko-KR" altLang="en-US" dirty="0"/>
              <a:t>개의 계단으로 구성되어 있다면</a:t>
            </a:r>
            <a:r>
              <a:rPr lang="en-US" altLang="ko-KR" dirty="0"/>
              <a:t>,</a:t>
            </a:r>
          </a:p>
          <a:p>
            <a:pPr marL="324000" lvl="1" indent="0">
              <a:buNone/>
            </a:pPr>
            <a:r>
              <a:rPr lang="en-US" altLang="ko-KR" dirty="0"/>
              <a:t>① </a:t>
            </a:r>
            <a:r>
              <a:rPr lang="ko-KR" altLang="en-US" dirty="0"/>
              <a:t>한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</a:p>
          <a:p>
            <a:pPr marL="324000" lvl="1" indent="0">
              <a:buNone/>
            </a:pPr>
            <a:r>
              <a:rPr lang="ko-KR" altLang="en-US" dirty="0"/>
              <a:t>② 두 칸</a:t>
            </a:r>
          </a:p>
          <a:p>
            <a:pPr marL="324000" lvl="1" indent="0">
              <a:buNone/>
            </a:pPr>
            <a:r>
              <a:rPr lang="ko-KR" altLang="en-US" dirty="0"/>
              <a:t>위와 같이 두 가지 방법이 존재하고</a:t>
            </a:r>
            <a:r>
              <a:rPr lang="en-US" altLang="ko-KR" dirty="0"/>
              <a:t>,</a:t>
            </a:r>
          </a:p>
          <a:p>
            <a:pPr marL="324000" lvl="1" indent="0">
              <a:buNone/>
            </a:pPr>
            <a:endParaRPr lang="en-US" altLang="ko-KR" dirty="0"/>
          </a:p>
          <a:p>
            <a:pPr marL="324000" lvl="1" indent="0">
              <a:buNone/>
            </a:pPr>
            <a:endParaRPr lang="en-US" altLang="ko-KR" dirty="0"/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066884E5-4236-D24D-C452-943123DE1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24000" lvl="1" indent="0">
              <a:buNone/>
            </a:pPr>
            <a:r>
              <a:rPr lang="ko-KR" altLang="en-US" dirty="0"/>
              <a:t>예를 들어 </a:t>
            </a:r>
            <a:r>
              <a:rPr lang="en-US" altLang="ko-KR" dirty="0"/>
              <a:t>3</a:t>
            </a:r>
            <a:r>
              <a:rPr lang="ko-KR" altLang="en-US" dirty="0"/>
              <a:t>개의 계단으로 구성되어 있다면</a:t>
            </a:r>
            <a:r>
              <a:rPr lang="en-US" altLang="ko-KR" dirty="0"/>
              <a:t>,</a:t>
            </a:r>
          </a:p>
          <a:p>
            <a:pPr marL="324000" lvl="1" indent="0">
              <a:lnSpc>
                <a:spcPct val="110000"/>
              </a:lnSpc>
              <a:buNone/>
            </a:pPr>
            <a:r>
              <a:rPr lang="en-US" altLang="ko-KR" dirty="0"/>
              <a:t>① </a:t>
            </a:r>
            <a:r>
              <a:rPr lang="ko-KR" altLang="en-US" dirty="0"/>
              <a:t>한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dirty="0"/>
              <a:t>② 한 칸</a:t>
            </a:r>
            <a:r>
              <a:rPr lang="en-US" altLang="ko-KR" dirty="0"/>
              <a:t>, </a:t>
            </a:r>
            <a:r>
              <a:rPr lang="ko-KR" altLang="en-US" dirty="0"/>
              <a:t>두 칸</a:t>
            </a:r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dirty="0"/>
              <a:t>③ 두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</a:p>
          <a:p>
            <a:pPr marL="324000" lvl="1" indent="0">
              <a:buNone/>
            </a:pPr>
            <a:r>
              <a:rPr lang="ko-KR" altLang="en-US" dirty="0"/>
              <a:t>④ 세 칸</a:t>
            </a:r>
          </a:p>
          <a:p>
            <a:pPr marL="324000" lvl="1" indent="0">
              <a:buNone/>
            </a:pPr>
            <a:r>
              <a:rPr lang="ko-KR" altLang="en-US" dirty="0"/>
              <a:t>위와 같이 네 가지 방법이 존재한다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입력형식</a:t>
            </a:r>
          </a:p>
          <a:p>
            <a:pPr marL="324000" lvl="1" indent="0">
              <a:buNone/>
            </a:pPr>
            <a:r>
              <a:rPr lang="ko-KR" altLang="en-US" dirty="0"/>
              <a:t>첫 번째 줄에 계단의 수 자연수 </a:t>
            </a:r>
            <a:r>
              <a:rPr lang="en-US" altLang="ko-KR" dirty="0"/>
              <a:t>N</a:t>
            </a:r>
            <a:r>
              <a:rPr lang="ko-KR" altLang="en-US" dirty="0"/>
              <a:t>이 입력된다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en-US" altLang="ko-KR" dirty="0"/>
              <a:t>(1 ≤ N ≤ 36) </a:t>
            </a:r>
          </a:p>
          <a:p>
            <a:r>
              <a:rPr lang="ko-KR" altLang="en-US" dirty="0"/>
              <a:t>출력형식</a:t>
            </a:r>
          </a:p>
          <a:p>
            <a:pPr marL="324000" lvl="1" indent="0">
              <a:buNone/>
            </a:pPr>
            <a:r>
              <a:rPr lang="ko-KR" altLang="en-US" dirty="0"/>
              <a:t>첫 번째 줄에 계단을 오르는 방법의 수를 자연수로 출력한다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3E0915-13B8-0848-7CA8-27998E0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155</a:t>
            </a:fld>
            <a:endParaRPr lang="ko-KR" altLang="en-US" dirty="0"/>
          </a:p>
        </p:txBody>
      </p:sp>
      <p:graphicFrame>
        <p:nvGraphicFramePr>
          <p:cNvPr id="14" name="표 6">
            <a:extLst>
              <a:ext uri="{FF2B5EF4-FFF2-40B4-BE49-F238E27FC236}">
                <a16:creationId xmlns:a16="http://schemas.microsoft.com/office/drawing/2014/main" id="{2C3A2A7C-8565-B5BA-2D32-AB43D8FB725D}"/>
              </a:ext>
            </a:extLst>
          </p:cNvPr>
          <p:cNvGraphicFramePr>
            <a:graphicFrameLocks/>
          </p:cNvGraphicFramePr>
          <p:nvPr/>
        </p:nvGraphicFramePr>
        <p:xfrm>
          <a:off x="6519308" y="5635781"/>
          <a:ext cx="490053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r>
                        <a:rPr lang="en-US" altLang="ko-KR" sz="1600" dirty="0"/>
                        <a:t>3</a:t>
                      </a:r>
                      <a:endParaRPr lang="en-US" altLang="ko-K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54C692-5861-307A-F205-55155DA98671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초등부 </a:t>
            </a:r>
            <a:r>
              <a:rPr lang="en-US" altLang="ko-KR" sz="1600" dirty="0">
                <a:latin typeface="+mn-ea"/>
              </a:rPr>
              <a:t>4</a:t>
            </a:r>
            <a:r>
              <a:rPr lang="ko-KR" altLang="en-US" sz="1600" dirty="0">
                <a:latin typeface="+mn-ea"/>
              </a:rPr>
              <a:t>번</a:t>
            </a:r>
            <a:endParaRPr lang="en-US" altLang="ko-KR" sz="160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BD38C-93C1-8FD1-1438-D7455B2D30A8}"/>
              </a:ext>
            </a:extLst>
          </p:cNvPr>
          <p:cNvSpPr txBox="1"/>
          <p:nvPr/>
        </p:nvSpPr>
        <p:spPr>
          <a:xfrm>
            <a:off x="9395071" y="551659"/>
            <a:ext cx="21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5</a:t>
            </a:r>
            <a:r>
              <a:rPr lang="ko-KR" altLang="en-US" dirty="0">
                <a:solidFill>
                  <a:srgbClr val="00B050"/>
                </a:solidFill>
              </a:rPr>
              <a:t>명이 해결한 문제</a:t>
            </a:r>
          </a:p>
        </p:txBody>
      </p:sp>
    </p:spTree>
    <p:extLst>
      <p:ext uri="{BB962C8B-B14F-4D97-AF65-F5344CB8AC3E}">
        <p14:creationId xmlns:p14="http://schemas.microsoft.com/office/powerpoint/2010/main" val="34100954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89A01C92-E2DD-B4D0-208E-2CC22DC3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풀이</a:t>
            </a:r>
            <a:r>
              <a:rPr lang="en-US" altLang="ko-KR" dirty="0"/>
              <a:t>: </a:t>
            </a:r>
            <a:r>
              <a:rPr lang="ko-KR" altLang="en-US" dirty="0" err="1"/>
              <a:t>계단오르기</a:t>
            </a:r>
            <a:endParaRPr lang="ko-KR" altLang="en-US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1DECC95E-7C42-3772-AEF3-D16994297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196096"/>
            <a:ext cx="5201920" cy="5184385"/>
          </a:xfrm>
        </p:spPr>
        <p:txBody>
          <a:bodyPr>
            <a:normAutofit/>
          </a:bodyPr>
          <a:lstStyle/>
          <a:p>
            <a:r>
              <a:rPr lang="ko-KR" altLang="en-US" dirty="0"/>
              <a:t>고찰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3E0915-13B8-0848-7CA8-27998E0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156</a:t>
            </a:fld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19F153-A8EE-6051-3BB3-1543A849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4925" y="1070841"/>
            <a:ext cx="3019426" cy="5411440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 err="1"/>
              <a:t>점화식</a:t>
            </a:r>
            <a:r>
              <a:rPr lang="ko-KR" altLang="en-US" dirty="0"/>
              <a:t> 표현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f(1) = 1</a:t>
            </a:r>
          </a:p>
          <a:p>
            <a:pPr marL="324000" lvl="1" indent="0">
              <a:buNone/>
            </a:pPr>
            <a:r>
              <a:rPr lang="en-US" altLang="ko-KR" dirty="0"/>
              <a:t>f(2) = 2</a:t>
            </a:r>
          </a:p>
          <a:p>
            <a:pPr marL="324000" lvl="1" indent="0">
              <a:buNone/>
            </a:pPr>
            <a:r>
              <a:rPr lang="en-US" altLang="ko-KR" dirty="0"/>
              <a:t>f(3) = 4</a:t>
            </a:r>
          </a:p>
          <a:p>
            <a:pPr marL="324000" lvl="1" indent="0">
              <a:buNone/>
            </a:pPr>
            <a:r>
              <a:rPr lang="en-US" altLang="ko-KR" dirty="0"/>
              <a:t>f(n) = f(n-3)+ f(n-2)+ f(n-1)</a:t>
            </a:r>
            <a:endParaRPr lang="ko-KR" altLang="en-US" dirty="0"/>
          </a:p>
        </p:txBody>
      </p:sp>
      <p:graphicFrame>
        <p:nvGraphicFramePr>
          <p:cNvPr id="6" name="표 2">
            <a:extLst>
              <a:ext uri="{FF2B5EF4-FFF2-40B4-BE49-F238E27FC236}">
                <a16:creationId xmlns:a16="http://schemas.microsoft.com/office/drawing/2014/main" id="{DD6E4D23-1956-6AAB-80AD-36510142A212}"/>
              </a:ext>
            </a:extLst>
          </p:cNvPr>
          <p:cNvGraphicFramePr>
            <a:graphicFrameLocks/>
          </p:cNvGraphicFramePr>
          <p:nvPr/>
        </p:nvGraphicFramePr>
        <p:xfrm>
          <a:off x="984248" y="1746250"/>
          <a:ext cx="7682866" cy="43243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11227">
                  <a:extLst>
                    <a:ext uri="{9D8B030D-6E8A-4147-A177-3AD203B41FA5}">
                      <a16:colId xmlns:a16="http://schemas.microsoft.com/office/drawing/2014/main" val="127411540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566942350"/>
                    </a:ext>
                  </a:extLst>
                </a:gridCol>
                <a:gridCol w="4744586">
                  <a:extLst>
                    <a:ext uri="{9D8B030D-6E8A-4147-A177-3AD203B41FA5}">
                      <a16:colId xmlns:a16="http://schemas.microsoft.com/office/drawing/2014/main" val="4036395044"/>
                    </a:ext>
                  </a:extLst>
                </a:gridCol>
                <a:gridCol w="433321">
                  <a:extLst>
                    <a:ext uri="{9D8B030D-6E8A-4147-A177-3AD203B41FA5}">
                      <a16:colId xmlns:a16="http://schemas.microsoft.com/office/drawing/2014/main" val="3174846621"/>
                    </a:ext>
                  </a:extLst>
                </a:gridCol>
                <a:gridCol w="784107">
                  <a:extLst>
                    <a:ext uri="{9D8B030D-6E8A-4147-A177-3AD203B41FA5}">
                      <a16:colId xmlns:a16="http://schemas.microsoft.com/office/drawing/2014/main" val="302422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600" b="1" dirty="0"/>
                        <a:t>계단 수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600" b="1" dirty="0"/>
                        <a:t>오르는 방법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600" b="1" dirty="0"/>
                        <a:t>방법 개수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600" b="1" dirty="0"/>
                        <a:t>방법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227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3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⑴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②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②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05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⑴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② 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⑵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②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2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71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⑴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③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⑵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②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⑶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③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②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②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③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2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51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⑵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③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⑶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②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⑷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③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ko-KR" dirty="0"/>
                        <a:t>+</a:t>
                      </a:r>
                      <a:r>
                        <a:rPr lang="ko-KR" altLang="en-US" dirty="0"/>
                        <a:t>③</a:t>
                      </a:r>
                      <a:endParaRPr lang="en-US" altLang="ko-KR" dirty="0">
                        <a:solidFill>
                          <a:srgbClr val="FF0000"/>
                        </a:solidFill>
                      </a:endParaRP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생략</a:t>
                      </a:r>
                      <a:endParaRPr lang="en-US" altLang="ko-KR" dirty="0"/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생략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2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4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dirty="0"/>
                        <a:t>13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54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23767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78DF83-375D-A3FA-9D41-2DF02A75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풀이</a:t>
            </a:r>
            <a:r>
              <a:rPr lang="en-US" altLang="ko-KR" dirty="0"/>
              <a:t>: </a:t>
            </a:r>
            <a:r>
              <a:rPr lang="ko-KR" altLang="en-US" dirty="0" err="1"/>
              <a:t>계단오르기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9ACB2C-9B08-7D2B-6A6D-7A190315F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12B89B-D465-C9A4-6C01-BC9364C6F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D1325-540E-FC70-A2DA-DB6A4DAFAF5D}"/>
              </a:ext>
            </a:extLst>
          </p:cNvPr>
          <p:cNvSpPr txBox="1"/>
          <p:nvPr/>
        </p:nvSpPr>
        <p:spPr>
          <a:xfrm>
            <a:off x="6165410" y="1196097"/>
            <a:ext cx="6026590" cy="53039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#define  N  40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memo[N];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methods(int f) {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main(void)  {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int n;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("%d", &amp;n); 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("%d", methods(n));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E5EB8-5BCE-80E4-8B3F-021E9DBEFEDA}"/>
              </a:ext>
            </a:extLst>
          </p:cNvPr>
          <p:cNvSpPr txBox="1"/>
          <p:nvPr/>
        </p:nvSpPr>
        <p:spPr>
          <a:xfrm>
            <a:off x="660400" y="1193097"/>
            <a:ext cx="5216525" cy="53069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풀이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1: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재귀 호출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계단의 수가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33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이 넘어가면 제한시간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초 내에 해결 불가능</a:t>
            </a:r>
            <a:endParaRPr lang="en-US" altLang="ko-KR" sz="13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methods(int f) {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if(f == 1)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1;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else if(f == 2)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2;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else if(f == 3)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4;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else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methods(f-3)+methods(f-2)+methods(f-1);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main(void) {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int n;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("%d", &amp;n);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("%d", methods(n));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슬라이드 번호 개체 틀 8">
            <a:extLst>
              <a:ext uri="{FF2B5EF4-FFF2-40B4-BE49-F238E27FC236}">
                <a16:creationId xmlns:a16="http://schemas.microsoft.com/office/drawing/2014/main" id="{4E012817-8E6C-EC18-96C5-26826D0A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360" y="6531245"/>
            <a:ext cx="538480" cy="326755"/>
          </a:xfrm>
        </p:spPr>
        <p:txBody>
          <a:bodyPr/>
          <a:lstStyle/>
          <a:p>
            <a:fld id="{3A98EE3D-8CD1-4C3F-BD1C-C98C9596463C}" type="slidenum">
              <a:rPr lang="en-US" altLang="ko-KR" smtClean="0"/>
              <a:pPr/>
              <a:t>157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D8897-8DB7-07EF-3659-8884EAFF6F49}"/>
              </a:ext>
            </a:extLst>
          </p:cNvPr>
          <p:cNvSpPr txBox="1"/>
          <p:nvPr/>
        </p:nvSpPr>
        <p:spPr>
          <a:xfrm>
            <a:off x="6165410" y="1193097"/>
            <a:ext cx="6026590" cy="53039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#define  N  40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memo[N];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methods(int f) {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main(void)  {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int n;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("%d", &amp;n); 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("%d", methods(n));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30563-18EF-FC05-0959-CA2792F504E0}"/>
              </a:ext>
            </a:extLst>
          </p:cNvPr>
          <p:cNvSpPr txBox="1"/>
          <p:nvPr/>
        </p:nvSpPr>
        <p:spPr>
          <a:xfrm>
            <a:off x="6587443" y="6858001"/>
            <a:ext cx="5358374" cy="20867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if(memo[f] != 0) 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return memo[f];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if(f == 1)      memo[1]=1;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else if(f == 2) memo[2]=2;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else if(f == 3) memo[3]=4;</a:t>
            </a:r>
          </a:p>
          <a:p>
            <a:pPr>
              <a:lnSpc>
                <a:spcPct val="115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else memo[f] = methods(f-3) + methods(f-2) + methods(f-1);</a:t>
            </a:r>
          </a:p>
          <a:p>
            <a:pPr>
              <a:lnSpc>
                <a:spcPct val="115000"/>
              </a:lnSpc>
            </a:pPr>
            <a:endParaRPr lang="en-US" altLang="ko-KR" sz="1300" dirty="0"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return memo[f];</a:t>
            </a:r>
            <a:endParaRPr lang="en-US" altLang="ko-KR" sz="1300" dirty="0">
              <a:latin typeface=" Consolas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0326 -0.6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타일링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2×n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크기의 직사각형을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1×2, 2×1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타일로 채우는 방법의 수를 구하는 프로그램을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+mn-ea"/>
                <a:ea typeface="+mn-ea"/>
              </a:rPr>
              <a:t>작성하시오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.</a:t>
            </a:r>
          </a:p>
          <a:p>
            <a:pPr marL="324000" lvl="1" indent="0"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아래 그림은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2×5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크기의 직사각형을 채운 한 가지 방법의 예이다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ea"/>
                <a:ea typeface="+mn-ea"/>
              </a:rPr>
              <a:t>.</a:t>
            </a:r>
            <a:endParaRPr lang="en-US" altLang="ko-KR" b="0" i="0" dirty="0">
              <a:solidFill>
                <a:srgbClr val="222222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 err="1">
                <a:solidFill>
                  <a:srgbClr val="222222"/>
                </a:solidFill>
                <a:latin typeface="Noto Sans DemiLight"/>
              </a:rPr>
              <a:t>입력값</a:t>
            </a: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pPr marL="324000" lvl="1" indent="0"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첫째 줄에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이 주어진다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US" altLang="ko-KR" dirty="0">
                <a:solidFill>
                  <a:srgbClr val="222222"/>
                </a:solidFill>
                <a:latin typeface="Noto Sans DemiLight"/>
              </a:rPr>
              <a:t> (1 &lt;= n &lt;= 1,000)</a:t>
            </a:r>
          </a:p>
          <a:p>
            <a:r>
              <a:rPr lang="ko-KR" altLang="en-US" dirty="0" err="1">
                <a:solidFill>
                  <a:srgbClr val="222222"/>
                </a:solidFill>
                <a:latin typeface="Noto Sans DemiLight"/>
              </a:rPr>
              <a:t>출력값</a:t>
            </a: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pPr marL="324000" lvl="1" indent="0"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첫째 줄에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2×n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크기의 직사각형을 채우는 방법의 수를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10,007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로 나눈 나머지를 출력한다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3DFB23-CE4D-23B9-4828-A78D49CC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267730"/>
            <a:ext cx="4712090" cy="18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91D0D6D-6D4B-6611-869F-34C90FB615FD}"/>
              </a:ext>
            </a:extLst>
          </p:cNvPr>
          <p:cNvGraphicFramePr>
            <a:graphicFrameLocks/>
          </p:cNvGraphicFramePr>
          <p:nvPr/>
        </p:nvGraphicFramePr>
        <p:xfrm>
          <a:off x="6744677" y="4267730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5D3871E5-C8C9-B186-8FC3-DC1A270282C2}"/>
              </a:ext>
            </a:extLst>
          </p:cNvPr>
          <p:cNvGraphicFramePr>
            <a:graphicFrameLocks/>
          </p:cNvGraphicFramePr>
          <p:nvPr/>
        </p:nvGraphicFramePr>
        <p:xfrm>
          <a:off x="6744677" y="5298700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9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55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158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007578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타일링</a:t>
            </a:r>
            <a:endParaRPr lang="ko-KR" altLang="en-US" dirty="0"/>
          </a:p>
        </p:txBody>
      </p:sp>
      <p:sp>
        <p:nvSpPr>
          <p:cNvPr id="29" name="내용 개체 틀 3">
            <a:extLst>
              <a:ext uri="{FF2B5EF4-FFF2-40B4-BE49-F238E27FC236}">
                <a16:creationId xmlns:a16="http://schemas.microsoft.com/office/drawing/2014/main" id="{B1BEF060-943C-B826-99EC-8FD72AD4F474}"/>
              </a:ext>
            </a:extLst>
          </p:cNvPr>
          <p:cNvSpPr txBox="1">
            <a:spLocks/>
          </p:cNvSpPr>
          <p:nvPr/>
        </p:nvSpPr>
        <p:spPr>
          <a:xfrm>
            <a:off x="681270" y="1407695"/>
            <a:ext cx="5194769" cy="49209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06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 </a:t>
            </a:r>
            <a:r>
              <a:rPr lang="en-US" altLang="ko-KR" sz="1800" dirty="0"/>
              <a:t>1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f(1)=1</a:t>
            </a:r>
            <a:r>
              <a:rPr lang="ko-KR" altLang="en-US" sz="1800" dirty="0"/>
              <a:t>가지</a:t>
            </a: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 </a:t>
            </a:r>
            <a:r>
              <a:rPr lang="en-US" altLang="ko-KR" sz="1800" dirty="0"/>
              <a:t>2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f(2)=2</a:t>
            </a:r>
            <a:r>
              <a:rPr lang="ko-KR" altLang="en-US" sz="1800" dirty="0"/>
              <a:t>가지</a:t>
            </a: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</a:t>
            </a:r>
            <a:r>
              <a:rPr lang="en-US" altLang="ko-KR" sz="1800" dirty="0"/>
              <a:t> 3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f(3)=f(2)+f(1)</a:t>
            </a:r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 </a:t>
            </a:r>
            <a:r>
              <a:rPr lang="en-US" altLang="ko-KR" sz="1800" dirty="0"/>
              <a:t>4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f(4)=f(3)+f(2)</a:t>
            </a:r>
            <a:endParaRPr lang="ko-KR" altLang="en-US" sz="18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89179AD-5970-B762-64CE-F8CE3780E78A}"/>
              </a:ext>
            </a:extLst>
          </p:cNvPr>
          <p:cNvSpPr/>
          <p:nvPr/>
        </p:nvSpPr>
        <p:spPr>
          <a:xfrm>
            <a:off x="1018765" y="1789723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0A76513-7A71-A514-8DB0-A7F2B81E3DC9}"/>
              </a:ext>
            </a:extLst>
          </p:cNvPr>
          <p:cNvSpPr/>
          <p:nvPr/>
        </p:nvSpPr>
        <p:spPr>
          <a:xfrm>
            <a:off x="1018765" y="297077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6169358-204D-A68A-C6B8-3B44D6ED7A60}"/>
              </a:ext>
            </a:extLst>
          </p:cNvPr>
          <p:cNvSpPr/>
          <p:nvPr/>
        </p:nvSpPr>
        <p:spPr>
          <a:xfrm>
            <a:off x="1378765" y="297077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81FB1DA-17A1-2F76-238A-19022640D19F}"/>
              </a:ext>
            </a:extLst>
          </p:cNvPr>
          <p:cNvSpPr/>
          <p:nvPr/>
        </p:nvSpPr>
        <p:spPr>
          <a:xfrm rot="5400000">
            <a:off x="2367402" y="279077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17D34D2-2A0A-507F-43E0-3F5DD3A7274C}"/>
              </a:ext>
            </a:extLst>
          </p:cNvPr>
          <p:cNvSpPr/>
          <p:nvPr/>
        </p:nvSpPr>
        <p:spPr>
          <a:xfrm rot="5400000">
            <a:off x="2367402" y="3147257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1930807-3FDF-F362-9DE3-03FE53796B18}"/>
              </a:ext>
            </a:extLst>
          </p:cNvPr>
          <p:cNvSpPr/>
          <p:nvPr/>
        </p:nvSpPr>
        <p:spPr>
          <a:xfrm>
            <a:off x="1738765" y="4197390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86D4007-320A-3428-9B93-14294F3CCD3D}"/>
              </a:ext>
            </a:extLst>
          </p:cNvPr>
          <p:cNvSpPr/>
          <p:nvPr/>
        </p:nvSpPr>
        <p:spPr>
          <a:xfrm>
            <a:off x="1018765" y="4197390"/>
            <a:ext cx="72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f(2)</a:t>
            </a:r>
            <a:endParaRPr lang="ko-KR" altLang="en-US" sz="11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7EF48E0-037B-77EB-764C-917115ABEA1B}"/>
              </a:ext>
            </a:extLst>
          </p:cNvPr>
          <p:cNvSpPr/>
          <p:nvPr/>
        </p:nvSpPr>
        <p:spPr>
          <a:xfrm rot="5400000">
            <a:off x="3807402" y="5268711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5FF66F6-6FE7-E20C-51CC-1CCD73334074}"/>
              </a:ext>
            </a:extLst>
          </p:cNvPr>
          <p:cNvSpPr/>
          <p:nvPr/>
        </p:nvSpPr>
        <p:spPr>
          <a:xfrm rot="5400000">
            <a:off x="3807402" y="562519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9F34D0E-FC23-2997-0507-E8B78946D9EE}"/>
              </a:ext>
            </a:extLst>
          </p:cNvPr>
          <p:cNvSpPr/>
          <p:nvPr/>
        </p:nvSpPr>
        <p:spPr>
          <a:xfrm>
            <a:off x="2907402" y="5450305"/>
            <a:ext cx="72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f(2)</a:t>
            </a:r>
            <a:endParaRPr lang="ko-KR" altLang="en-US" sz="1100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622938A-DCE1-C857-2514-52B2299616FE}"/>
              </a:ext>
            </a:extLst>
          </p:cNvPr>
          <p:cNvSpPr/>
          <p:nvPr/>
        </p:nvSpPr>
        <p:spPr>
          <a:xfrm rot="5400000">
            <a:off x="3447402" y="4020907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4345CF3-18E4-C5AF-01FF-7E7B5BB55647}"/>
              </a:ext>
            </a:extLst>
          </p:cNvPr>
          <p:cNvSpPr/>
          <p:nvPr/>
        </p:nvSpPr>
        <p:spPr>
          <a:xfrm rot="5400000">
            <a:off x="3447402" y="4377390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867571B-90FA-E1CB-E269-DFFA5BD85554}"/>
              </a:ext>
            </a:extLst>
          </p:cNvPr>
          <p:cNvSpPr/>
          <p:nvPr/>
        </p:nvSpPr>
        <p:spPr>
          <a:xfrm>
            <a:off x="2907402" y="4197390"/>
            <a:ext cx="36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f(1)</a:t>
            </a:r>
            <a:endParaRPr lang="ko-KR" altLang="en-US" sz="11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0630054-1A60-8D09-89DD-3DA8828D3205}"/>
              </a:ext>
            </a:extLst>
          </p:cNvPr>
          <p:cNvSpPr/>
          <p:nvPr/>
        </p:nvSpPr>
        <p:spPr>
          <a:xfrm>
            <a:off x="2098765" y="5438425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55F8C01-A50F-4978-5AFE-03631CB5287C}"/>
              </a:ext>
            </a:extLst>
          </p:cNvPr>
          <p:cNvSpPr/>
          <p:nvPr/>
        </p:nvSpPr>
        <p:spPr>
          <a:xfrm>
            <a:off x="1018765" y="5440019"/>
            <a:ext cx="108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f(3)</a:t>
            </a:r>
            <a:endParaRPr lang="ko-KR" altLang="en-US" sz="1100" dirty="0"/>
          </a:p>
        </p:txBody>
      </p:sp>
      <p:sp>
        <p:nvSpPr>
          <p:cNvPr id="46" name="내용 개체 틀 45">
            <a:extLst>
              <a:ext uri="{FF2B5EF4-FFF2-40B4-BE49-F238E27FC236}">
                <a16:creationId xmlns:a16="http://schemas.microsoft.com/office/drawing/2014/main" id="{A43BDE0C-6C92-376A-8B57-5E8B11C2E3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풀이 </a:t>
            </a:r>
            <a:r>
              <a:rPr lang="en-US" altLang="ko-KR" dirty="0"/>
              <a:t>- </a:t>
            </a:r>
            <a:r>
              <a:rPr lang="ko-KR" altLang="en-US" dirty="0"/>
              <a:t>재귀함수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D05F28-5A3C-B0D6-90E8-552DF3936923}"/>
              </a:ext>
            </a:extLst>
          </p:cNvPr>
          <p:cNvSpPr txBox="1"/>
          <p:nvPr/>
        </p:nvSpPr>
        <p:spPr>
          <a:xfrm>
            <a:off x="6753763" y="1899137"/>
            <a:ext cx="4857045" cy="44294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f(int x) {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if(x == 1) 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return 1;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if(x == 2) 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return 2;</a:t>
            </a:r>
          </a:p>
          <a:p>
            <a:pPr algn="l">
              <a:lnSpc>
                <a:spcPct val="105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return (f(x-1)+f(x-2))%10007;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5000"/>
              </a:lnSpc>
            </a:pPr>
            <a:endParaRPr lang="pt-BR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    int n;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    scanf("%d", &amp;n);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    printf("%d\n", f(n));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2E4D9DA1-6EEC-F309-207F-84301695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63" y="6077102"/>
            <a:ext cx="3990975" cy="74295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40A76513-7A71-A514-8DB0-A7F2B81E3DC9}"/>
              </a:ext>
            </a:extLst>
          </p:cNvPr>
          <p:cNvSpPr/>
          <p:nvPr/>
        </p:nvSpPr>
        <p:spPr>
          <a:xfrm>
            <a:off x="5146803" y="4197390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6169358-204D-A68A-C6B8-3B44D6ED7A60}"/>
              </a:ext>
            </a:extLst>
          </p:cNvPr>
          <p:cNvSpPr/>
          <p:nvPr/>
        </p:nvSpPr>
        <p:spPr>
          <a:xfrm>
            <a:off x="5506803" y="4197390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67571B-90FA-E1CB-E269-DFFA5BD85554}"/>
              </a:ext>
            </a:extLst>
          </p:cNvPr>
          <p:cNvSpPr/>
          <p:nvPr/>
        </p:nvSpPr>
        <p:spPr>
          <a:xfrm>
            <a:off x="4784748" y="4197390"/>
            <a:ext cx="36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f(1)</a:t>
            </a:r>
            <a:endParaRPr lang="ko-KR" altLang="en-US" sz="1100" dirty="0"/>
          </a:p>
        </p:txBody>
      </p:sp>
      <p:sp>
        <p:nvSpPr>
          <p:cNvPr id="4" name="곱셈 기호 3"/>
          <p:cNvSpPr/>
          <p:nvPr/>
        </p:nvSpPr>
        <p:spPr>
          <a:xfrm>
            <a:off x="4392686" y="3623273"/>
            <a:ext cx="1868234" cy="1868234"/>
          </a:xfrm>
          <a:prstGeom prst="mathMultiply">
            <a:avLst>
              <a:gd name="adj1" fmla="val 331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159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97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E7EC5AA5-388D-380A-0D85-A39BCCF6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AADFEA15-1A54-AAD4-71CC-BF118789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16</a:t>
            </a:fld>
            <a:endParaRPr lang="ko-KR" altLang="en-US" noProof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5405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8" y="528283"/>
            <a:ext cx="6920814" cy="578162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561" y="1597899"/>
            <a:ext cx="3953004" cy="431405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761470" y="169846"/>
            <a:ext cx="477794" cy="172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49420" y="1484707"/>
            <a:ext cx="691979" cy="22638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263978" y="141031"/>
            <a:ext cx="8237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≫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Editor…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9624EC8-B34A-4436-9FB1-5F787C135F36}"/>
              </a:ext>
            </a:extLst>
          </p:cNvPr>
          <p:cNvSpPr/>
          <p:nvPr/>
        </p:nvSpPr>
        <p:spPr>
          <a:xfrm>
            <a:off x="7723927" y="2314267"/>
            <a:ext cx="1438927" cy="21211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0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타일링</a:t>
            </a:r>
            <a:endParaRPr lang="ko-KR" altLang="en-US" dirty="0"/>
          </a:p>
        </p:txBody>
      </p:sp>
      <p:sp>
        <p:nvSpPr>
          <p:cNvPr id="46" name="내용 개체 틀 45">
            <a:extLst>
              <a:ext uri="{FF2B5EF4-FFF2-40B4-BE49-F238E27FC236}">
                <a16:creationId xmlns:a16="http://schemas.microsoft.com/office/drawing/2014/main" id="{A43BDE0C-6C92-376A-8B57-5E8B11C2E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196097"/>
            <a:ext cx="5201920" cy="5184385"/>
          </a:xfrm>
        </p:spPr>
        <p:txBody>
          <a:bodyPr/>
          <a:lstStyle/>
          <a:p>
            <a:r>
              <a:rPr lang="ko-KR" altLang="en-US" dirty="0"/>
              <a:t>풀이 </a:t>
            </a:r>
            <a:r>
              <a:rPr lang="en-US" altLang="ko-KR" dirty="0"/>
              <a:t>– DP(</a:t>
            </a:r>
            <a:r>
              <a:rPr lang="ko-KR" altLang="en-US" dirty="0"/>
              <a:t>하향식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789B9EA-8883-7E3B-C3D0-F3B44EFEA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196096"/>
            <a:ext cx="5201920" cy="5184385"/>
          </a:xfrm>
        </p:spPr>
        <p:txBody>
          <a:bodyPr/>
          <a:lstStyle/>
          <a:p>
            <a:r>
              <a:rPr lang="ko-KR" altLang="en-US" dirty="0"/>
              <a:t>풀이 </a:t>
            </a:r>
            <a:r>
              <a:rPr lang="en-US" altLang="ko-KR" dirty="0"/>
              <a:t>– DP(</a:t>
            </a:r>
            <a:r>
              <a:rPr lang="ko-KR" altLang="en-US" dirty="0"/>
              <a:t>상향식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9" name="내용 개체 틀 3">
            <a:extLst>
              <a:ext uri="{FF2B5EF4-FFF2-40B4-BE49-F238E27FC236}">
                <a16:creationId xmlns:a16="http://schemas.microsoft.com/office/drawing/2014/main" id="{B1BEF060-943C-B826-99EC-8FD72AD4F474}"/>
              </a:ext>
            </a:extLst>
          </p:cNvPr>
          <p:cNvSpPr txBox="1">
            <a:spLocks/>
          </p:cNvSpPr>
          <p:nvPr/>
        </p:nvSpPr>
        <p:spPr>
          <a:xfrm>
            <a:off x="681270" y="1407695"/>
            <a:ext cx="5194769" cy="49209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06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ko-KR" altLang="en-US" sz="1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D05F28-5A3C-B0D6-90E8-552DF3936923}"/>
              </a:ext>
            </a:extLst>
          </p:cNvPr>
          <p:cNvSpPr txBox="1"/>
          <p:nvPr/>
        </p:nvSpPr>
        <p:spPr>
          <a:xfrm>
            <a:off x="6695148" y="1696517"/>
            <a:ext cx="5034963" cy="49236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#define MAX  1000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d[MAX+1];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int n;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("%d", &amp;n);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d[1] = 1;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d[2] = 2;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for(int x=3; x&lt;=MAX; x++)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d[x] = (d[x-1]+d[x-2]) % 10007;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("%d\n", d[n]);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3E68-2BDA-C4C8-E70A-0ADBD186A670}"/>
              </a:ext>
            </a:extLst>
          </p:cNvPr>
          <p:cNvSpPr txBox="1"/>
          <p:nvPr/>
        </p:nvSpPr>
        <p:spPr>
          <a:xfrm>
            <a:off x="1059258" y="1696517"/>
            <a:ext cx="5034963" cy="49236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d[1001];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f(int x) {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if(x == 1)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return 1;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if(x == 2)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return 2;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if(d[x] != 0) return d[x];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return d[x] = (f(x-1)+f(x-2)) % 10007;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int n;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("%d", &amp;n);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("%d\n", f(n));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160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F32524E-09ED-A921-37A7-A04ECAC9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12" y="6014465"/>
            <a:ext cx="4329110" cy="83618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B8D3E35-928A-E562-2580-2FD4F0E2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49" y="5993297"/>
            <a:ext cx="4360862" cy="8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74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cap="none" dirty="0" err="1">
                <a:solidFill>
                  <a:schemeClr val="tx1"/>
                </a:solidFill>
              </a:rPr>
              <a:t>타일링</a:t>
            </a:r>
            <a:r>
              <a:rPr lang="en-US" altLang="ko-KR" cap="none" dirty="0">
                <a:solidFill>
                  <a:schemeClr val="tx1"/>
                </a:solidFill>
              </a:rPr>
              <a:t>Ⅱ</a:t>
            </a:r>
            <a:endParaRPr lang="ko-KR" altLang="en-US" cap="none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2×n 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직사각형을 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1×2, 2×1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과 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2×2 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타일로 채우는 방법의 수를 구하는 프로그램을 작성하시오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.</a:t>
            </a:r>
          </a:p>
          <a:p>
            <a:pPr marL="324000" lvl="1" indent="0">
              <a:buNone/>
            </a:pP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아래 그림은 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2×17 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직사각형을 채운 한가지 예이다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.</a:t>
            </a:r>
          </a:p>
          <a:p>
            <a:pPr marL="324000" lvl="1" indent="0">
              <a:buNone/>
            </a:pPr>
            <a:endParaRPr lang="en-US" altLang="ko-KR" b="0" i="0" dirty="0">
              <a:solidFill>
                <a:srgbClr val="555555"/>
              </a:solidFill>
              <a:effectLst/>
              <a:latin typeface="+mn-ea"/>
              <a:ea typeface="+mn-ea"/>
            </a:endParaRPr>
          </a:p>
          <a:p>
            <a:pPr marL="324000" lvl="1" indent="0">
              <a:buNone/>
            </a:pPr>
            <a:endParaRPr lang="en-US" altLang="ko-KR" dirty="0">
              <a:solidFill>
                <a:srgbClr val="555555"/>
              </a:solidFill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 err="1">
                <a:solidFill>
                  <a:srgbClr val="222222"/>
                </a:solidFill>
              </a:rPr>
              <a:t>입력값</a:t>
            </a:r>
            <a:endParaRPr lang="en-US" altLang="ko-KR" dirty="0">
              <a:solidFill>
                <a:srgbClr val="222222"/>
              </a:solidFill>
            </a:endParaRPr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</a:rPr>
              <a:t>첫째 줄에 </a:t>
            </a:r>
            <a:r>
              <a:rPr lang="en-US" altLang="ko-KR" b="0" i="0" dirty="0">
                <a:solidFill>
                  <a:srgbClr val="555555"/>
                </a:solidFill>
                <a:effectLst/>
              </a:rPr>
              <a:t>n</a:t>
            </a:r>
            <a:r>
              <a:rPr lang="ko-KR" altLang="en-US" b="0" i="0" dirty="0">
                <a:solidFill>
                  <a:srgbClr val="555555"/>
                </a:solidFill>
                <a:effectLst/>
              </a:rPr>
              <a:t>이 주어진다</a:t>
            </a:r>
            <a:r>
              <a:rPr lang="en-US" altLang="ko-KR" b="0" i="0" dirty="0">
                <a:solidFill>
                  <a:srgbClr val="555555"/>
                </a:solidFill>
                <a:effectLst/>
              </a:rPr>
              <a:t>. </a:t>
            </a:r>
          </a:p>
          <a:p>
            <a:pPr marL="324000" lvl="1" indent="0">
              <a:lnSpc>
                <a:spcPct val="110000"/>
              </a:lnSpc>
              <a:buNone/>
            </a:pPr>
            <a:r>
              <a:rPr lang="en-US" altLang="ko-KR" dirty="0">
                <a:solidFill>
                  <a:srgbClr val="222222"/>
                </a:solidFill>
              </a:rPr>
              <a:t>(1 &lt;= n &lt;= 1,000)</a:t>
            </a:r>
          </a:p>
          <a:p>
            <a:pPr>
              <a:lnSpc>
                <a:spcPct val="110000"/>
              </a:lnSpc>
            </a:pPr>
            <a:r>
              <a:rPr lang="ko-KR" altLang="en-US" dirty="0" err="1">
                <a:solidFill>
                  <a:srgbClr val="222222"/>
                </a:solidFill>
              </a:rPr>
              <a:t>출력값</a:t>
            </a:r>
            <a:endParaRPr lang="en-US" altLang="ko-KR" dirty="0">
              <a:solidFill>
                <a:srgbClr val="222222"/>
              </a:solidFill>
            </a:endParaRPr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</a:rPr>
              <a:t>첫째 줄에 </a:t>
            </a:r>
            <a:r>
              <a:rPr lang="en-US" altLang="ko-KR" b="0" i="0" dirty="0">
                <a:solidFill>
                  <a:srgbClr val="555555"/>
                </a:solidFill>
                <a:effectLst/>
              </a:rPr>
              <a:t>2×n </a:t>
            </a:r>
            <a:r>
              <a:rPr lang="ko-KR" altLang="en-US" b="0" i="0" dirty="0">
                <a:solidFill>
                  <a:srgbClr val="555555"/>
                </a:solidFill>
                <a:effectLst/>
              </a:rPr>
              <a:t>크기의 직사각형을 채우는 방법의 수를 </a:t>
            </a:r>
            <a:r>
              <a:rPr lang="en-US" altLang="ko-KR" b="0" i="0" dirty="0">
                <a:solidFill>
                  <a:srgbClr val="555555"/>
                </a:solidFill>
                <a:effectLst/>
              </a:rPr>
              <a:t>10,007</a:t>
            </a:r>
            <a:r>
              <a:rPr lang="ko-KR" altLang="en-US" b="0" i="0" dirty="0">
                <a:solidFill>
                  <a:srgbClr val="555555"/>
                </a:solidFill>
                <a:effectLst/>
              </a:rPr>
              <a:t>로 나눈 나머지를 출력한다</a:t>
            </a:r>
            <a:r>
              <a:rPr lang="en-US" altLang="ko-KR" b="0" i="0" dirty="0">
                <a:solidFill>
                  <a:srgbClr val="555555"/>
                </a:solidFill>
                <a:effectLst/>
              </a:rPr>
              <a:t>.</a:t>
            </a:r>
            <a:endParaRPr lang="en-US" altLang="ko-KR" dirty="0">
              <a:solidFill>
                <a:srgbClr val="222222"/>
              </a:solidFill>
            </a:endParaRPr>
          </a:p>
          <a:p>
            <a:pPr>
              <a:lnSpc>
                <a:spcPct val="110000"/>
              </a:lnSpc>
            </a:pPr>
            <a:endParaRPr lang="ko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91D0D6D-6D4B-6611-869F-34C90FB615FD}"/>
              </a:ext>
            </a:extLst>
          </p:cNvPr>
          <p:cNvGraphicFramePr>
            <a:graphicFrameLocks/>
          </p:cNvGraphicFramePr>
          <p:nvPr/>
        </p:nvGraphicFramePr>
        <p:xfrm>
          <a:off x="6744677" y="4267730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8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171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5D3871E5-C8C9-B186-8FC3-DC1A270282C2}"/>
              </a:ext>
            </a:extLst>
          </p:cNvPr>
          <p:cNvGraphicFramePr>
            <a:graphicFrameLocks/>
          </p:cNvGraphicFramePr>
          <p:nvPr/>
        </p:nvGraphicFramePr>
        <p:xfrm>
          <a:off x="6744677" y="5298700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12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2731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pic>
        <p:nvPicPr>
          <p:cNvPr id="1026" name="Picture 2" descr="https://www.acmicpc.net/upload/images/t2n212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4730" r="6190" b="21000"/>
          <a:stretch/>
        </p:blipFill>
        <p:spPr bwMode="auto">
          <a:xfrm>
            <a:off x="814930" y="4165601"/>
            <a:ext cx="5218546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4930" y="6488668"/>
            <a:ext cx="493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출처</a:t>
            </a:r>
            <a:r>
              <a:rPr lang="en-US" altLang="ko-KR" dirty="0"/>
              <a:t>: </a:t>
            </a:r>
            <a:r>
              <a:rPr lang="en-US" altLang="ko-KR" dirty="0" err="1"/>
              <a:t>baekjoon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161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5876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cap="none" dirty="0" err="1"/>
              <a:t>타일링</a:t>
            </a:r>
            <a:r>
              <a:rPr lang="en-US" altLang="ko-KR" cap="none" dirty="0"/>
              <a:t>Ⅱ</a:t>
            </a:r>
            <a:endParaRPr lang="ko-KR" altLang="en-US" dirty="0"/>
          </a:p>
        </p:txBody>
      </p:sp>
      <p:sp>
        <p:nvSpPr>
          <p:cNvPr id="29" name="내용 개체 틀 3">
            <a:extLst>
              <a:ext uri="{FF2B5EF4-FFF2-40B4-BE49-F238E27FC236}">
                <a16:creationId xmlns:a16="http://schemas.microsoft.com/office/drawing/2014/main" id="{B1BEF060-943C-B826-99EC-8FD72AD4F474}"/>
              </a:ext>
            </a:extLst>
          </p:cNvPr>
          <p:cNvSpPr txBox="1">
            <a:spLocks/>
          </p:cNvSpPr>
          <p:nvPr/>
        </p:nvSpPr>
        <p:spPr>
          <a:xfrm>
            <a:off x="681270" y="1407695"/>
            <a:ext cx="5194769" cy="49209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06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 </a:t>
            </a:r>
            <a:r>
              <a:rPr lang="en-US" altLang="ko-KR" sz="1800" dirty="0"/>
              <a:t>1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f(1)=1</a:t>
            </a:r>
            <a:r>
              <a:rPr lang="ko-KR" altLang="en-US" sz="1800" dirty="0"/>
              <a:t>가지</a:t>
            </a: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 </a:t>
            </a:r>
            <a:r>
              <a:rPr lang="en-US" altLang="ko-KR" sz="1800" dirty="0"/>
              <a:t>2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f(2)=3</a:t>
            </a:r>
            <a:r>
              <a:rPr lang="ko-KR" altLang="en-US" sz="1800" dirty="0"/>
              <a:t>가지</a:t>
            </a: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</a:t>
            </a:r>
            <a:r>
              <a:rPr lang="en-US" altLang="ko-KR" sz="1800" dirty="0"/>
              <a:t> 3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f(3)=f(2)+f(1)*2</a:t>
            </a:r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endParaRPr lang="en-US" altLang="ko-KR" sz="1800" dirty="0"/>
          </a:p>
          <a:p>
            <a:pPr>
              <a:lnSpc>
                <a:spcPct val="100000"/>
              </a:lnSpc>
            </a:pPr>
            <a:r>
              <a:rPr lang="en-US" altLang="ko-KR" sz="1800" dirty="0"/>
              <a:t>n</a:t>
            </a:r>
            <a:r>
              <a:rPr lang="ko-KR" altLang="en-US" sz="1800" dirty="0"/>
              <a:t>이 </a:t>
            </a:r>
            <a:r>
              <a:rPr lang="en-US" altLang="ko-KR" sz="1800" dirty="0"/>
              <a:t>4</a:t>
            </a:r>
            <a:r>
              <a:rPr lang="ko-KR" altLang="en-US" sz="1800" dirty="0"/>
              <a:t>일 때</a:t>
            </a:r>
            <a:r>
              <a:rPr lang="en-US" altLang="ko-KR" sz="1800" dirty="0"/>
              <a:t>, f(4)=f(3)+f(2)*2</a:t>
            </a:r>
            <a:endParaRPr lang="ko-KR" altLang="en-US" sz="18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89179AD-5970-B762-64CE-F8CE3780E78A}"/>
              </a:ext>
            </a:extLst>
          </p:cNvPr>
          <p:cNvSpPr/>
          <p:nvPr/>
        </p:nvSpPr>
        <p:spPr>
          <a:xfrm>
            <a:off x="1018765" y="1789723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0A76513-7A71-A514-8DB0-A7F2B81E3DC9}"/>
              </a:ext>
            </a:extLst>
          </p:cNvPr>
          <p:cNvSpPr/>
          <p:nvPr/>
        </p:nvSpPr>
        <p:spPr>
          <a:xfrm>
            <a:off x="1018765" y="297077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6169358-204D-A68A-C6B8-3B44D6ED7A60}"/>
              </a:ext>
            </a:extLst>
          </p:cNvPr>
          <p:cNvSpPr/>
          <p:nvPr/>
        </p:nvSpPr>
        <p:spPr>
          <a:xfrm>
            <a:off x="1378765" y="297077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81FB1DA-17A1-2F76-238A-19022640D19F}"/>
              </a:ext>
            </a:extLst>
          </p:cNvPr>
          <p:cNvSpPr/>
          <p:nvPr/>
        </p:nvSpPr>
        <p:spPr>
          <a:xfrm rot="5400000">
            <a:off x="2367402" y="279077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17D34D2-2A0A-507F-43E0-3F5DD3A7274C}"/>
              </a:ext>
            </a:extLst>
          </p:cNvPr>
          <p:cNvSpPr/>
          <p:nvPr/>
        </p:nvSpPr>
        <p:spPr>
          <a:xfrm rot="5400000">
            <a:off x="2367402" y="3147257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1930807-3FDF-F362-9DE3-03FE53796B18}"/>
              </a:ext>
            </a:extLst>
          </p:cNvPr>
          <p:cNvSpPr/>
          <p:nvPr/>
        </p:nvSpPr>
        <p:spPr>
          <a:xfrm>
            <a:off x="1738765" y="4197390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86D4007-320A-3428-9B93-14294F3CCD3D}"/>
              </a:ext>
            </a:extLst>
          </p:cNvPr>
          <p:cNvSpPr/>
          <p:nvPr/>
        </p:nvSpPr>
        <p:spPr>
          <a:xfrm>
            <a:off x="1018765" y="4197390"/>
            <a:ext cx="72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f(2)</a:t>
            </a:r>
            <a:endParaRPr lang="ko-KR" altLang="en-US" sz="11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7EF48E0-037B-77EB-764C-917115ABEA1B}"/>
              </a:ext>
            </a:extLst>
          </p:cNvPr>
          <p:cNvSpPr/>
          <p:nvPr/>
        </p:nvSpPr>
        <p:spPr>
          <a:xfrm rot="5400000">
            <a:off x="3807402" y="5268711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5FF66F6-6FE7-E20C-51CC-1CCD73334074}"/>
              </a:ext>
            </a:extLst>
          </p:cNvPr>
          <p:cNvSpPr/>
          <p:nvPr/>
        </p:nvSpPr>
        <p:spPr>
          <a:xfrm rot="5400000">
            <a:off x="3807402" y="5625194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9F34D0E-FC23-2997-0507-E8B78946D9EE}"/>
              </a:ext>
            </a:extLst>
          </p:cNvPr>
          <p:cNvSpPr/>
          <p:nvPr/>
        </p:nvSpPr>
        <p:spPr>
          <a:xfrm>
            <a:off x="2907402" y="5450305"/>
            <a:ext cx="72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f(2)</a:t>
            </a:r>
            <a:endParaRPr lang="ko-KR" altLang="en-US" sz="1100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622938A-DCE1-C857-2514-52B2299616FE}"/>
              </a:ext>
            </a:extLst>
          </p:cNvPr>
          <p:cNvSpPr/>
          <p:nvPr/>
        </p:nvSpPr>
        <p:spPr>
          <a:xfrm rot="5400000">
            <a:off x="3447402" y="4020907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4345CF3-18E4-C5AF-01FF-7E7B5BB55647}"/>
              </a:ext>
            </a:extLst>
          </p:cNvPr>
          <p:cNvSpPr/>
          <p:nvPr/>
        </p:nvSpPr>
        <p:spPr>
          <a:xfrm rot="5400000">
            <a:off x="3447402" y="4377390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867571B-90FA-E1CB-E269-DFFA5BD85554}"/>
              </a:ext>
            </a:extLst>
          </p:cNvPr>
          <p:cNvSpPr/>
          <p:nvPr/>
        </p:nvSpPr>
        <p:spPr>
          <a:xfrm>
            <a:off x="2907402" y="4197390"/>
            <a:ext cx="36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f(1)</a:t>
            </a:r>
            <a:endParaRPr lang="ko-KR" altLang="en-US" sz="11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0630054-1A60-8D09-89DD-3DA8828D3205}"/>
              </a:ext>
            </a:extLst>
          </p:cNvPr>
          <p:cNvSpPr/>
          <p:nvPr/>
        </p:nvSpPr>
        <p:spPr>
          <a:xfrm>
            <a:off x="2098765" y="5438425"/>
            <a:ext cx="36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55F8C01-A50F-4978-5AFE-03631CB5287C}"/>
              </a:ext>
            </a:extLst>
          </p:cNvPr>
          <p:cNvSpPr/>
          <p:nvPr/>
        </p:nvSpPr>
        <p:spPr>
          <a:xfrm>
            <a:off x="1018765" y="5440019"/>
            <a:ext cx="108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f(3)</a:t>
            </a:r>
            <a:endParaRPr lang="ko-KR" altLang="en-US" sz="1100" dirty="0"/>
          </a:p>
        </p:txBody>
      </p:sp>
      <p:sp>
        <p:nvSpPr>
          <p:cNvPr id="46" name="내용 개체 틀 45">
            <a:extLst>
              <a:ext uri="{FF2B5EF4-FFF2-40B4-BE49-F238E27FC236}">
                <a16:creationId xmlns:a16="http://schemas.microsoft.com/office/drawing/2014/main" id="{A43BDE0C-6C92-376A-8B57-5E8B11C2E3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풀이 </a:t>
            </a:r>
            <a:r>
              <a:rPr lang="en-US" altLang="ko-KR" dirty="0"/>
              <a:t>- </a:t>
            </a:r>
            <a:r>
              <a:rPr lang="ko-KR" altLang="en-US" dirty="0"/>
              <a:t>재귀함수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D05F28-5A3C-B0D6-90E8-552DF3936923}"/>
              </a:ext>
            </a:extLst>
          </p:cNvPr>
          <p:cNvSpPr txBox="1"/>
          <p:nvPr/>
        </p:nvSpPr>
        <p:spPr>
          <a:xfrm>
            <a:off x="6753763" y="1899137"/>
            <a:ext cx="4857045" cy="44294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f(int x) {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if(x == 1) 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return 1;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if(x == 2) 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return 3;</a:t>
            </a:r>
          </a:p>
          <a:p>
            <a:pPr algn="l">
              <a:lnSpc>
                <a:spcPct val="105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return (f(x-1) + 2*f(x-2))%10007;</a:t>
            </a:r>
          </a:p>
          <a:p>
            <a:pPr algn="l">
              <a:lnSpc>
                <a:spcPct val="105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5000"/>
              </a:lnSpc>
            </a:pPr>
            <a:endParaRPr lang="pt-BR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    int n;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    scanf("%d", &amp;n);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    printf("%d\n", f(n));</a:t>
            </a:r>
          </a:p>
          <a:p>
            <a:pPr algn="l">
              <a:lnSpc>
                <a:spcPct val="105000"/>
              </a:lnSpc>
            </a:pPr>
            <a:r>
              <a:rPr lang="pt-BR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0A76513-7A71-A514-8DB0-A7F2B81E3DC9}"/>
              </a:ext>
            </a:extLst>
          </p:cNvPr>
          <p:cNvSpPr/>
          <p:nvPr/>
        </p:nvSpPr>
        <p:spPr>
          <a:xfrm>
            <a:off x="5146803" y="4197390"/>
            <a:ext cx="72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67571B-90FA-E1CB-E269-DFFA5BD85554}"/>
              </a:ext>
            </a:extLst>
          </p:cNvPr>
          <p:cNvSpPr/>
          <p:nvPr/>
        </p:nvSpPr>
        <p:spPr>
          <a:xfrm>
            <a:off x="4784748" y="4197390"/>
            <a:ext cx="36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f(1)</a:t>
            </a:r>
            <a:endParaRPr lang="ko-KR" altLang="en-US" sz="11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81FB1DA-17A1-2F76-238A-19022640D19F}"/>
              </a:ext>
            </a:extLst>
          </p:cNvPr>
          <p:cNvSpPr/>
          <p:nvPr/>
        </p:nvSpPr>
        <p:spPr>
          <a:xfrm rot="5400000">
            <a:off x="3449160" y="2969016"/>
            <a:ext cx="716484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7EF48E0-037B-77EB-764C-917115ABEA1B}"/>
              </a:ext>
            </a:extLst>
          </p:cNvPr>
          <p:cNvSpPr/>
          <p:nvPr/>
        </p:nvSpPr>
        <p:spPr>
          <a:xfrm rot="5400000">
            <a:off x="5521182" y="5443568"/>
            <a:ext cx="709714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9F34D0E-FC23-2997-0507-E8B78946D9EE}"/>
              </a:ext>
            </a:extLst>
          </p:cNvPr>
          <p:cNvSpPr/>
          <p:nvPr/>
        </p:nvSpPr>
        <p:spPr>
          <a:xfrm>
            <a:off x="4796039" y="5450305"/>
            <a:ext cx="72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f(2)</a:t>
            </a:r>
            <a:endParaRPr lang="ko-KR" altLang="en-US" sz="11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D05F28-5A3C-B0D6-90E8-552DF3936923}"/>
              </a:ext>
            </a:extLst>
          </p:cNvPr>
          <p:cNvSpPr txBox="1"/>
          <p:nvPr/>
        </p:nvSpPr>
        <p:spPr>
          <a:xfrm>
            <a:off x="6753763" y="6448926"/>
            <a:ext cx="4690091" cy="4251892"/>
          </a:xfrm>
          <a:prstGeom prst="rect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0"/>
              </a:lnSpc>
            </a:pPr>
            <a:r>
              <a:rPr lang="pt-BR" altLang="ko-KR" sz="4000" b="0" i="0" u="none" strike="noStrike" baseline="0" dirty="0">
                <a:latin typeface="+mn-ea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7946" y="3847408"/>
            <a:ext cx="1426233" cy="334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3067946" y="5066786"/>
            <a:ext cx="1426233" cy="334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11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162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27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2" grpId="0" animBg="1"/>
      <p:bldP spid="24" grpId="0" animBg="1"/>
      <p:bldP spid="27" grpId="0" animBg="1"/>
      <p:bldP spid="45" grpId="0" animBg="1"/>
      <p:bldP spid="48" grpId="0" animBg="1"/>
      <p:bldP spid="3" grpId="0" animBg="1"/>
      <p:bldP spid="5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타일링</a:t>
            </a:r>
            <a:r>
              <a:rPr lang="en-US" altLang="ko-KR" cap="none" dirty="0">
                <a:solidFill>
                  <a:schemeClr val="tx1"/>
                </a:solidFill>
              </a:rPr>
              <a:t>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내용 개체 틀 45">
            <a:extLst>
              <a:ext uri="{FF2B5EF4-FFF2-40B4-BE49-F238E27FC236}">
                <a16:creationId xmlns:a16="http://schemas.microsoft.com/office/drawing/2014/main" id="{A43BDE0C-6C92-376A-8B57-5E8B11C2E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214028"/>
            <a:ext cx="5201920" cy="5166454"/>
          </a:xfrm>
        </p:spPr>
        <p:txBody>
          <a:bodyPr/>
          <a:lstStyle/>
          <a:p>
            <a:r>
              <a:rPr lang="ko-KR" altLang="en-US" dirty="0"/>
              <a:t>풀이 </a:t>
            </a:r>
            <a:r>
              <a:rPr lang="en-US" altLang="ko-KR" dirty="0"/>
              <a:t>– DP(</a:t>
            </a:r>
            <a:r>
              <a:rPr lang="ko-KR" altLang="en-US" dirty="0"/>
              <a:t>하향식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789B9EA-8883-7E3B-C3D0-F3B44EFEA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214027"/>
            <a:ext cx="5201920" cy="5166454"/>
          </a:xfrm>
        </p:spPr>
        <p:txBody>
          <a:bodyPr/>
          <a:lstStyle/>
          <a:p>
            <a:r>
              <a:rPr lang="ko-KR" altLang="en-US" dirty="0"/>
              <a:t>풀이 </a:t>
            </a:r>
            <a:r>
              <a:rPr lang="en-US" altLang="ko-KR" dirty="0"/>
              <a:t>– DP(</a:t>
            </a:r>
            <a:r>
              <a:rPr lang="ko-KR" altLang="en-US" dirty="0"/>
              <a:t>상향식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9" name="내용 개체 틀 3">
            <a:extLst>
              <a:ext uri="{FF2B5EF4-FFF2-40B4-BE49-F238E27FC236}">
                <a16:creationId xmlns:a16="http://schemas.microsoft.com/office/drawing/2014/main" id="{B1BEF060-943C-B826-99EC-8FD72AD4F474}"/>
              </a:ext>
            </a:extLst>
          </p:cNvPr>
          <p:cNvSpPr txBox="1">
            <a:spLocks/>
          </p:cNvSpPr>
          <p:nvPr/>
        </p:nvSpPr>
        <p:spPr>
          <a:xfrm>
            <a:off x="681270" y="1407695"/>
            <a:ext cx="5194769" cy="49209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06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1pPr>
            <a:lvl2pPr marL="630000" indent="-306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2pPr>
            <a:lvl3pPr marL="900000" indent="-270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3pPr>
            <a:lvl4pPr marL="124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4pPr>
            <a:lvl5pPr marL="1602000" indent="-234000" algn="l" defTabSz="457200" rtl="0" eaLnBrk="1" latin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ko-KR" altLang="en-US" sz="1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D05F28-5A3C-B0D6-90E8-552DF3936923}"/>
              </a:ext>
            </a:extLst>
          </p:cNvPr>
          <p:cNvSpPr txBox="1"/>
          <p:nvPr/>
        </p:nvSpPr>
        <p:spPr>
          <a:xfrm>
            <a:off x="6753763" y="1722456"/>
            <a:ext cx="5034963" cy="4787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#define MAX  1000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d[MAX+1];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int n;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("%d", &amp;n);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d[1] = 1;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d[2] = 3;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for(int x=3; x&lt;=MAX; x++)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d[x] = (d[x-1]+2*d[x-2]) % 10007;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("%d\n", d[n]);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3E68-2BDA-C4C8-E70A-0ADBD186A670}"/>
              </a:ext>
            </a:extLst>
          </p:cNvPr>
          <p:cNvSpPr txBox="1"/>
          <p:nvPr/>
        </p:nvSpPr>
        <p:spPr>
          <a:xfrm>
            <a:off x="918915" y="1722456"/>
            <a:ext cx="5034963" cy="4787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d[1001];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f(int x) {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if(x == 1)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return 1;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if(x == 2)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return 3;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if(d[x] != 0) return d[x];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return d[x] = (f(x-1)+2*f(x-2)) % 10007;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5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int n;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("%d", &amp;n);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("%d\n", f(n));</a:t>
            </a:r>
          </a:p>
          <a:p>
            <a:pPr algn="l">
              <a:lnSpc>
                <a:spcPct val="105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163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4ABC0-A4CD-C34F-D8FB-3D586B8FC2EB}"/>
              </a:ext>
            </a:extLst>
          </p:cNvPr>
          <p:cNvSpPr txBox="1"/>
          <p:nvPr/>
        </p:nvSpPr>
        <p:spPr>
          <a:xfrm>
            <a:off x="1009016" y="7229865"/>
            <a:ext cx="4854759" cy="477388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0"/>
              </a:lnSpc>
            </a:pPr>
            <a:r>
              <a:rPr lang="pt-BR" altLang="ko-KR" sz="4000" b="0" i="0" u="none" strike="noStrike" baseline="0" dirty="0">
                <a:latin typeface="+mn-ea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C94B2-C0B3-A9B1-44F7-86B025F0C09E}"/>
              </a:ext>
            </a:extLst>
          </p:cNvPr>
          <p:cNvSpPr txBox="1"/>
          <p:nvPr/>
        </p:nvSpPr>
        <p:spPr>
          <a:xfrm>
            <a:off x="6756049" y="6875930"/>
            <a:ext cx="4854759" cy="477388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0"/>
              </a:lnSpc>
            </a:pPr>
            <a:r>
              <a:rPr lang="pt-BR" altLang="ko-KR" sz="4000" b="0" i="0" u="none" strike="noStrike" baseline="0" dirty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13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거스름돈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196096"/>
            <a:ext cx="5099894" cy="566190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문제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N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가지 종류의 화폐가 있다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이 화폐들을 최소한으로 이용해서 거스름돈 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M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원을 만들려고 한다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이 때 각 화폐는 몇 개라도 사용할 수 있으며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사용한 화폐의 구성은 같지만 순서만 다른 것은 같은 경우로 구분한다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.</a:t>
            </a:r>
          </a:p>
          <a:p>
            <a:pPr marL="324000" lvl="1" indent="0" algn="just">
              <a:lnSpc>
                <a:spcPct val="110000"/>
              </a:lnSpc>
              <a:spcAft>
                <a:spcPts val="400"/>
              </a:spcAft>
              <a:buNone/>
            </a:pP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예를 들어 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원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, 3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원 단위의 화폐가 있을 때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, 15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원을 만들기 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원을 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5</a:t>
            </a:r>
            <a:r>
              <a:rPr lang="ko-KR" altLang="en-US" dirty="0">
                <a:solidFill>
                  <a:srgbClr val="555555"/>
                </a:solidFill>
                <a:latin typeface="+mn-ea"/>
                <a:ea typeface="+mn-ea"/>
              </a:rPr>
              <a:t>개 사용하는 것이 가장 최소한의 화폐 개수이다</a:t>
            </a:r>
            <a:r>
              <a:rPr lang="en-US" altLang="ko-KR" dirty="0">
                <a:solidFill>
                  <a:srgbClr val="555555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0" y="1196096"/>
            <a:ext cx="5194768" cy="56619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ko-KR" altLang="en-US" dirty="0" err="1">
                <a:solidFill>
                  <a:srgbClr val="222222"/>
                </a:solidFill>
                <a:latin typeface="+mn-ea"/>
              </a:rPr>
              <a:t>입력값</a:t>
            </a:r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pPr marL="324000" lvl="1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ko-KR" altLang="en-US" dirty="0">
                <a:solidFill>
                  <a:srgbClr val="222222"/>
                </a:solidFill>
                <a:latin typeface="+mn-ea"/>
              </a:rPr>
              <a:t>첫째 줄에 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M, N</a:t>
            </a:r>
            <a:r>
              <a:rPr lang="ko-KR" altLang="en-US" dirty="0">
                <a:solidFill>
                  <a:srgbClr val="222222"/>
                </a:solidFill>
                <a:latin typeface="+mn-ea"/>
              </a:rPr>
              <a:t>이 주어진다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.  </a:t>
            </a:r>
          </a:p>
          <a:p>
            <a:pPr marL="324000" lvl="1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altLang="ko-KR" dirty="0">
                <a:solidFill>
                  <a:srgbClr val="222222"/>
                </a:solidFill>
                <a:latin typeface="+mn-ea"/>
              </a:rPr>
              <a:t>(1 &lt;= N &lt;= 100, 1 &lt;= M &lt;= 10,000)</a:t>
            </a:r>
          </a:p>
          <a:p>
            <a:pPr marL="324000" lvl="1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ko-KR" altLang="en-US" dirty="0">
                <a:solidFill>
                  <a:srgbClr val="222222"/>
                </a:solidFill>
                <a:latin typeface="+mn-ea"/>
              </a:rPr>
              <a:t>이후의 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N</a:t>
            </a:r>
            <a:r>
              <a:rPr lang="ko-KR" altLang="en-US" dirty="0">
                <a:solidFill>
                  <a:srgbClr val="222222"/>
                </a:solidFill>
                <a:latin typeface="+mn-ea"/>
              </a:rPr>
              <a:t>개의 줄에는 각 화폐의 가치가 주어진다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. </a:t>
            </a:r>
            <a:r>
              <a:rPr lang="ko-KR" altLang="en-US" dirty="0">
                <a:solidFill>
                  <a:srgbClr val="222222"/>
                </a:solidFill>
                <a:latin typeface="+mn-ea"/>
              </a:rPr>
              <a:t>화폐의 가치는 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10,000</a:t>
            </a:r>
            <a:r>
              <a:rPr lang="ko-KR" altLang="en-US" dirty="0">
                <a:solidFill>
                  <a:srgbClr val="222222"/>
                </a:solidFill>
                <a:latin typeface="+mn-ea"/>
              </a:rPr>
              <a:t>보다 작거나 같은 자연수 이다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ko-KR" altLang="en-US" dirty="0" err="1">
                <a:solidFill>
                  <a:srgbClr val="222222"/>
                </a:solidFill>
                <a:latin typeface="+mn-ea"/>
              </a:rPr>
              <a:t>출력값</a:t>
            </a:r>
            <a:endParaRPr lang="en-US" altLang="ko-KR" dirty="0">
              <a:latin typeface="+mn-ea"/>
            </a:endParaRPr>
          </a:p>
          <a:p>
            <a:pPr marL="324000" lvl="1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ko-KR" altLang="en-US" dirty="0">
                <a:solidFill>
                  <a:srgbClr val="222222"/>
                </a:solidFill>
                <a:latin typeface="+mn-ea"/>
              </a:rPr>
              <a:t>첫째 줄에 경우의 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X</a:t>
            </a:r>
            <a:r>
              <a:rPr lang="ko-KR" altLang="en-US" dirty="0">
                <a:solidFill>
                  <a:srgbClr val="222222"/>
                </a:solidFill>
                <a:latin typeface="+mn-ea"/>
              </a:rPr>
              <a:t>를 출력한다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.</a:t>
            </a:r>
          </a:p>
          <a:p>
            <a:pPr marL="324000" lvl="1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ko-KR" altLang="en-US" dirty="0">
                <a:solidFill>
                  <a:srgbClr val="222222"/>
                </a:solidFill>
                <a:latin typeface="+mn-ea"/>
              </a:rPr>
              <a:t>불가능할 때는 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-1</a:t>
            </a:r>
            <a:r>
              <a:rPr lang="ko-KR" altLang="en-US" dirty="0">
                <a:solidFill>
                  <a:srgbClr val="222222"/>
                </a:solidFill>
                <a:latin typeface="+mn-ea"/>
              </a:rPr>
              <a:t>을 출력한다</a:t>
            </a:r>
            <a:r>
              <a:rPr lang="en-US" altLang="ko-KR" dirty="0">
                <a:solidFill>
                  <a:srgbClr val="222222"/>
                </a:solidFill>
                <a:latin typeface="+mn-ea"/>
              </a:rPr>
              <a:t>.</a:t>
            </a:r>
          </a:p>
          <a:p>
            <a:pPr marL="324000" lvl="1" indent="0" algn="just">
              <a:lnSpc>
                <a:spcPct val="100000"/>
              </a:lnSpc>
              <a:spcAft>
                <a:spcPts val="400"/>
              </a:spcAft>
              <a:buNone/>
            </a:pPr>
            <a:endParaRPr lang="en-US" altLang="ko-KR" dirty="0">
              <a:solidFill>
                <a:srgbClr val="222222"/>
              </a:solidFill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164</a:t>
            </a:fld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4E2117D-EC22-34EE-BA0C-87ED031FA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743322"/>
              </p:ext>
            </p:extLst>
          </p:nvPr>
        </p:nvGraphicFramePr>
        <p:xfrm>
          <a:off x="1079458" y="5009355"/>
          <a:ext cx="415493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 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 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2 15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5F0744ED-671C-C1E2-8937-E067BA5E6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247038"/>
              </p:ext>
            </p:extLst>
          </p:nvPr>
        </p:nvGraphicFramePr>
        <p:xfrm>
          <a:off x="6844453" y="5009355"/>
          <a:ext cx="415493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 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 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3 4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7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95733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거스름돈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 err="1">
                <a:latin typeface="+mn-ea"/>
                <a:ea typeface="+mn-ea"/>
              </a:rPr>
              <a:t>탑다운</a:t>
            </a:r>
            <a:r>
              <a:rPr lang="ko-KR" altLang="en-US" dirty="0">
                <a:latin typeface="+mn-ea"/>
                <a:ea typeface="+mn-ea"/>
              </a:rPr>
              <a:t> 방식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하향식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 해결</a:t>
            </a:r>
            <a:endParaRPr lang="en-US" altLang="ko-KR" dirty="0">
              <a:latin typeface="+mn-ea"/>
              <a:ea typeface="+mn-ea"/>
            </a:endParaRPr>
          </a:p>
          <a:p>
            <a:pPr lvl="1" indent="-216000"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현단계의 답을 구하기 위해 이전 단계의 답을 활용한다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 indent="-216000"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화폐단위가 </a:t>
            </a: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3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5</a:t>
            </a:r>
            <a:r>
              <a:rPr lang="ko-KR" altLang="en-US" dirty="0">
                <a:latin typeface="+mn-ea"/>
                <a:ea typeface="+mn-ea"/>
              </a:rPr>
              <a:t>원 인 경우</a:t>
            </a:r>
            <a:endParaRPr lang="en-US" altLang="ko-KR" dirty="0">
              <a:latin typeface="+mn-ea"/>
              <a:ea typeface="+mn-ea"/>
            </a:endParaRPr>
          </a:p>
          <a:p>
            <a:pPr marL="540000" lvl="2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</a:rPr>
              <a:t>(x</a:t>
            </a:r>
            <a:r>
              <a:rPr lang="ko-KR" altLang="en-US" dirty="0">
                <a:latin typeface="+mn-ea"/>
              </a:rPr>
              <a:t>원을 만드는 최소 방법</a:t>
            </a:r>
            <a:r>
              <a:rPr lang="en-US" altLang="ko-KR" dirty="0">
                <a:latin typeface="+mn-ea"/>
              </a:rPr>
              <a:t>) </a:t>
            </a:r>
          </a:p>
          <a:p>
            <a:pPr marL="630000" lvl="2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</a:rPr>
              <a:t>    = min(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x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원 만드는 방법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x-2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원 만드는 방법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+1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>
                <a:solidFill>
                  <a:srgbClr val="00B050"/>
                </a:solidFill>
                <a:latin typeface="+mn-ea"/>
              </a:rPr>
              <a:t>x-3</a:t>
            </a:r>
            <a:r>
              <a:rPr lang="ko-KR" altLang="en-US" dirty="0">
                <a:solidFill>
                  <a:srgbClr val="00B050"/>
                </a:solidFill>
                <a:latin typeface="+mn-ea"/>
              </a:rPr>
              <a:t>원 만드는 방법</a:t>
            </a:r>
            <a:r>
              <a:rPr lang="en-US" altLang="ko-KR" dirty="0">
                <a:solidFill>
                  <a:srgbClr val="00B050"/>
                </a:solidFill>
                <a:latin typeface="+mn-ea"/>
              </a:rPr>
              <a:t>+1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>
                <a:solidFill>
                  <a:srgbClr val="FFC000"/>
                </a:solidFill>
                <a:latin typeface="+mn-ea"/>
              </a:rPr>
              <a:t>x-5</a:t>
            </a:r>
            <a:r>
              <a:rPr lang="ko-KR" altLang="en-US" dirty="0">
                <a:solidFill>
                  <a:srgbClr val="FFC000"/>
                </a:solidFill>
                <a:latin typeface="+mn-ea"/>
              </a:rPr>
              <a:t>원 만드는 방법</a:t>
            </a:r>
            <a:r>
              <a:rPr lang="en-US" altLang="ko-KR" dirty="0">
                <a:solidFill>
                  <a:srgbClr val="FFC000"/>
                </a:solidFill>
                <a:latin typeface="+mn-ea"/>
              </a:rPr>
              <a:t>+1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 )</a:t>
            </a:r>
          </a:p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  <a:p>
            <a:pPr lvl="1" indent="-216000" algn="just"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6</a:t>
            </a:r>
            <a:r>
              <a:rPr lang="ko-KR" altLang="en-US" dirty="0">
                <a:latin typeface="+mn-ea"/>
                <a:ea typeface="+mn-ea"/>
              </a:rPr>
              <a:t>원을 화폐단위 </a:t>
            </a: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3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5</a:t>
            </a:r>
            <a:r>
              <a:rPr lang="ko-KR" altLang="en-US" dirty="0">
                <a:latin typeface="+mn-ea"/>
                <a:ea typeface="+mn-ea"/>
              </a:rPr>
              <a:t>원 을 이용하여 만드는 경우</a:t>
            </a:r>
            <a:endParaRPr lang="en-US" altLang="ko-KR" dirty="0">
              <a:latin typeface="+mn-ea"/>
              <a:ea typeface="+mn-ea"/>
            </a:endParaRPr>
          </a:p>
          <a:p>
            <a:pPr marL="540000" lvl="2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</a:rPr>
              <a:t>(6</a:t>
            </a:r>
            <a:r>
              <a:rPr lang="ko-KR" altLang="en-US" dirty="0">
                <a:latin typeface="+mn-ea"/>
              </a:rPr>
              <a:t>원을 만드는 최소 방법</a:t>
            </a:r>
            <a:r>
              <a:rPr lang="en-US" altLang="ko-KR" dirty="0">
                <a:latin typeface="+mn-ea"/>
              </a:rPr>
              <a:t>) </a:t>
            </a:r>
          </a:p>
          <a:p>
            <a:pPr marL="630000" lvl="2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</a:rPr>
              <a:t>    = min(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6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원 만드는 방법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4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원 만드는 방법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+1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>
                <a:solidFill>
                  <a:srgbClr val="00B050"/>
                </a:solidFill>
                <a:latin typeface="+mn-ea"/>
              </a:rPr>
              <a:t>3</a:t>
            </a:r>
            <a:r>
              <a:rPr lang="ko-KR" altLang="en-US" dirty="0">
                <a:solidFill>
                  <a:srgbClr val="00B050"/>
                </a:solidFill>
                <a:latin typeface="+mn-ea"/>
              </a:rPr>
              <a:t>원 만드는 방법</a:t>
            </a:r>
            <a:r>
              <a:rPr lang="en-US" altLang="ko-KR" dirty="0">
                <a:solidFill>
                  <a:srgbClr val="00B050"/>
                </a:solidFill>
                <a:latin typeface="+mn-ea"/>
              </a:rPr>
              <a:t>+1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>
                <a:solidFill>
                  <a:srgbClr val="FFC000"/>
                </a:solidFill>
                <a:latin typeface="+mn-ea"/>
              </a:rPr>
              <a:t>1</a:t>
            </a:r>
            <a:r>
              <a:rPr lang="ko-KR" altLang="en-US" dirty="0">
                <a:solidFill>
                  <a:srgbClr val="FFC000"/>
                </a:solidFill>
                <a:latin typeface="+mn-ea"/>
              </a:rPr>
              <a:t>원 만드는 방법</a:t>
            </a:r>
            <a:r>
              <a:rPr lang="en-US" altLang="ko-KR" dirty="0">
                <a:solidFill>
                  <a:srgbClr val="FFC000"/>
                </a:solidFill>
                <a:latin typeface="+mn-ea"/>
              </a:rPr>
              <a:t>+1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 )</a:t>
            </a:r>
          </a:p>
          <a:p>
            <a:pPr marL="630000" lvl="2" indent="0" algn="just">
              <a:spcAft>
                <a:spcPts val="400"/>
              </a:spcAft>
              <a:buNone/>
            </a:pPr>
            <a:r>
              <a:rPr lang="en-US" altLang="ko-KR" dirty="0">
                <a:latin typeface=" Consolas"/>
                <a:cs typeface="Open Sans" panose="020B0606030504020204" pitchFamily="34" charset="0"/>
              </a:rPr>
              <a:t>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6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 = min(a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6 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4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+1, 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3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+1, 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1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+1)</a:t>
            </a:r>
          </a:p>
          <a:p>
            <a:pPr marL="630000" lvl="2" indent="0" algn="just">
              <a:spcAft>
                <a:spcPts val="400"/>
              </a:spcAft>
              <a:buNone/>
            </a:pPr>
            <a:r>
              <a:rPr lang="en-US" altLang="ko-KR" dirty="0">
                <a:latin typeface=" Consolas"/>
                <a:cs typeface="Open Sans" panose="020B0606030504020204" pitchFamily="34" charset="0"/>
              </a:rPr>
              <a:t>   = min(min(min(a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6 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4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+1), 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3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+1), a</a:t>
            </a:r>
            <a:r>
              <a:rPr lang="en-US" altLang="ko-KR" baseline="-25000" dirty="0">
                <a:latin typeface=" Consolas"/>
                <a:cs typeface="Open Sans" panose="020B0606030504020204" pitchFamily="34" charset="0"/>
              </a:rPr>
              <a:t>1</a:t>
            </a:r>
            <a:r>
              <a:rPr lang="en-US" altLang="ko-KR" dirty="0">
                <a:latin typeface=" Consolas"/>
                <a:cs typeface="Open Sans" panose="020B0606030504020204" pitchFamily="34" charset="0"/>
              </a:rPr>
              <a:t>+1)</a:t>
            </a:r>
          </a:p>
          <a:p>
            <a:pPr marL="630000" lvl="2" indent="0" algn="just">
              <a:lnSpc>
                <a:spcPct val="100000"/>
              </a:lnSpc>
              <a:spcAft>
                <a:spcPts val="400"/>
              </a:spcAft>
              <a:buNone/>
            </a:pPr>
            <a:endParaRPr lang="en-US" altLang="ko-KR" dirty="0">
              <a:latin typeface=" Consolas"/>
              <a:cs typeface="Open Sans" panose="020B0606030504020204" pitchFamily="34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E9956C0-DF79-0CC5-CDEF-C4C62EB7E993}"/>
              </a:ext>
            </a:extLst>
          </p:cNvPr>
          <p:cNvCxnSpPr>
            <a:cxnSpLocks/>
          </p:cNvCxnSpPr>
          <p:nvPr/>
        </p:nvCxnSpPr>
        <p:spPr>
          <a:xfrm flipH="1">
            <a:off x="4084983" y="2679780"/>
            <a:ext cx="1729408" cy="411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E91FB5-92EC-1596-A1A6-47D69CA40534}"/>
              </a:ext>
            </a:extLst>
          </p:cNvPr>
          <p:cNvSpPr txBox="1"/>
          <p:nvPr/>
        </p:nvSpPr>
        <p:spPr>
          <a:xfrm>
            <a:off x="5814390" y="2495114"/>
            <a:ext cx="356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지금까지 </a:t>
            </a:r>
            <a:r>
              <a:rPr lang="en-US" altLang="ko-KR" sz="1600" dirty="0"/>
              <a:t>x</a:t>
            </a:r>
            <a:r>
              <a:rPr lang="ko-KR" altLang="en-US" sz="1600" dirty="0"/>
              <a:t>원을 만들어내는 최소방법</a:t>
            </a:r>
          </a:p>
        </p:txBody>
      </p:sp>
    </p:spTree>
    <p:extLst>
      <p:ext uri="{BB962C8B-B14F-4D97-AF65-F5344CB8AC3E}">
        <p14:creationId xmlns:p14="http://schemas.microsoft.com/office/powerpoint/2010/main" val="301205155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거스름돈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400"/>
              </a:spcAft>
              <a:buNone/>
            </a:pPr>
            <a:endParaRPr lang="en-US" altLang="ko-KR" dirty="0"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00694-FD1F-26DB-8195-76FE3F581B23}"/>
              </a:ext>
            </a:extLst>
          </p:cNvPr>
          <p:cNvSpPr txBox="1"/>
          <p:nvPr/>
        </p:nvSpPr>
        <p:spPr>
          <a:xfrm>
            <a:off x="838200" y="1249541"/>
            <a:ext cx="5840896" cy="51011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&gt; 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DP </a:t>
            </a:r>
            <a:r>
              <a:rPr lang="ko-KR" altLang="en-US" sz="15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탑다운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구현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#include &lt;algorithm&gt;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#define  MAX  10000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#define  INF  99999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d[MAX+1];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c[10];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화폐단위 저장 배열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makeM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(int x)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if(d[x] != INF) return d[x];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int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= d[x];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지금까지 알아낸 방법</a:t>
            </a:r>
            <a:endParaRPr lang="en-US" altLang="ko-KR" sz="15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&lt;n;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if(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x-c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] &gt; 0)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= std::min(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makeM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x-c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])+1);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d[x] =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return d[x];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  <a:endParaRPr lang="pt-BR" altLang="ko-KR" sz="15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6F83E-EB1B-F6ED-EA03-DAFDD4A025BE}"/>
              </a:ext>
            </a:extLst>
          </p:cNvPr>
          <p:cNvSpPr txBox="1"/>
          <p:nvPr/>
        </p:nvSpPr>
        <p:spPr>
          <a:xfrm>
            <a:off x="6808304" y="1249541"/>
            <a:ext cx="4473621" cy="51011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 %d", &amp;n, &amp;m);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&lt;n;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++)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("%d", &amp;c[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d[0] = 0;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=1;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&lt;=MAX;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++)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d[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]=INF;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int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min_count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makeM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(m);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if(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min_count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!= INF)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("%d\n",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min_count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else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("-1\n",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min_count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70376-3B01-40C4-D447-AD1D85F9B296}"/>
              </a:ext>
            </a:extLst>
          </p:cNvPr>
          <p:cNvSpPr txBox="1"/>
          <p:nvPr/>
        </p:nvSpPr>
        <p:spPr>
          <a:xfrm>
            <a:off x="1228300" y="6784081"/>
            <a:ext cx="10053626" cy="3780697"/>
          </a:xfrm>
          <a:prstGeom prst="rect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0"/>
              </a:lnSpc>
            </a:pPr>
            <a:r>
              <a:rPr lang="pt-BR" altLang="ko-KR" sz="4000" b="0" i="0" u="none" strike="noStrike" baseline="0" dirty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35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거스름돈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>
                <a:latin typeface="+mn-ea"/>
                <a:ea typeface="+mn-ea"/>
              </a:rPr>
              <a:t>화폐단위가 </a:t>
            </a: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3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5</a:t>
            </a:r>
            <a:r>
              <a:rPr lang="ko-KR" altLang="en-US" dirty="0">
                <a:latin typeface="+mn-ea"/>
                <a:ea typeface="+mn-ea"/>
              </a:rPr>
              <a:t>원 인 경우 문제 해설</a:t>
            </a:r>
            <a:endParaRPr lang="en-US" altLang="ko-KR" dirty="0">
              <a:latin typeface="+mn-ea"/>
              <a:ea typeface="+mn-ea"/>
            </a:endParaRPr>
          </a:p>
          <a:p>
            <a:pPr marL="630000" lvl="2" indent="0" algn="just">
              <a:lnSpc>
                <a:spcPct val="150000"/>
              </a:lnSpc>
              <a:buNone/>
            </a:pPr>
            <a:r>
              <a:rPr lang="ko-KR" altLang="en-US" dirty="0">
                <a:latin typeface="+mn-ea"/>
                <a:ea typeface="+mn-ea"/>
              </a:rPr>
              <a:t>화폐의 단위</a:t>
            </a:r>
            <a:r>
              <a:rPr lang="en-US" altLang="ko-KR" dirty="0">
                <a:latin typeface="+mn-ea"/>
                <a:ea typeface="+mn-ea"/>
              </a:rPr>
              <a:t>: k, </a:t>
            </a:r>
            <a:r>
              <a:rPr lang="ko-KR" altLang="en-US" dirty="0">
                <a:latin typeface="+mn-ea"/>
                <a:ea typeface="+mn-ea"/>
              </a:rPr>
              <a:t>금액 </a:t>
            </a:r>
            <a:r>
              <a:rPr lang="en-US" altLang="ko-KR" dirty="0">
                <a:latin typeface="+mn-ea"/>
                <a:ea typeface="+mn-ea"/>
              </a:rPr>
              <a:t>t</a:t>
            </a:r>
            <a:r>
              <a:rPr lang="ko-KR" altLang="en-US" dirty="0">
                <a:latin typeface="+mn-ea"/>
                <a:ea typeface="+mn-ea"/>
              </a:rPr>
              <a:t>를 만들 수 있는 최소한의 화폐 개수</a:t>
            </a:r>
            <a:r>
              <a:rPr lang="en-US" altLang="ko-KR" dirty="0">
                <a:latin typeface="+mn-ea"/>
                <a:ea typeface="+mn-ea"/>
              </a:rPr>
              <a:t>: a</a:t>
            </a:r>
            <a:r>
              <a:rPr lang="en-US" altLang="ko-KR" baseline="-25000" dirty="0">
                <a:latin typeface="+mn-ea"/>
                <a:ea typeface="+mn-ea"/>
              </a:rPr>
              <a:t>t</a:t>
            </a:r>
            <a:r>
              <a:rPr lang="en-US" altLang="ko-KR" dirty="0">
                <a:latin typeface="+mn-ea"/>
                <a:ea typeface="+mn-ea"/>
              </a:rPr>
              <a:t> </a:t>
            </a:r>
          </a:p>
          <a:p>
            <a:pPr marL="630000" lvl="2" indent="0" algn="just">
              <a:lnSpc>
                <a:spcPct val="150000"/>
              </a:lnSpc>
              <a:buNone/>
            </a:pPr>
            <a:r>
              <a:rPr lang="en-US" altLang="ko-KR" dirty="0">
                <a:latin typeface="+mn-ea"/>
                <a:ea typeface="+mn-ea"/>
              </a:rPr>
              <a:t>a</a:t>
            </a:r>
            <a:r>
              <a:rPr lang="en-US" altLang="ko-KR" baseline="-25000" dirty="0">
                <a:latin typeface="+mn-ea"/>
                <a:ea typeface="+mn-ea"/>
              </a:rPr>
              <a:t>t-k</a:t>
            </a:r>
            <a:r>
              <a:rPr lang="ko-KR" altLang="en-US" dirty="0">
                <a:latin typeface="+mn-ea"/>
                <a:ea typeface="+mn-ea"/>
              </a:rPr>
              <a:t>는 금액 </a:t>
            </a:r>
            <a:r>
              <a:rPr lang="en-US" altLang="ko-KR" dirty="0">
                <a:latin typeface="+mn-ea"/>
                <a:ea typeface="+mn-ea"/>
              </a:rPr>
              <a:t>(t-k)</a:t>
            </a:r>
            <a:r>
              <a:rPr lang="ko-KR" altLang="en-US" dirty="0">
                <a:latin typeface="+mn-ea"/>
                <a:ea typeface="+mn-ea"/>
              </a:rPr>
              <a:t>를 만들 수 있는 최소한의 화폐 개수</a:t>
            </a: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50000"/>
              </a:lnSpc>
            </a:pPr>
            <a:r>
              <a:rPr lang="ko-KR" altLang="en-US" dirty="0" err="1">
                <a:latin typeface="+mn-ea"/>
                <a:ea typeface="+mn-ea"/>
              </a:rPr>
              <a:t>점화식</a:t>
            </a:r>
            <a:endParaRPr lang="en-US" altLang="ko-KR" dirty="0">
              <a:latin typeface="+mn-ea"/>
              <a:ea typeface="+mn-ea"/>
            </a:endParaRPr>
          </a:p>
          <a:p>
            <a:pPr marL="630000" lvl="2" indent="0" algn="just">
              <a:lnSpc>
                <a:spcPct val="150000"/>
              </a:lnSpc>
              <a:buNone/>
            </a:pP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t-k</a:t>
            </a:r>
            <a:r>
              <a:rPr lang="ko-KR" altLang="en-US" dirty="0"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를 만드는 방법이 존재하는 경우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=min(a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t-k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</a:t>
            </a:r>
          </a:p>
          <a:p>
            <a:pPr marL="630000" lvl="2" indent="0" algn="just">
              <a:lnSpc>
                <a:spcPct val="150000"/>
              </a:lnSpc>
              <a:buNone/>
            </a:pP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t-k</a:t>
            </a:r>
            <a:r>
              <a:rPr lang="ko-KR" altLang="en-US" dirty="0"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를 만드는 방법이 존재하지 않는 경우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=INF</a:t>
            </a:r>
          </a:p>
          <a:p>
            <a:pPr lvl="1" algn="just">
              <a:lnSpc>
                <a:spcPct val="150000"/>
              </a:lnSpc>
            </a:pPr>
            <a:r>
              <a:rPr lang="ko-KR" altLang="en-US" dirty="0">
                <a:latin typeface="+mn-ea"/>
                <a:ea typeface="+mn-ea"/>
              </a:rPr>
              <a:t>예</a:t>
            </a:r>
            <a:endParaRPr lang="en-US" altLang="ko-KR" dirty="0">
              <a:latin typeface="+mn-ea"/>
              <a:ea typeface="+mn-ea"/>
            </a:endParaRPr>
          </a:p>
          <a:p>
            <a:pPr marL="630000" lvl="2" indent="0" algn="just">
              <a:lnSpc>
                <a:spcPct val="150000"/>
              </a:lnSpc>
              <a:buNone/>
            </a:pPr>
            <a:r>
              <a:rPr lang="en-US" altLang="ko-KR" dirty="0">
                <a:latin typeface="+mn-ea"/>
                <a:ea typeface="+mn-ea"/>
              </a:rPr>
              <a:t>(2</a:t>
            </a:r>
            <a:r>
              <a:rPr lang="ko-KR" altLang="en-US" dirty="0">
                <a:latin typeface="+mn-ea"/>
                <a:ea typeface="+mn-ea"/>
              </a:rPr>
              <a:t>원으로 </a:t>
            </a:r>
            <a:r>
              <a:rPr lang="en-US" altLang="ko-KR" dirty="0">
                <a:latin typeface="+mn-ea"/>
                <a:ea typeface="+mn-ea"/>
              </a:rPr>
              <a:t>6</a:t>
            </a:r>
            <a:r>
              <a:rPr lang="ko-KR" altLang="en-US" dirty="0">
                <a:latin typeface="+mn-ea"/>
                <a:ea typeface="+mn-ea"/>
              </a:rPr>
              <a:t>원을 만드는 방법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altLang="ko-KR" dirty="0">
                <a:latin typeface="+mn-ea"/>
                <a:ea typeface="+mn-ea"/>
              </a:rPr>
              <a:t> = min(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원 만드는 방법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en-US" altLang="ko-KR" dirty="0">
                <a:solidFill>
                  <a:srgbClr val="0070C0"/>
                </a:solidFill>
                <a:latin typeface="+mn-ea"/>
                <a:ea typeface="+mn-ea"/>
              </a:rPr>
              <a:t>4</a:t>
            </a:r>
            <a:r>
              <a:rPr lang="ko-KR" altLang="en-US" dirty="0">
                <a:solidFill>
                  <a:srgbClr val="0070C0"/>
                </a:solidFill>
                <a:latin typeface="+mn-ea"/>
                <a:ea typeface="+mn-ea"/>
              </a:rPr>
              <a:t>원 만드는 방법</a:t>
            </a:r>
            <a:r>
              <a:rPr lang="en-US" altLang="ko-KR" dirty="0">
                <a:solidFill>
                  <a:srgbClr val="0070C0"/>
                </a:solidFill>
                <a:latin typeface="+mn-ea"/>
                <a:ea typeface="+mn-ea"/>
              </a:rPr>
              <a:t>+1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630000" lvl="2" indent="0" algn="just">
              <a:lnSpc>
                <a:spcPct val="150000"/>
              </a:lnSpc>
              <a:buNone/>
            </a:pPr>
            <a:r>
              <a:rPr lang="en-US" altLang="ko-KR" dirty="0">
                <a:latin typeface="+mn-ea"/>
                <a:ea typeface="+mn-ea"/>
              </a:rPr>
              <a:t>(3</a:t>
            </a:r>
            <a:r>
              <a:rPr lang="ko-KR" altLang="en-US" dirty="0">
                <a:latin typeface="+mn-ea"/>
                <a:ea typeface="+mn-ea"/>
              </a:rPr>
              <a:t>원으로 </a:t>
            </a:r>
            <a:r>
              <a:rPr lang="en-US" altLang="ko-KR" dirty="0">
                <a:latin typeface="+mn-ea"/>
                <a:ea typeface="+mn-ea"/>
              </a:rPr>
              <a:t>6</a:t>
            </a:r>
            <a:r>
              <a:rPr lang="ko-KR" altLang="en-US" dirty="0">
                <a:latin typeface="+mn-ea"/>
                <a:ea typeface="+mn-ea"/>
              </a:rPr>
              <a:t>원을 만드는 방법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altLang="ko-KR" dirty="0">
                <a:latin typeface="+mn-ea"/>
                <a:ea typeface="+mn-ea"/>
              </a:rPr>
              <a:t> = min(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en-US" altLang="ko-KR" dirty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rgbClr val="0070C0"/>
                </a:solidFill>
                <a:latin typeface="+mn-ea"/>
                <a:ea typeface="+mn-ea"/>
              </a:rPr>
              <a:t>원 만드는 방법</a:t>
            </a:r>
            <a:r>
              <a:rPr lang="en-US" altLang="ko-KR" dirty="0">
                <a:solidFill>
                  <a:srgbClr val="0070C0"/>
                </a:solidFill>
                <a:latin typeface="+mn-ea"/>
                <a:ea typeface="+mn-ea"/>
              </a:rPr>
              <a:t>+1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)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min(a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</a:t>
            </a:r>
          </a:p>
          <a:p>
            <a:pPr marL="630000" lvl="2" indent="0" algn="just">
              <a:lnSpc>
                <a:spcPct val="150000"/>
              </a:lnSpc>
              <a:buNone/>
            </a:pPr>
            <a:r>
              <a:rPr lang="en-US" altLang="ko-KR" dirty="0">
                <a:latin typeface="+mn-ea"/>
                <a:ea typeface="+mn-ea"/>
              </a:rPr>
              <a:t>(5</a:t>
            </a:r>
            <a:r>
              <a:rPr lang="ko-KR" altLang="en-US" dirty="0">
                <a:latin typeface="+mn-ea"/>
                <a:ea typeface="+mn-ea"/>
              </a:rPr>
              <a:t>원으로 </a:t>
            </a:r>
            <a:r>
              <a:rPr lang="en-US" altLang="ko-KR" dirty="0">
                <a:latin typeface="+mn-ea"/>
                <a:ea typeface="+mn-ea"/>
              </a:rPr>
              <a:t>6</a:t>
            </a:r>
            <a:r>
              <a:rPr lang="ko-KR" altLang="en-US" dirty="0">
                <a:latin typeface="+mn-ea"/>
                <a:ea typeface="+mn-ea"/>
              </a:rPr>
              <a:t>원을 만드는 방법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altLang="ko-KR" dirty="0">
                <a:latin typeface="+mn-ea"/>
                <a:ea typeface="+mn-ea"/>
              </a:rPr>
              <a:t> = min(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en-US" altLang="ko-KR" dirty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ko-KR" altLang="en-US" dirty="0">
                <a:solidFill>
                  <a:srgbClr val="0070C0"/>
                </a:solidFill>
                <a:latin typeface="+mn-ea"/>
                <a:ea typeface="+mn-ea"/>
              </a:rPr>
              <a:t>원 만드는 방법</a:t>
            </a:r>
            <a:r>
              <a:rPr lang="en-US" altLang="ko-KR" dirty="0">
                <a:solidFill>
                  <a:srgbClr val="0070C0"/>
                </a:solidFill>
                <a:latin typeface="+mn-ea"/>
                <a:ea typeface="+mn-ea"/>
              </a:rPr>
              <a:t>+1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)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min(a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altLang="ko-K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337207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거스름돈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25594"/>
            <a:ext cx="8075919" cy="500301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화폐단위가 </a:t>
            </a: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3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5</a:t>
            </a:r>
            <a:r>
              <a:rPr lang="ko-KR" altLang="en-US" dirty="0">
                <a:latin typeface="+mn-ea"/>
                <a:ea typeface="+mn-ea"/>
              </a:rPr>
              <a:t>원 인 경우 문제 해설</a:t>
            </a: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초기화</a:t>
            </a: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원 짜리로 몇 번 만에 만들 수 있는가</a:t>
            </a:r>
            <a:r>
              <a:rPr lang="en-US" altLang="ko-KR" dirty="0">
                <a:latin typeface="+mn-ea"/>
                <a:ea typeface="+mn-ea"/>
              </a:rPr>
              <a:t>?</a:t>
            </a: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lnSpc>
                <a:spcPct val="110000"/>
              </a:lnSpc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lnSpc>
                <a:spcPct val="110000"/>
              </a:lnSpc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13529586-6EFB-66B6-A706-409057EEA5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9235639"/>
              </p:ext>
            </p:extLst>
          </p:nvPr>
        </p:nvGraphicFramePr>
        <p:xfrm>
          <a:off x="1262784" y="2261710"/>
          <a:ext cx="82256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2560">
                  <a:extLst>
                    <a:ext uri="{9D8B030D-6E8A-4147-A177-3AD203B41FA5}">
                      <a16:colId xmlns:a16="http://schemas.microsoft.com/office/drawing/2014/main" val="55883670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3595706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93595410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101921439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72592333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004747757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30289107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350869592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437637775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3884156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 err="1">
                          <a:latin typeface="+mn-ea"/>
                          <a:ea typeface="+mn-ea"/>
                        </a:rPr>
                        <a:t>idx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72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747621"/>
                  </a:ext>
                </a:extLst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168</a:t>
            </a:fld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A3E4A37-046A-837A-F3E0-42056C966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41413"/>
              </p:ext>
            </p:extLst>
          </p:nvPr>
        </p:nvGraphicFramePr>
        <p:xfrm>
          <a:off x="1262784" y="3651048"/>
          <a:ext cx="82256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2560">
                  <a:extLst>
                    <a:ext uri="{9D8B030D-6E8A-4147-A177-3AD203B41FA5}">
                      <a16:colId xmlns:a16="http://schemas.microsoft.com/office/drawing/2014/main" val="55883670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3595706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93595410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101921439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72592333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004747757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30289107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350869592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437637775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1632956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 err="1">
                          <a:latin typeface="+mn-ea"/>
                          <a:ea typeface="+mn-ea"/>
                        </a:rPr>
                        <a:t>idx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72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7476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2D0E547-A4BD-43D0-731F-245FCBD12EB8}"/>
              </a:ext>
            </a:extLst>
          </p:cNvPr>
          <p:cNvSpPr txBox="1"/>
          <p:nvPr/>
        </p:nvSpPr>
        <p:spPr>
          <a:xfrm>
            <a:off x="9583387" y="2217051"/>
            <a:ext cx="251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dirty="0">
                <a:latin typeface="+mn-ea"/>
                <a:ea typeface="+mn-ea"/>
              </a:rPr>
              <a:t>INF</a:t>
            </a:r>
            <a:r>
              <a:rPr lang="ko-KR" altLang="en-US" sz="1600" b="0" dirty="0">
                <a:latin typeface="+mn-ea"/>
                <a:ea typeface="+mn-ea"/>
              </a:rPr>
              <a:t>는</a:t>
            </a:r>
            <a:r>
              <a:rPr lang="ko-KR" altLang="en-US" sz="1600" dirty="0"/>
              <a:t> 불가능 하다는 의미</a:t>
            </a:r>
            <a:endParaRPr lang="en-US" altLang="ko-KR" sz="1600" dirty="0"/>
          </a:p>
          <a:p>
            <a:r>
              <a:rPr lang="en-US" altLang="ko-KR" sz="1600" dirty="0"/>
              <a:t>0</a:t>
            </a:r>
            <a:r>
              <a:rPr lang="ko-KR" altLang="en-US" sz="1600" dirty="0"/>
              <a:t>은 </a:t>
            </a:r>
            <a:r>
              <a:rPr lang="en-US" altLang="ko-KR" sz="1600" dirty="0"/>
              <a:t>0</a:t>
            </a:r>
            <a:r>
              <a:rPr lang="ko-KR" altLang="en-US" sz="1600" dirty="0"/>
              <a:t>개로 만들 수 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05BFE-A291-2E7C-868B-107D2D1C7C7C}"/>
              </a:ext>
            </a:extLst>
          </p:cNvPr>
          <p:cNvSpPr txBox="1"/>
          <p:nvPr/>
        </p:nvSpPr>
        <p:spPr>
          <a:xfrm>
            <a:off x="1262784" y="4532165"/>
            <a:ext cx="6064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0+1) = 1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INF+1) = INF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1+1) = 2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INF+1) = INF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2+1) = 3</a:t>
            </a:r>
            <a:endParaRPr lang="ko-KR" altLang="en-US"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0252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거스름돈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9989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화폐단위가 </a:t>
            </a: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3</a:t>
            </a:r>
            <a:r>
              <a:rPr lang="ko-KR" altLang="en-US" dirty="0">
                <a:latin typeface="+mn-ea"/>
                <a:ea typeface="+mn-ea"/>
              </a:rPr>
              <a:t>원</a:t>
            </a:r>
            <a:r>
              <a:rPr lang="en-US" altLang="ko-KR" dirty="0">
                <a:latin typeface="+mn-ea"/>
                <a:ea typeface="+mn-ea"/>
              </a:rPr>
              <a:t>, 5</a:t>
            </a:r>
            <a:r>
              <a:rPr lang="ko-KR" altLang="en-US" dirty="0">
                <a:latin typeface="+mn-ea"/>
                <a:ea typeface="+mn-ea"/>
              </a:rPr>
              <a:t>원 인 경우 문제 해설</a:t>
            </a: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ko-KR" altLang="en-US" dirty="0">
                <a:latin typeface="+mn-ea"/>
                <a:ea typeface="+mn-ea"/>
              </a:rPr>
              <a:t>원 짜리를 추가로 사용하면 몇 번 만에 만들 수 있는가</a:t>
            </a:r>
            <a:r>
              <a:rPr lang="en-US" altLang="ko-KR" dirty="0">
                <a:latin typeface="+mn-ea"/>
                <a:ea typeface="+mn-ea"/>
              </a:rPr>
              <a:t>?</a:t>
            </a: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lnSpc>
                <a:spcPct val="110000"/>
              </a:lnSpc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169</a:t>
            </a:fld>
            <a:endParaRPr lang="ko-KR" altLang="en-US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C274AB49-18A5-D996-6A09-E0F344BCF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99047"/>
              </p:ext>
            </p:extLst>
          </p:nvPr>
        </p:nvGraphicFramePr>
        <p:xfrm>
          <a:off x="1262784" y="3407862"/>
          <a:ext cx="82256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2560">
                  <a:extLst>
                    <a:ext uri="{9D8B030D-6E8A-4147-A177-3AD203B41FA5}">
                      <a16:colId xmlns:a16="http://schemas.microsoft.com/office/drawing/2014/main" val="55883670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3595706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93595410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101921439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72592333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004747757"/>
                    </a:ext>
                  </a:extLst>
                </a:gridCol>
                <a:gridCol w="822546">
                  <a:extLst>
                    <a:ext uri="{9D8B030D-6E8A-4147-A177-3AD203B41FA5}">
                      <a16:colId xmlns:a16="http://schemas.microsoft.com/office/drawing/2014/main" val="302891074"/>
                    </a:ext>
                  </a:extLst>
                </a:gridCol>
                <a:gridCol w="822574">
                  <a:extLst>
                    <a:ext uri="{9D8B030D-6E8A-4147-A177-3AD203B41FA5}">
                      <a16:colId xmlns:a16="http://schemas.microsoft.com/office/drawing/2014/main" val="350869592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437637775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1632956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 err="1">
                          <a:latin typeface="+mn-ea"/>
                          <a:ea typeface="+mn-ea"/>
                        </a:rPr>
                        <a:t>idx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72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74762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D37E293-E170-C44A-A1C8-293210532244}"/>
              </a:ext>
            </a:extLst>
          </p:cNvPr>
          <p:cNvSpPr txBox="1"/>
          <p:nvPr/>
        </p:nvSpPr>
        <p:spPr>
          <a:xfrm>
            <a:off x="1262784" y="4530853"/>
            <a:ext cx="6337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0+1) = 1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1+1) = 2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1+1) = 2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1+1) = 2</a:t>
            </a:r>
          </a:p>
          <a:p>
            <a:pPr>
              <a:spcAft>
                <a:spcPts val="600"/>
              </a:spcAft>
            </a:pP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min(a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en-US" altLang="ko-KR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ko-K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+1) = min(INF, 2+1) = 3</a:t>
            </a:r>
            <a:endParaRPr lang="ko-KR" altLang="en-US"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272DDBA7-6F94-B2CE-BA96-972B257AD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679011"/>
              </p:ext>
            </p:extLst>
          </p:nvPr>
        </p:nvGraphicFramePr>
        <p:xfrm>
          <a:off x="1262784" y="2374322"/>
          <a:ext cx="82256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2560">
                  <a:extLst>
                    <a:ext uri="{9D8B030D-6E8A-4147-A177-3AD203B41FA5}">
                      <a16:colId xmlns:a16="http://schemas.microsoft.com/office/drawing/2014/main" val="55883670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3595706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93595410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1019214391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272592333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4004747757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30289107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3508695924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2437637775"/>
                    </a:ext>
                  </a:extLst>
                </a:gridCol>
                <a:gridCol w="822560">
                  <a:extLst>
                    <a:ext uri="{9D8B030D-6E8A-4147-A177-3AD203B41FA5}">
                      <a16:colId xmlns:a16="http://schemas.microsoft.com/office/drawing/2014/main" val="1632956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 err="1">
                          <a:latin typeface="+mn-ea"/>
                          <a:ea typeface="+mn-ea"/>
                        </a:rPr>
                        <a:t>idx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72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INF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…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74762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01A4B34-0AA1-CE2D-CC2F-CBC80288BEE7}"/>
              </a:ext>
            </a:extLst>
          </p:cNvPr>
          <p:cNvSpPr txBox="1"/>
          <p:nvPr/>
        </p:nvSpPr>
        <p:spPr>
          <a:xfrm>
            <a:off x="648856" y="2529556"/>
            <a:ext cx="54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F4B20-DE5D-1B41-A814-0A6F7D1C019A}"/>
              </a:ext>
            </a:extLst>
          </p:cNvPr>
          <p:cNvSpPr txBox="1"/>
          <p:nvPr/>
        </p:nvSpPr>
        <p:spPr>
          <a:xfrm>
            <a:off x="648856" y="3587545"/>
            <a:ext cx="54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후</a:t>
            </a:r>
          </a:p>
        </p:txBody>
      </p:sp>
    </p:spTree>
    <p:extLst>
      <p:ext uri="{BB962C8B-B14F-4D97-AF65-F5344CB8AC3E}">
        <p14:creationId xmlns:p14="http://schemas.microsoft.com/office/powerpoint/2010/main" val="177378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535A2126-5A6E-DF09-5EFB-B1542741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556BB02-915A-F30B-BAC9-2708A874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17</a:t>
            </a:fld>
            <a:endParaRPr lang="ko-KR" altLang="en-US" noProof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385762"/>
            <a:ext cx="11649075" cy="608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2" y="359293"/>
            <a:ext cx="21109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Build &amp; Run: F9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3497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거스름돈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en-US" altLang="ko-KR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00694-FD1F-26DB-8195-76FE3F581B23}"/>
              </a:ext>
            </a:extLst>
          </p:cNvPr>
          <p:cNvSpPr txBox="1"/>
          <p:nvPr/>
        </p:nvSpPr>
        <p:spPr>
          <a:xfrm>
            <a:off x="838200" y="1165448"/>
            <a:ext cx="6365632" cy="5329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#include &lt;</a:t>
            </a:r>
            <a:r>
              <a:rPr lang="en-US" altLang="ko-KR" sz="1500" b="0" i="0" u="none" strike="noStrike" baseline="0" dirty="0" err="1">
                <a:latin typeface=" Consolas"/>
              </a:rPr>
              <a:t>stdio.h</a:t>
            </a:r>
            <a:r>
              <a:rPr lang="en-US" altLang="ko-KR" sz="1500" b="0" i="0" u="none" strike="noStrike" baseline="0" dirty="0">
                <a:latin typeface=" Consolas"/>
              </a:rPr>
              <a:t>&gt;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// DP </a:t>
            </a:r>
            <a:r>
              <a:rPr lang="ko-KR" altLang="en-US" sz="1500" b="0" i="0" u="none" strike="noStrike" baseline="0" dirty="0" err="1">
                <a:solidFill>
                  <a:srgbClr val="00B050"/>
                </a:solidFill>
                <a:latin typeface=" Consolas"/>
              </a:rPr>
              <a:t>바텀업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 구현</a:t>
            </a:r>
            <a:endParaRPr lang="en-US" altLang="ko-KR" sz="1500" b="0" i="0" u="none" strike="noStrike" baseline="0" dirty="0">
              <a:solidFill>
                <a:srgbClr val="00B050"/>
              </a:solidFill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#include &lt;algorithm&gt;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#define  MAX  10000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#define  INF  99999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int d[MAX+1];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// DP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테이블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int c[10];   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화폐단위 저장 배열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int n, m;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void </a:t>
            </a:r>
            <a:r>
              <a:rPr lang="en-US" altLang="ko-KR" sz="1500" b="0" i="0" u="none" strike="noStrike" baseline="0" dirty="0" err="1">
                <a:latin typeface=" Consolas"/>
              </a:rPr>
              <a:t>dp</a:t>
            </a:r>
            <a:r>
              <a:rPr lang="en-US" altLang="ko-KR" sz="1500" b="0" i="0" u="none" strike="noStrike" baseline="0" dirty="0">
                <a:latin typeface=" Consolas"/>
              </a:rPr>
              <a:t>()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d[0] = 0;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for(int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=1;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&lt;=MAX;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++)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    d[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]=INF;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// ex. 2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원에 대하여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, 3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원에 대하여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, 5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원에 대하여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,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for(int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=0;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&lt;n;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++) {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각 화폐단위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a[</a:t>
            </a:r>
            <a:r>
              <a:rPr lang="en-US" altLang="ko-KR" sz="1500" b="0" i="0" u="none" strike="noStrike" baseline="0" dirty="0" err="1">
                <a:solidFill>
                  <a:srgbClr val="00B050"/>
                </a:solidFill>
                <a:latin typeface=" Consolas"/>
              </a:rPr>
              <a:t>i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]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에 대하여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,</a:t>
            </a:r>
            <a:r>
              <a:rPr lang="ko-KR" altLang="en-US" sz="1500" b="0" i="0" u="none" strike="noStrike" baseline="0" dirty="0">
                <a:latin typeface=" Consolas"/>
              </a:rPr>
              <a:t>        </a:t>
            </a:r>
            <a:endParaRPr lang="ko-KR" altLang="en-US" sz="1500" b="0" i="0" u="none" strike="noStrike" baseline="0" dirty="0">
              <a:solidFill>
                <a:srgbClr val="00B050"/>
              </a:solidFill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ko-KR" altLang="en-US" sz="1500" b="0" i="0" u="none" strike="noStrike" baseline="0" dirty="0">
                <a:latin typeface=" Consolas"/>
              </a:rPr>
              <a:t>        </a:t>
            </a:r>
            <a:r>
              <a:rPr lang="en-US" altLang="ko-KR" sz="1500" b="0" i="0" u="none" strike="noStrike" baseline="0" dirty="0">
                <a:latin typeface=" Consolas"/>
              </a:rPr>
              <a:t>for(int x=c[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]; x&lt;=MAX; x++) {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 Consolas"/>
              </a:rPr>
              <a:t>// x: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 Consolas"/>
              </a:rPr>
              <a:t>금액</a:t>
            </a:r>
            <a:endParaRPr lang="en-US" altLang="ko-KR" sz="1500" b="0" i="0" u="none" strike="noStrike" baseline="0" dirty="0"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        if(d[</a:t>
            </a:r>
            <a:r>
              <a:rPr lang="en-US" altLang="ko-KR" sz="1500" b="0" i="0" u="none" strike="noStrike" baseline="0" dirty="0" err="1">
                <a:latin typeface=" Consolas"/>
              </a:rPr>
              <a:t>x-c</a:t>
            </a:r>
            <a:r>
              <a:rPr lang="en-US" altLang="ko-KR" sz="1500" b="0" i="0" u="none" strike="noStrike" baseline="0" dirty="0">
                <a:latin typeface=" Consolas"/>
              </a:rPr>
              <a:t>[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]] != INF)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            d[x] = std::min(d[x], d[</a:t>
            </a:r>
            <a:r>
              <a:rPr lang="en-US" altLang="ko-KR" sz="1500" b="0" i="0" u="none" strike="noStrike" baseline="0" dirty="0" err="1">
                <a:latin typeface=" Consolas"/>
              </a:rPr>
              <a:t>x-c</a:t>
            </a:r>
            <a:r>
              <a:rPr lang="en-US" altLang="ko-KR" sz="1500" b="0" i="0" u="none" strike="noStrike" baseline="0" dirty="0">
                <a:latin typeface=" Consolas"/>
              </a:rPr>
              <a:t>[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]]+1);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}</a:t>
            </a:r>
            <a:endParaRPr lang="pt-BR" altLang="ko-KR" sz="1500" b="0" i="0" u="none" strike="noStrike" baseline="0" dirty="0">
              <a:latin typeface=" Consola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6F83E-EB1B-F6ED-EA03-DAFDD4A025BE}"/>
              </a:ext>
            </a:extLst>
          </p:cNvPr>
          <p:cNvSpPr txBox="1"/>
          <p:nvPr/>
        </p:nvSpPr>
        <p:spPr>
          <a:xfrm>
            <a:off x="7335078" y="1165448"/>
            <a:ext cx="4247321" cy="5329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int </a:t>
            </a:r>
            <a:r>
              <a:rPr lang="en-US" altLang="ko-KR" sz="1500" b="0" i="0" u="none" strike="noStrike" baseline="0" dirty="0" err="1">
                <a:latin typeface=" Consolas"/>
              </a:rPr>
              <a:t>howMany</a:t>
            </a:r>
            <a:r>
              <a:rPr lang="en-US" altLang="ko-KR" sz="1500" b="0" i="0" u="none" strike="noStrike" baseline="0" dirty="0">
                <a:latin typeface=" Consolas"/>
              </a:rPr>
              <a:t>(int x)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return d[x];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int main()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</a:t>
            </a:r>
            <a:r>
              <a:rPr lang="en-US" altLang="ko-KR" sz="1500" b="0" i="0" u="none" strike="noStrike" baseline="0" dirty="0" err="1">
                <a:latin typeface=" Consolas"/>
              </a:rPr>
              <a:t>scanf</a:t>
            </a:r>
            <a:r>
              <a:rPr lang="en-US" altLang="ko-KR" sz="1500" b="0" i="0" u="none" strike="noStrike" baseline="0" dirty="0">
                <a:latin typeface=" Consolas"/>
              </a:rPr>
              <a:t>("%d %d", &amp;n, &amp;m);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for(int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=0;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&lt;n; 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++)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    </a:t>
            </a:r>
            <a:r>
              <a:rPr lang="en-US" altLang="ko-KR" sz="1500" b="0" i="0" u="none" strike="noStrike" baseline="0" dirty="0" err="1">
                <a:latin typeface=" Consolas"/>
              </a:rPr>
              <a:t>scanf</a:t>
            </a:r>
            <a:r>
              <a:rPr lang="en-US" altLang="ko-KR" sz="1500" b="0" i="0" u="none" strike="noStrike" baseline="0" dirty="0">
                <a:latin typeface=" Consolas"/>
              </a:rPr>
              <a:t>("%d", &amp;c[</a:t>
            </a:r>
            <a:r>
              <a:rPr lang="en-US" altLang="ko-KR" sz="1500" b="0" i="0" u="none" strike="noStrike" baseline="0" dirty="0" err="1">
                <a:latin typeface=" Consolas"/>
              </a:rPr>
              <a:t>i</a:t>
            </a:r>
            <a:r>
              <a:rPr lang="en-US" altLang="ko-KR" sz="1500" b="0" i="0" u="none" strike="noStrike" baseline="0" dirty="0">
                <a:latin typeface=" Consolas"/>
              </a:rPr>
              <a:t>]);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</a:t>
            </a:r>
            <a:r>
              <a:rPr lang="en-US" altLang="ko-KR" sz="1500" b="0" i="0" u="none" strike="noStrike" baseline="0" dirty="0" err="1">
                <a:latin typeface=" Consolas"/>
              </a:rPr>
              <a:t>dp</a:t>
            </a:r>
            <a:r>
              <a:rPr lang="en-US" altLang="ko-KR" sz="1500" b="0" i="0" u="none" strike="noStrike" baseline="0" dirty="0">
                <a:latin typeface=" Consolas"/>
              </a:rPr>
              <a:t>();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 Consolas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int </a:t>
            </a:r>
            <a:r>
              <a:rPr lang="en-US" altLang="ko-KR" sz="1500" b="0" i="0" u="none" strike="noStrike" baseline="0" dirty="0" err="1">
                <a:latin typeface=" Consolas"/>
              </a:rPr>
              <a:t>min_count</a:t>
            </a:r>
            <a:r>
              <a:rPr lang="en-US" altLang="ko-KR" sz="1500" b="0" i="0" u="none" strike="noStrike" baseline="0" dirty="0">
                <a:latin typeface=" Consolas"/>
              </a:rPr>
              <a:t> = </a:t>
            </a:r>
            <a:r>
              <a:rPr lang="en-US" altLang="ko-KR" sz="1500" b="0" i="0" u="none" strike="noStrike" baseline="0" dirty="0" err="1">
                <a:latin typeface=" Consolas"/>
              </a:rPr>
              <a:t>howMany</a:t>
            </a:r>
            <a:r>
              <a:rPr lang="en-US" altLang="ko-KR" sz="1500" b="0" i="0" u="none" strike="noStrike" baseline="0" dirty="0">
                <a:latin typeface=" Consolas"/>
              </a:rPr>
              <a:t>(m);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if(</a:t>
            </a:r>
            <a:r>
              <a:rPr lang="en-US" altLang="ko-KR" sz="1500" b="0" i="0" u="none" strike="noStrike" baseline="0" dirty="0" err="1">
                <a:latin typeface=" Consolas"/>
              </a:rPr>
              <a:t>min_count</a:t>
            </a:r>
            <a:r>
              <a:rPr lang="en-US" altLang="ko-KR" sz="1500" b="0" i="0" u="none" strike="noStrike" baseline="0" dirty="0">
                <a:latin typeface=" Consolas"/>
              </a:rPr>
              <a:t> != INF)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    </a:t>
            </a:r>
            <a:r>
              <a:rPr lang="en-US" altLang="ko-KR" sz="1500" b="0" i="0" u="none" strike="noStrike" baseline="0" dirty="0" err="1">
                <a:latin typeface=" Consolas"/>
              </a:rPr>
              <a:t>printf</a:t>
            </a:r>
            <a:r>
              <a:rPr lang="en-US" altLang="ko-KR" sz="1500" b="0" i="0" u="none" strike="noStrike" baseline="0" dirty="0">
                <a:latin typeface=" Consolas"/>
              </a:rPr>
              <a:t>("%d\n", </a:t>
            </a:r>
            <a:r>
              <a:rPr lang="en-US" altLang="ko-KR" sz="1500" b="0" i="0" u="none" strike="noStrike" baseline="0" dirty="0" err="1">
                <a:latin typeface=" Consolas"/>
              </a:rPr>
              <a:t>min_count</a:t>
            </a:r>
            <a:r>
              <a:rPr lang="en-US" altLang="ko-KR" sz="1500" b="0" i="0" u="none" strike="noStrike" baseline="0" dirty="0">
                <a:latin typeface=" Consolas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else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        </a:t>
            </a:r>
            <a:r>
              <a:rPr lang="en-US" altLang="ko-KR" sz="1500" b="0" i="0" u="none" strike="noStrike" baseline="0" dirty="0" err="1">
                <a:latin typeface=" Consolas"/>
              </a:rPr>
              <a:t>printf</a:t>
            </a:r>
            <a:r>
              <a:rPr lang="en-US" altLang="ko-KR" sz="1500" b="0" i="0" u="none" strike="noStrike" baseline="0" dirty="0">
                <a:latin typeface=" Consolas"/>
              </a:rPr>
              <a:t>("-1\n", </a:t>
            </a:r>
            <a:r>
              <a:rPr lang="en-US" altLang="ko-KR" sz="1500" b="0" i="0" u="none" strike="noStrike" baseline="0" dirty="0" err="1">
                <a:latin typeface=" Consolas"/>
              </a:rPr>
              <a:t>min_count</a:t>
            </a:r>
            <a:r>
              <a:rPr lang="en-US" altLang="ko-KR" sz="1500" b="0" i="0" u="none" strike="noStrike" baseline="0" dirty="0">
                <a:latin typeface=" Consolas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 Consolas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DFC00-9127-71CA-604D-E259745F2785}"/>
              </a:ext>
            </a:extLst>
          </p:cNvPr>
          <p:cNvSpPr txBox="1"/>
          <p:nvPr/>
        </p:nvSpPr>
        <p:spPr>
          <a:xfrm>
            <a:off x="1228300" y="6858000"/>
            <a:ext cx="10053626" cy="3780697"/>
          </a:xfrm>
          <a:prstGeom prst="rect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0"/>
              </a:lnSpc>
            </a:pPr>
            <a:r>
              <a:rPr lang="pt-BR" altLang="ko-KR" sz="4000" b="0" i="0" u="none" strike="noStrike" baseline="0" dirty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01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41FD9-BE61-9B4E-90BB-22737722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로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3AFCA-5946-818A-02DE-300645085C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ko-KR" altLang="en-US" dirty="0"/>
              <a:t>정수 </a:t>
            </a:r>
            <a:r>
              <a:rPr lang="en-US" altLang="ko-KR" dirty="0"/>
              <a:t>X</a:t>
            </a:r>
            <a:r>
              <a:rPr lang="ko-KR" altLang="en-US" dirty="0"/>
              <a:t>가 주어질 때 정수 </a:t>
            </a:r>
            <a:r>
              <a:rPr lang="en-US" altLang="ko-KR" dirty="0"/>
              <a:t>X</a:t>
            </a:r>
            <a:r>
              <a:rPr lang="ko-KR" altLang="en-US" dirty="0"/>
              <a:t>에 사용할 수 있는 연산은 다음과 같이 </a:t>
            </a:r>
            <a:r>
              <a:rPr lang="en-US" altLang="ko-KR" dirty="0"/>
              <a:t>4</a:t>
            </a:r>
            <a:r>
              <a:rPr lang="ko-KR" altLang="en-US" dirty="0"/>
              <a:t>가지이다</a:t>
            </a:r>
            <a:r>
              <a:rPr lang="en-US" altLang="ko-KR" dirty="0"/>
              <a:t>.</a:t>
            </a:r>
          </a:p>
          <a:p>
            <a:pPr marL="324000" lvl="1" indent="0">
              <a:lnSpc>
                <a:spcPct val="110000"/>
              </a:lnSpc>
              <a:spcAft>
                <a:spcPts val="300"/>
              </a:spcAft>
              <a:buNone/>
            </a:pPr>
            <a:endParaRPr lang="en-US" altLang="ko-KR" sz="1600" dirty="0"/>
          </a:p>
          <a:p>
            <a:pPr marL="324000" lvl="1" indent="0">
              <a:lnSpc>
                <a:spcPct val="110000"/>
              </a:lnSpc>
              <a:spcAft>
                <a:spcPts val="300"/>
              </a:spcAft>
              <a:buNone/>
            </a:pPr>
            <a:endParaRPr lang="en-US" altLang="ko-KR" sz="1600" dirty="0"/>
          </a:p>
          <a:p>
            <a:pPr marL="324000" lvl="1" indent="0">
              <a:lnSpc>
                <a:spcPct val="110000"/>
              </a:lnSpc>
              <a:spcAft>
                <a:spcPts val="300"/>
              </a:spcAft>
              <a:buNone/>
            </a:pPr>
            <a:endParaRPr lang="en-US" altLang="ko-KR" sz="1600" dirty="0"/>
          </a:p>
          <a:p>
            <a:pPr marL="324000" lvl="1" indent="0">
              <a:lnSpc>
                <a:spcPct val="110000"/>
              </a:lnSpc>
              <a:spcAft>
                <a:spcPts val="300"/>
              </a:spcAft>
              <a:buNone/>
            </a:pPr>
            <a:endParaRPr lang="en-US" altLang="ko-KR" dirty="0"/>
          </a:p>
          <a:p>
            <a:pPr marL="324000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ko-KR" altLang="en-US" dirty="0"/>
              <a:t>정수 </a:t>
            </a:r>
            <a:r>
              <a:rPr lang="en-US" altLang="ko-KR" dirty="0"/>
              <a:t>X</a:t>
            </a:r>
            <a:r>
              <a:rPr lang="ko-KR" altLang="en-US" dirty="0"/>
              <a:t>가 주어졌을 때</a:t>
            </a:r>
            <a:r>
              <a:rPr lang="en-US" altLang="ko-KR" dirty="0"/>
              <a:t>, </a:t>
            </a:r>
            <a:r>
              <a:rPr lang="ko-KR" altLang="en-US" dirty="0"/>
              <a:t>연산 </a:t>
            </a:r>
            <a:r>
              <a:rPr lang="en-US" altLang="ko-KR" dirty="0"/>
              <a:t>4</a:t>
            </a:r>
            <a:r>
              <a:rPr lang="ko-KR" altLang="en-US" dirty="0"/>
              <a:t>개를 적절히 사용해서 </a:t>
            </a:r>
            <a:r>
              <a:rPr lang="en-US" altLang="ko-KR" dirty="0"/>
              <a:t>1</a:t>
            </a:r>
            <a:r>
              <a:rPr lang="ko-KR" altLang="en-US" dirty="0"/>
              <a:t>을 만들려고 한다</a:t>
            </a:r>
            <a:r>
              <a:rPr lang="en-US" altLang="ko-KR" dirty="0"/>
              <a:t>. </a:t>
            </a:r>
            <a:r>
              <a:rPr lang="ko-KR" altLang="en-US" dirty="0"/>
              <a:t>연산을 사용하는 횟수의 최솟값을 </a:t>
            </a:r>
            <a:r>
              <a:rPr lang="ko-KR" altLang="en-US" dirty="0" err="1"/>
              <a:t>출력하시오</a:t>
            </a:r>
            <a:r>
              <a:rPr lang="en-US" altLang="ko-KR" dirty="0"/>
              <a:t>.</a:t>
            </a:r>
          </a:p>
          <a:p>
            <a:pPr marL="324000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ko-KR" altLang="en-US" dirty="0"/>
              <a:t>예를 들어 정수가 </a:t>
            </a:r>
            <a:r>
              <a:rPr lang="en-US" altLang="ko-KR" dirty="0"/>
              <a:t>26</a:t>
            </a:r>
            <a:r>
              <a:rPr lang="ko-KR" altLang="en-US" dirty="0"/>
              <a:t>이면 다음과 같이 계산해서 </a:t>
            </a:r>
            <a:r>
              <a:rPr lang="en-US" altLang="ko-KR" dirty="0"/>
              <a:t>3</a:t>
            </a:r>
            <a:r>
              <a:rPr lang="ko-KR" altLang="en-US" dirty="0"/>
              <a:t>번의 연산이 최솟값이다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E64C9-207F-E3AA-67CE-240558FE47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ko-KR" altLang="en-US" dirty="0" err="1">
                <a:solidFill>
                  <a:srgbClr val="222222"/>
                </a:solidFill>
                <a:latin typeface="Noto Sans DemiLight"/>
              </a:rPr>
              <a:t>입력값</a:t>
            </a: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pPr marL="324000" lvl="1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첫째 줄에 정수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가 주어진다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324000" lvl="1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altLang="ko-KR" dirty="0">
                <a:solidFill>
                  <a:srgbClr val="222222"/>
                </a:solidFill>
                <a:latin typeface="Noto Sans DemiLight"/>
              </a:rPr>
              <a:t> (1 &lt;= X &lt;= 30,000)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ko-KR" altLang="en-US" dirty="0" err="1">
                <a:solidFill>
                  <a:srgbClr val="222222"/>
                </a:solidFill>
                <a:latin typeface="Noto Sans DemiLight"/>
              </a:rPr>
              <a:t>출력값</a:t>
            </a:r>
            <a:endParaRPr lang="en-US" altLang="ko-KR" dirty="0">
              <a:solidFill>
                <a:srgbClr val="222222"/>
              </a:solidFill>
              <a:latin typeface="Noto Sans DemiLight"/>
            </a:endParaRPr>
          </a:p>
          <a:p>
            <a:pPr marL="324000" lvl="1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첫째 줄에 연산을 하는 횟수의 최솟값을 출력한다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0C5FD-955B-D538-5F9F-E2D5A7D51A20}"/>
              </a:ext>
            </a:extLst>
          </p:cNvPr>
          <p:cNvSpPr txBox="1"/>
          <p:nvPr/>
        </p:nvSpPr>
        <p:spPr>
          <a:xfrm>
            <a:off x="1128889" y="2636659"/>
            <a:ext cx="4647071" cy="140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ko-KR" altLang="en-US" dirty="0"/>
              <a:t>ⓐ </a:t>
            </a:r>
            <a:r>
              <a:rPr lang="en-US" altLang="ko-KR" dirty="0"/>
              <a:t>X</a:t>
            </a:r>
            <a:r>
              <a:rPr lang="ko-KR" altLang="en-US" dirty="0"/>
              <a:t>가 </a:t>
            </a:r>
            <a:r>
              <a:rPr lang="en-US" altLang="ko-KR" dirty="0"/>
              <a:t>5</a:t>
            </a:r>
            <a:r>
              <a:rPr lang="ko-KR" altLang="en-US" dirty="0"/>
              <a:t>로 나누어 떨어지면</a:t>
            </a:r>
            <a:r>
              <a:rPr lang="en-US" altLang="ko-KR" dirty="0"/>
              <a:t>, 5</a:t>
            </a:r>
            <a:r>
              <a:rPr lang="ko-KR" altLang="en-US" dirty="0"/>
              <a:t>로 나눈다</a:t>
            </a:r>
            <a:r>
              <a:rPr lang="en-US" altLang="ko-KR" dirty="0"/>
              <a:t>.</a:t>
            </a:r>
          </a:p>
          <a:p>
            <a:pPr marL="0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ko-KR" altLang="en-US" dirty="0"/>
              <a:t>ⓑ </a:t>
            </a:r>
            <a:r>
              <a:rPr lang="en-US" altLang="ko-KR" dirty="0"/>
              <a:t>X</a:t>
            </a:r>
            <a:r>
              <a:rPr lang="ko-KR" altLang="en-US" dirty="0"/>
              <a:t>가 </a:t>
            </a:r>
            <a:r>
              <a:rPr lang="en-US" altLang="ko-KR" dirty="0"/>
              <a:t>3</a:t>
            </a:r>
            <a:r>
              <a:rPr lang="ko-KR" altLang="en-US" dirty="0"/>
              <a:t>로 나누어 떨어지면</a:t>
            </a:r>
            <a:r>
              <a:rPr lang="en-US" altLang="ko-KR" dirty="0"/>
              <a:t>, 3</a:t>
            </a:r>
            <a:r>
              <a:rPr lang="ko-KR" altLang="en-US" dirty="0"/>
              <a:t>으로 나눈다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ko-KR" altLang="en-US" dirty="0"/>
              <a:t>ⓒ </a:t>
            </a:r>
            <a:r>
              <a:rPr lang="en-US" altLang="ko-KR" dirty="0"/>
              <a:t>X</a:t>
            </a:r>
            <a:r>
              <a:rPr lang="ko-KR" altLang="en-US" dirty="0"/>
              <a:t>가 </a:t>
            </a:r>
            <a:r>
              <a:rPr lang="en-US" altLang="ko-KR" dirty="0"/>
              <a:t>2</a:t>
            </a:r>
            <a:r>
              <a:rPr lang="ko-KR" altLang="en-US" dirty="0"/>
              <a:t>로 나누어 떨어지면</a:t>
            </a:r>
            <a:r>
              <a:rPr lang="en-US" altLang="ko-KR" dirty="0"/>
              <a:t>, 2</a:t>
            </a:r>
            <a:r>
              <a:rPr lang="ko-KR" altLang="en-US" dirty="0"/>
              <a:t>로 나눈다</a:t>
            </a:r>
            <a:r>
              <a:rPr lang="en-US" altLang="ko-KR" dirty="0"/>
              <a:t>.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</a:pPr>
            <a:r>
              <a:rPr lang="ko-KR" altLang="en-US" dirty="0"/>
              <a:t>ⓓ </a:t>
            </a:r>
            <a:r>
              <a:rPr lang="en-US" altLang="ko-KR" dirty="0"/>
              <a:t>X</a:t>
            </a:r>
            <a:r>
              <a:rPr lang="ko-KR" altLang="en-US" dirty="0"/>
              <a:t>에서 </a:t>
            </a:r>
            <a:r>
              <a:rPr lang="en-US" altLang="ko-KR" dirty="0"/>
              <a:t>1</a:t>
            </a:r>
            <a:r>
              <a:rPr lang="ko-KR" altLang="en-US" dirty="0"/>
              <a:t>을 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628CF-04DD-9745-A8D9-94FB3244630F}"/>
              </a:ext>
            </a:extLst>
          </p:cNvPr>
          <p:cNvSpPr txBox="1"/>
          <p:nvPr/>
        </p:nvSpPr>
        <p:spPr>
          <a:xfrm>
            <a:off x="6710809" y="1835915"/>
            <a:ext cx="4301067" cy="105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en-US" altLang="ko-KR" dirty="0"/>
              <a:t>26 – 1 = 25 	(</a:t>
            </a:r>
            <a:r>
              <a:rPr lang="ko-KR" altLang="en-US" dirty="0"/>
              <a:t>ⓓ</a:t>
            </a:r>
            <a:r>
              <a:rPr lang="en-US" altLang="ko-KR" dirty="0"/>
              <a:t>)</a:t>
            </a:r>
          </a:p>
          <a:p>
            <a:pPr marL="342900" lvl="1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en-US" altLang="ko-KR" dirty="0"/>
              <a:t>25 / 5 = 5	(</a:t>
            </a:r>
            <a:r>
              <a:rPr lang="ko-KR" altLang="en-US" dirty="0"/>
              <a:t>ⓐ</a:t>
            </a:r>
            <a:r>
              <a:rPr lang="en-US" altLang="ko-KR" dirty="0"/>
              <a:t>)</a:t>
            </a:r>
          </a:p>
          <a:p>
            <a:pPr marL="342900" lvl="1" indent="-342900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en-US" altLang="ko-KR" dirty="0"/>
              <a:t>5 / 5 = 1	(</a:t>
            </a:r>
            <a:r>
              <a:rPr lang="ko-KR" altLang="en-US" dirty="0"/>
              <a:t>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36899BF2-4A76-C233-9716-DE63C7527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76242"/>
              </p:ext>
            </p:extLst>
          </p:nvPr>
        </p:nvGraphicFramePr>
        <p:xfrm>
          <a:off x="6733387" y="5756393"/>
          <a:ext cx="43297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862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164862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26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5565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>
            <a:extLst>
              <a:ext uri="{FF2B5EF4-FFF2-40B4-BE49-F238E27FC236}">
                <a16:creationId xmlns:a16="http://schemas.microsoft.com/office/drawing/2014/main" id="{67AB5234-3EE3-2F2C-8A81-AE9A7B27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81" y="892633"/>
            <a:ext cx="6643168" cy="573314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C641FD9-BE61-9B4E-90BB-22737722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로 만들기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3AFCA-5946-818A-02DE-300645085C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ko-KR" altLang="en-US" dirty="0"/>
              <a:t>문제해설</a:t>
            </a:r>
            <a:endParaRPr lang="en-US" altLang="ko-KR" dirty="0"/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altLang="ko-KR" dirty="0"/>
              <a:t>X=6</a:t>
            </a:r>
            <a:r>
              <a:rPr lang="ko-KR" altLang="en-US" dirty="0"/>
              <a:t>일 때</a:t>
            </a:r>
            <a:r>
              <a:rPr lang="en-US" altLang="ko-KR" dirty="0"/>
              <a:t>,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172</a:t>
            </a:fld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FFC4D-5247-49FA-EEA1-B910D710A8A9}"/>
              </a:ext>
            </a:extLst>
          </p:cNvPr>
          <p:cNvSpPr txBox="1"/>
          <p:nvPr/>
        </p:nvSpPr>
        <p:spPr>
          <a:xfrm>
            <a:off x="2389300" y="1957559"/>
            <a:ext cx="1716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6-1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한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5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의 최소횟수는</a:t>
            </a:r>
            <a:endParaRPr lang="en-US" altLang="ko-KR" sz="14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 아래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2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가지 구한 값의 최소 횟수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FB4AE-424B-D69E-5B1D-D6511113736B}"/>
              </a:ext>
            </a:extLst>
          </p:cNvPr>
          <p:cNvSpPr txBox="1"/>
          <p:nvPr/>
        </p:nvSpPr>
        <p:spPr>
          <a:xfrm>
            <a:off x="9434288" y="2630692"/>
            <a:ext cx="1716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로 나누어 떨어지지 않으므로</a:t>
            </a:r>
            <a:endParaRPr lang="en-US" altLang="ko-KR" sz="1400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÷5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한 결과는 고려할 필요 없음</a:t>
            </a:r>
          </a:p>
        </p:txBody>
      </p:sp>
      <p:sp>
        <p:nvSpPr>
          <p:cNvPr id="24" name="곱하기 기호 23">
            <a:extLst>
              <a:ext uri="{FF2B5EF4-FFF2-40B4-BE49-F238E27FC236}">
                <a16:creationId xmlns:a16="http://schemas.microsoft.com/office/drawing/2014/main" id="{5B1D2FB7-786B-60F7-2840-3654140F05C8}"/>
              </a:ext>
            </a:extLst>
          </p:cNvPr>
          <p:cNvSpPr/>
          <p:nvPr/>
        </p:nvSpPr>
        <p:spPr>
          <a:xfrm>
            <a:off x="9937689" y="2162414"/>
            <a:ext cx="558140" cy="5581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9C13D-074F-90C6-2364-063F8D369877}"/>
              </a:ext>
            </a:extLst>
          </p:cNvPr>
          <p:cNvSpPr txBox="1"/>
          <p:nvPr/>
        </p:nvSpPr>
        <p:spPr>
          <a:xfrm>
            <a:off x="4575462" y="1964431"/>
            <a:ext cx="1716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6÷2 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한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3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의 최소횟수는</a:t>
            </a:r>
            <a:endParaRPr lang="en-US" altLang="ko-KR" sz="14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 아래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2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가지 구한 값의 최소 횟수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43CD6-F8A5-7686-574A-97941D12DC10}"/>
              </a:ext>
            </a:extLst>
          </p:cNvPr>
          <p:cNvSpPr txBox="1"/>
          <p:nvPr/>
        </p:nvSpPr>
        <p:spPr>
          <a:xfrm>
            <a:off x="6660199" y="1957560"/>
            <a:ext cx="1716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6÷3 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한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2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의 최소횟수는</a:t>
            </a:r>
            <a:endParaRPr lang="en-US" altLang="ko-KR" sz="14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 아래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2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가지 구한 값의 최소 횟수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F0C46-CCC6-E4BE-C533-96AF08C28F7E}"/>
              </a:ext>
            </a:extLst>
          </p:cNvPr>
          <p:cNvSpPr txBox="1"/>
          <p:nvPr/>
        </p:nvSpPr>
        <p:spPr>
          <a:xfrm>
            <a:off x="4507170" y="642780"/>
            <a:ext cx="169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6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을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1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로 만드는 최소 연산횟수는</a:t>
            </a:r>
            <a:endParaRPr lang="en-US" altLang="ko-KR" sz="14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 아래 </a:t>
            </a:r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3</a:t>
            </a:r>
            <a:r>
              <a:rPr lang="ko-KR" altLang="en-US" sz="1400" dirty="0">
                <a:solidFill>
                  <a:srgbClr val="0070C0"/>
                </a:solidFill>
                <a:latin typeface="+mn-ea"/>
              </a:rPr>
              <a:t>가지 구한 값의 최소 횟수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73865BB3-B18D-00E4-075E-98DCF92832CE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555177" y="1187530"/>
            <a:ext cx="3516563" cy="1108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F26D630-54AB-1963-F339-0881F01282E3}"/>
              </a:ext>
            </a:extLst>
          </p:cNvPr>
          <p:cNvSpPr txBox="1"/>
          <p:nvPr/>
        </p:nvSpPr>
        <p:spPr>
          <a:xfrm>
            <a:off x="3054577" y="3430911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÷2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614A94-A96B-2F3E-1174-56D389BA677D}"/>
              </a:ext>
            </a:extLst>
          </p:cNvPr>
          <p:cNvSpPr txBox="1"/>
          <p:nvPr/>
        </p:nvSpPr>
        <p:spPr>
          <a:xfrm>
            <a:off x="4137235" y="3430911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÷5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850D7A-4F60-E58F-7DD9-BF86A63E39E8}"/>
              </a:ext>
            </a:extLst>
          </p:cNvPr>
          <p:cNvSpPr txBox="1"/>
          <p:nvPr/>
        </p:nvSpPr>
        <p:spPr>
          <a:xfrm>
            <a:off x="5173667" y="3430911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-1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0286E6-CF8A-185A-6F1E-28ADE321A63D}"/>
              </a:ext>
            </a:extLst>
          </p:cNvPr>
          <p:cNvSpPr txBox="1"/>
          <p:nvPr/>
        </p:nvSpPr>
        <p:spPr>
          <a:xfrm>
            <a:off x="6201490" y="3430911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÷3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C5DF42-FE81-255E-C1B2-13978579614B}"/>
              </a:ext>
            </a:extLst>
          </p:cNvPr>
          <p:cNvSpPr txBox="1"/>
          <p:nvPr/>
        </p:nvSpPr>
        <p:spPr>
          <a:xfrm>
            <a:off x="7245251" y="3430911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÷2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EFDBB3-3E4C-125F-46AD-50A59EBB37BC}"/>
              </a:ext>
            </a:extLst>
          </p:cNvPr>
          <p:cNvSpPr txBox="1"/>
          <p:nvPr/>
        </p:nvSpPr>
        <p:spPr>
          <a:xfrm>
            <a:off x="8325936" y="3430911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-1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1724E5-435D-7626-0AF0-4EABBB4E7749}"/>
              </a:ext>
            </a:extLst>
          </p:cNvPr>
          <p:cNvSpPr txBox="1"/>
          <p:nvPr/>
        </p:nvSpPr>
        <p:spPr>
          <a:xfrm>
            <a:off x="2524581" y="4749072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-1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2D7E16-2138-9B04-A36E-A7CD6B2D3438}"/>
              </a:ext>
            </a:extLst>
          </p:cNvPr>
          <p:cNvSpPr txBox="1"/>
          <p:nvPr/>
        </p:nvSpPr>
        <p:spPr>
          <a:xfrm>
            <a:off x="3573889" y="4749072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÷2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0E1D27-F695-7D83-9F7B-E1F9B88F847E}"/>
              </a:ext>
            </a:extLst>
          </p:cNvPr>
          <p:cNvSpPr txBox="1"/>
          <p:nvPr/>
        </p:nvSpPr>
        <p:spPr>
          <a:xfrm>
            <a:off x="4628732" y="4749072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÷2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FCAB4D-716F-8A3B-803E-C5A9B750018F}"/>
              </a:ext>
            </a:extLst>
          </p:cNvPr>
          <p:cNvSpPr txBox="1"/>
          <p:nvPr/>
        </p:nvSpPr>
        <p:spPr>
          <a:xfrm>
            <a:off x="5685635" y="4749072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-1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548155-09B7-55A3-190E-F32CECE1EC10}"/>
              </a:ext>
            </a:extLst>
          </p:cNvPr>
          <p:cNvSpPr txBox="1"/>
          <p:nvPr/>
        </p:nvSpPr>
        <p:spPr>
          <a:xfrm>
            <a:off x="2341822" y="5791938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÷2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B52F21-3C19-C4AF-43EE-B48C0DA2D9AB}"/>
              </a:ext>
            </a:extLst>
          </p:cNvPr>
          <p:cNvSpPr txBox="1"/>
          <p:nvPr/>
        </p:nvSpPr>
        <p:spPr>
          <a:xfrm>
            <a:off x="3054577" y="5791937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-1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35C5D3-33B6-F39F-BD0A-CD2032824DAE}"/>
              </a:ext>
            </a:extLst>
          </p:cNvPr>
          <p:cNvSpPr txBox="1"/>
          <p:nvPr/>
        </p:nvSpPr>
        <p:spPr>
          <a:xfrm>
            <a:off x="3727261" y="5791938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÷2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288C97-B96B-2B4B-29DD-689FA82AA59F}"/>
              </a:ext>
            </a:extLst>
          </p:cNvPr>
          <p:cNvSpPr txBox="1"/>
          <p:nvPr/>
        </p:nvSpPr>
        <p:spPr>
          <a:xfrm>
            <a:off x="4333145" y="5791937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70C0"/>
                </a:solidFill>
                <a:latin typeface="+mn-ea"/>
              </a:rPr>
              <a:t>-1</a:t>
            </a:r>
            <a:endParaRPr lang="ko-KR" altLang="en-US" sz="1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A8A12-B095-F4D8-3872-85D4745D767C}"/>
              </a:ext>
            </a:extLst>
          </p:cNvPr>
          <p:cNvSpPr txBox="1"/>
          <p:nvPr/>
        </p:nvSpPr>
        <p:spPr>
          <a:xfrm>
            <a:off x="7231206" y="697883"/>
            <a:ext cx="463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f(x)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를 </a:t>
            </a:r>
            <a:r>
              <a:rPr lang="en-US" altLang="ko-KR" dirty="0"/>
              <a:t>1</a:t>
            </a:r>
            <a:r>
              <a:rPr lang="ko-KR" altLang="en-US" dirty="0"/>
              <a:t>로 만들기 위해 필요한 최소 횟수</a:t>
            </a:r>
          </a:p>
        </p:txBody>
      </p:sp>
    </p:spTree>
    <p:extLst>
      <p:ext uri="{BB962C8B-B14F-4D97-AF65-F5344CB8AC3E}">
        <p14:creationId xmlns:p14="http://schemas.microsoft.com/office/powerpoint/2010/main" val="59444712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41FD9-BE61-9B4E-90BB-22737722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로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3AFCA-5946-818A-02DE-300645085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06286"/>
            <a:ext cx="5194767" cy="5022325"/>
          </a:xfrm>
        </p:spPr>
        <p:txBody>
          <a:bodyPr/>
          <a:lstStyle/>
          <a:p>
            <a:r>
              <a:rPr lang="ko-KR" altLang="en-US" dirty="0"/>
              <a:t>재귀호출로 구현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E64C9-207F-E3AA-67CE-240558FE4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306286"/>
            <a:ext cx="5194769" cy="5022325"/>
          </a:xfrm>
        </p:spPr>
        <p:txBody>
          <a:bodyPr/>
          <a:lstStyle/>
          <a:p>
            <a:r>
              <a:rPr lang="en-US" altLang="ko-KR" dirty="0"/>
              <a:t>DP</a:t>
            </a:r>
            <a:r>
              <a:rPr lang="ko-KR" altLang="en-US" dirty="0"/>
              <a:t> </a:t>
            </a:r>
            <a:r>
              <a:rPr lang="ko-KR" altLang="en-US" dirty="0" err="1"/>
              <a:t>바텀업</a:t>
            </a:r>
            <a:r>
              <a:rPr lang="ko-KR" altLang="en-US" dirty="0"/>
              <a:t> 구현</a:t>
            </a:r>
          </a:p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BF3AE-A12D-E117-93FF-8045FF354568}"/>
              </a:ext>
            </a:extLst>
          </p:cNvPr>
          <p:cNvSpPr txBox="1"/>
          <p:nvPr/>
        </p:nvSpPr>
        <p:spPr>
          <a:xfrm>
            <a:off x="632055" y="1794111"/>
            <a:ext cx="5546631" cy="50638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&lt;algorithm&gt;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05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make1(int x) {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if(x == 1)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return 0;</a:t>
            </a:r>
          </a:p>
          <a:p>
            <a:pPr algn="l">
              <a:lnSpc>
                <a:spcPct val="105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latin typeface="Consolas" panose="020B0609020204030204" pitchFamily="49" charset="0"/>
              </a:rPr>
              <a:t>int</a:t>
            </a:r>
            <a:r>
              <a:rPr lang="ko-KR" altLang="en-US" sz="1200" dirty="0">
                <a:latin typeface="Consolas" panose="020B0609020204030204" pitchFamily="49" charset="0"/>
              </a:rPr>
              <a:t>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= make1(x-1)+1;  // 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현재 수에서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1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빼는 경우</a:t>
            </a: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if(x%2 == 0)             // 2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로 나누어 떨어지는 경우</a:t>
            </a: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= min(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make1(x/2)+1);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if(x%3 == 0)             // 3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로 나누어 떨어지는 경우</a:t>
            </a: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= min(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make1(x/3)+1);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if(x%5 == 0)             // 5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로 나누어 떨어지는 경우</a:t>
            </a: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= min(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make1(x/5)+1);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return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cnt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5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int x;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scanf</a:t>
            </a:r>
            <a:r>
              <a:rPr lang="en-US" altLang="ko-KR" sz="1200" dirty="0">
                <a:latin typeface="Consolas" panose="020B0609020204030204" pitchFamily="49" charset="0"/>
              </a:rPr>
              <a:t>("%d", &amp;x);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("%d\n", make1(x));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173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78689-898E-2D3E-A26B-7121EFDA0EDC}"/>
              </a:ext>
            </a:extLst>
          </p:cNvPr>
          <p:cNvSpPr txBox="1"/>
          <p:nvPr/>
        </p:nvSpPr>
        <p:spPr>
          <a:xfrm>
            <a:off x="6416039" y="1794111"/>
            <a:ext cx="5546631" cy="50638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&lt;algorithm&gt;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#define  </a:t>
            </a:r>
            <a:r>
              <a:rPr lang="en-US" altLang="ko-KR" sz="1200" dirty="0">
                <a:latin typeface="Consolas" panose="020B0609020204030204" pitchFamily="49" charset="0"/>
              </a:rPr>
              <a:t>MAX</a:t>
            </a:r>
            <a:r>
              <a:rPr lang="ko-KR" altLang="en-US" sz="1200" dirty="0">
                <a:latin typeface="Consolas" panose="020B0609020204030204" pitchFamily="49" charset="0"/>
              </a:rPr>
              <a:t>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30000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D[MAX+1];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//D[1]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은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인 상태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 1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은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로 만들기 위해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회 연산 필요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dp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=2;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&lt;=MAX;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++)  {       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 = D[i-1] + 1;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현재의 수에서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을 빼는 경우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if(i%2 == 0)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현재의 수가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로 나누어 떨어지는 경우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 = min(D[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], 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/2]+1);       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if(i%3 == 0)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현재의 수가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으로 나누어 떨어지는 경우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 = min(D[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], 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/3]+1);       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if(i%5 == 0)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현재의 수가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5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로 나누어 떨어지는 경우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 = min(D[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], D[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/5]+1);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make1(int x) {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return D[x];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dp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05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int x;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scanf</a:t>
            </a:r>
            <a:r>
              <a:rPr lang="en-US" altLang="ko-KR" sz="1200" dirty="0">
                <a:latin typeface="Consolas" panose="020B0609020204030204" pitchFamily="49" charset="0"/>
              </a:rPr>
              <a:t>("%d", &amp;x);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("%d\n", make1(x));</a:t>
            </a:r>
          </a:p>
          <a:p>
            <a:pPr algn="l">
              <a:lnSpc>
                <a:spcPct val="105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A436B-F0DE-E466-DB94-7AE0EE73854F}"/>
              </a:ext>
            </a:extLst>
          </p:cNvPr>
          <p:cNvSpPr txBox="1"/>
          <p:nvPr/>
        </p:nvSpPr>
        <p:spPr>
          <a:xfrm>
            <a:off x="6494945" y="6884342"/>
            <a:ext cx="5392255" cy="4939704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0"/>
              </a:lnSpc>
            </a:pPr>
            <a:r>
              <a:rPr lang="pt-BR" altLang="ko-KR" sz="4000" b="0" i="0" u="none" strike="noStrike" baseline="0" dirty="0">
                <a:latin typeface="+mn-ea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05493-0881-B2A1-D3EA-2A64F972EDE4}"/>
              </a:ext>
            </a:extLst>
          </p:cNvPr>
          <p:cNvSpPr txBox="1"/>
          <p:nvPr/>
        </p:nvSpPr>
        <p:spPr>
          <a:xfrm>
            <a:off x="703744" y="6884342"/>
            <a:ext cx="5392255" cy="4939704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0"/>
              </a:lnSpc>
            </a:pPr>
            <a:r>
              <a:rPr lang="pt-BR" altLang="ko-KR" sz="4000" b="0" i="0" u="none" strike="noStrike" baseline="0" dirty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34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3346" y="1941689"/>
            <a:ext cx="11286835" cy="259972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cap="none" dirty="0"/>
              <a:t>선형 탐색</a:t>
            </a:r>
            <a:br>
              <a:rPr lang="en-US" altLang="ko-KR" sz="5400" cap="none" dirty="0"/>
            </a:br>
            <a:r>
              <a:rPr lang="en-US" altLang="ko-KR" sz="5400" cap="none" dirty="0"/>
              <a:t>feat. </a:t>
            </a:r>
            <a:r>
              <a:rPr lang="ko-KR" altLang="en-US" sz="4000" cap="none" dirty="0"/>
              <a:t>탐색공간의 수학적 배제</a:t>
            </a:r>
            <a:endParaRPr lang="ko-KR" altLang="en-US" sz="2000" cap="none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443346" y="4541417"/>
            <a:ext cx="11286836" cy="60055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356269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탐색공간의</a:t>
            </a:r>
            <a:r>
              <a:rPr lang="ko-KR" altLang="en-US" dirty="0"/>
              <a:t> 배제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dirty="0"/>
              <a:t>필요성</a:t>
            </a:r>
            <a:endParaRPr lang="en-US" altLang="ko-KR" dirty="0"/>
          </a:p>
          <a:p>
            <a:pPr lvl="1" algn="just"/>
            <a:r>
              <a:rPr lang="ko-KR" altLang="en-US" dirty="0"/>
              <a:t>전체 탐색으로 대부분의 경우 해를 구할 수 있음</a:t>
            </a:r>
            <a:endParaRPr lang="en-US" altLang="ko-KR" dirty="0"/>
          </a:p>
          <a:p>
            <a:pPr lvl="1" algn="just"/>
            <a:r>
              <a:rPr lang="ko-KR" altLang="en-US" dirty="0"/>
              <a:t>하지만 실행 시간이 너무 길어 제한시간 내에 문제를 해결하기 힘든 경우가 많음</a:t>
            </a:r>
            <a:endParaRPr lang="en-US" altLang="ko-KR" dirty="0"/>
          </a:p>
          <a:p>
            <a:pPr lvl="1" algn="just"/>
            <a:r>
              <a:rPr lang="ko-KR" altLang="en-US" dirty="0"/>
              <a:t>전체탐색에서 불필요한 탐색 공간을 탐색하지 않음으로써 알고리즘의 효율 향상 가능</a:t>
            </a:r>
            <a:endParaRPr lang="en-US" altLang="ko-KR" dirty="0"/>
          </a:p>
          <a:p>
            <a:pPr lvl="1" algn="just"/>
            <a:r>
              <a:rPr lang="ko-KR" altLang="en-US" dirty="0"/>
              <a:t>모든 공간을 탐색할 것이 아니라 일정한 조건을 두어 탐색에서 제외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수학적 배제</a:t>
            </a:r>
            <a:endParaRPr lang="en-US" altLang="ko-KR" dirty="0"/>
          </a:p>
          <a:p>
            <a:pPr lvl="1"/>
            <a:r>
              <a:rPr lang="ko-KR" altLang="en-US" dirty="0"/>
              <a:t>수학적으로 탐색할 필요가 없음이 증명된 공간을 탐색에서 제외</a:t>
            </a:r>
            <a:r>
              <a:rPr lang="en-US" altLang="ko-KR" dirty="0"/>
              <a:t>	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경험적 배제</a:t>
            </a:r>
            <a:r>
              <a:rPr lang="en-US" altLang="ko-KR" dirty="0"/>
              <a:t>(</a:t>
            </a:r>
            <a:r>
              <a:rPr lang="ko-KR" altLang="en-US" dirty="0"/>
              <a:t>가지치기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일정 조건을 만족하는 경우 탐색에서 배제하는데 이 조건은</a:t>
            </a:r>
            <a:endParaRPr lang="en-US" altLang="ko-KR" dirty="0"/>
          </a:p>
          <a:p>
            <a:pPr lvl="1"/>
            <a:r>
              <a:rPr lang="ko-KR" altLang="en-US" dirty="0"/>
              <a:t>이전에 탐색한 정보를 이용하며</a:t>
            </a:r>
            <a:r>
              <a:rPr lang="en-US" altLang="ko-KR" dirty="0"/>
              <a:t>,</a:t>
            </a:r>
          </a:p>
          <a:p>
            <a:pPr lvl="1"/>
            <a:r>
              <a:rPr lang="ko-KR" altLang="en-US" dirty="0"/>
              <a:t>배제 조건은 계속 갱신될 수 있음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30619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문제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한 정수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을 입력 받는다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부터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자연수들 중 </a:t>
            </a:r>
            <a:r>
              <a:rPr lang="en-US" altLang="ko-KR" dirty="0">
                <a:latin typeface="+mn-ea"/>
                <a:ea typeface="+mn-ea"/>
              </a:rPr>
              <a:t>n </a:t>
            </a:r>
            <a:r>
              <a:rPr lang="ko-KR" altLang="en-US" dirty="0">
                <a:latin typeface="+mn-ea"/>
                <a:ea typeface="+mn-ea"/>
              </a:rPr>
              <a:t>약수의 합을 구하는 프로그램을 작성하시오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예를 들어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이 </a:t>
            </a:r>
            <a:r>
              <a:rPr lang="en-US" altLang="ko-KR" dirty="0">
                <a:latin typeface="+mn-ea"/>
                <a:ea typeface="+mn-ea"/>
              </a:rPr>
              <a:t>10</a:t>
            </a:r>
            <a:r>
              <a:rPr lang="ko-KR" altLang="en-US" dirty="0">
                <a:latin typeface="+mn-ea"/>
                <a:ea typeface="+mn-ea"/>
              </a:rPr>
              <a:t>이라면</a:t>
            </a:r>
            <a:r>
              <a:rPr lang="en-US" altLang="ko-KR" dirty="0">
                <a:latin typeface="+mn-ea"/>
                <a:ea typeface="+mn-ea"/>
              </a:rPr>
              <a:t>,</a:t>
            </a:r>
            <a:endParaRPr lang="ko-KR" altLang="en-US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10</a:t>
            </a:r>
            <a:r>
              <a:rPr lang="ko-KR" altLang="en-US" dirty="0">
                <a:latin typeface="+mn-ea"/>
                <a:ea typeface="+mn-ea"/>
              </a:rPr>
              <a:t>의 약수는 </a:t>
            </a:r>
            <a:r>
              <a:rPr lang="en-US" altLang="ko-KR" dirty="0">
                <a:latin typeface="+mn-ea"/>
                <a:ea typeface="+mn-ea"/>
              </a:rPr>
              <a:t>1, 2, 5, 10</a:t>
            </a:r>
            <a:r>
              <a:rPr lang="ko-KR" altLang="en-US" dirty="0">
                <a:latin typeface="+mn-ea"/>
                <a:ea typeface="+mn-ea"/>
              </a:rPr>
              <a:t>이므로　구하고자 하는 값은 </a:t>
            </a:r>
            <a:r>
              <a:rPr lang="en-US" altLang="ko-KR" dirty="0">
                <a:latin typeface="+mn-ea"/>
                <a:ea typeface="+mn-ea"/>
              </a:rPr>
              <a:t>1 + 2 + 5 + 10</a:t>
            </a:r>
            <a:r>
              <a:rPr lang="ko-KR" altLang="en-US" dirty="0">
                <a:latin typeface="+mn-ea"/>
                <a:ea typeface="+mn-ea"/>
              </a:rPr>
              <a:t>을 더한 </a:t>
            </a:r>
            <a:r>
              <a:rPr lang="en-US" altLang="ko-KR" dirty="0">
                <a:latin typeface="+mn-ea"/>
                <a:ea typeface="+mn-ea"/>
              </a:rPr>
              <a:t>18</a:t>
            </a:r>
            <a:r>
              <a:rPr lang="ko-KR" altLang="en-US" dirty="0">
                <a:latin typeface="+mn-ea"/>
                <a:ea typeface="+mn-ea"/>
              </a:rPr>
              <a:t>이 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입력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첫 번째 줄에 정수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이 입력된다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단</a:t>
            </a:r>
            <a:r>
              <a:rPr lang="en-US" altLang="ko-KR" dirty="0">
                <a:latin typeface="+mn-ea"/>
                <a:ea typeface="+mn-ea"/>
              </a:rPr>
              <a:t>, 1 &lt;= n &lt;= 10,000,000,000(100</a:t>
            </a:r>
            <a:r>
              <a:rPr lang="ko-KR" altLang="en-US" dirty="0">
                <a:latin typeface="+mn-ea"/>
                <a:ea typeface="+mn-ea"/>
              </a:rPr>
              <a:t>억</a:t>
            </a:r>
            <a:r>
              <a:rPr lang="en-US" altLang="ko-KR" dirty="0">
                <a:latin typeface="+mn-ea"/>
                <a:ea typeface="+mn-ea"/>
              </a:rPr>
              <a:t>))</a:t>
            </a:r>
          </a:p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출력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약수의 합을 출력한다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176</a:t>
            </a:fld>
            <a:endParaRPr lang="ko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D590DA8-2836-1B09-6B97-FB8B8B7B2182}"/>
              </a:ext>
            </a:extLst>
          </p:cNvPr>
          <p:cNvGraphicFramePr>
            <a:graphicFrameLocks/>
          </p:cNvGraphicFramePr>
          <p:nvPr/>
        </p:nvGraphicFramePr>
        <p:xfrm>
          <a:off x="6710277" y="4219482"/>
          <a:ext cx="490053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18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sp>
        <p:nvSpPr>
          <p:cNvPr id="6" name="타원형 설명선 5"/>
          <p:cNvSpPr/>
          <p:nvPr/>
        </p:nvSpPr>
        <p:spPr>
          <a:xfrm>
            <a:off x="6635380" y="5071917"/>
            <a:ext cx="3006460" cy="1673808"/>
          </a:xfrm>
          <a:prstGeom prst="wedgeEllipseCallout">
            <a:avLst>
              <a:gd name="adj1" fmla="val 45539"/>
              <a:gd name="adj2" fmla="val 565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err="1"/>
              <a:t>탐색공간이</a:t>
            </a:r>
            <a:r>
              <a:rPr lang="ko-KR" altLang="en-US" sz="1600" dirty="0"/>
              <a:t> 매우 넓기 때문에 일반적인 방법으로는 시간 제한에 걸리게 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450334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196098"/>
            <a:ext cx="5201920" cy="5184384"/>
          </a:xfrm>
        </p:spPr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단순 풀이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196097"/>
            <a:ext cx="5201920" cy="5184384"/>
          </a:xfrm>
        </p:spPr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평가</a:t>
            </a:r>
            <a:endParaRPr lang="en-US" altLang="ko-KR" dirty="0">
              <a:latin typeface="+mn-ea"/>
              <a:ea typeface="+mn-ea"/>
            </a:endParaRP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이 소스코드는 </a:t>
            </a: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부터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까지의 모든 원소들을 탐색하여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탐색 대상인 수 </a:t>
            </a:r>
            <a:r>
              <a:rPr lang="en-US" altLang="ko-KR" dirty="0" err="1">
                <a:latin typeface="+mn-ea"/>
                <a:ea typeface="+mn-ea"/>
              </a:rPr>
              <a:t>i</a:t>
            </a:r>
            <a:r>
              <a:rPr lang="ko-KR" altLang="en-US" dirty="0">
                <a:latin typeface="+mn-ea"/>
                <a:ea typeface="+mn-ea"/>
              </a:rPr>
              <a:t>가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약수라면 취하는 방식으로 진행된다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따라서 </a:t>
            </a:r>
            <a:r>
              <a:rPr lang="ko-KR" altLang="en-US" dirty="0" err="1">
                <a:latin typeface="+mn-ea"/>
                <a:ea typeface="+mn-ea"/>
              </a:rPr>
              <a:t>계산량은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O(n)</a:t>
            </a:r>
            <a:r>
              <a:rPr lang="ko-KR" altLang="en-US" dirty="0">
                <a:latin typeface="+mn-ea"/>
                <a:ea typeface="+mn-ea"/>
              </a:rPr>
              <a:t>이다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이번 문제는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최댓값이 </a:t>
            </a:r>
            <a:r>
              <a:rPr lang="en-US" altLang="ko-KR" dirty="0">
                <a:latin typeface="+mn-ea"/>
                <a:ea typeface="+mn-ea"/>
              </a:rPr>
              <a:t>100</a:t>
            </a:r>
            <a:r>
              <a:rPr lang="ko-KR" altLang="en-US" dirty="0">
                <a:latin typeface="+mn-ea"/>
                <a:ea typeface="+mn-ea"/>
              </a:rPr>
              <a:t>억이므로 이 방법으로는 너무 많은 시간이 걸린다</a:t>
            </a:r>
            <a:r>
              <a:rPr lang="en-US" altLang="ko-KR" dirty="0">
                <a:latin typeface="+mn-ea"/>
                <a:ea typeface="+mn-ea"/>
              </a:rPr>
              <a:t>. </a:t>
            </a: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따라서 </a:t>
            </a:r>
            <a:r>
              <a:rPr lang="ko-KR" altLang="en-US" dirty="0" err="1">
                <a:latin typeface="+mn-ea"/>
                <a:ea typeface="+mn-ea"/>
              </a:rPr>
              <a:t>탐색영역을</a:t>
            </a:r>
            <a:r>
              <a:rPr lang="ko-KR" altLang="en-US" dirty="0">
                <a:latin typeface="+mn-ea"/>
                <a:ea typeface="+mn-ea"/>
              </a:rPr>
              <a:t> 배제해야 할 필요가 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177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927173" y="1704281"/>
            <a:ext cx="5176375" cy="491082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latin typeface="Consolas" panose="020B0609020204030204" pitchFamily="49" charset="0"/>
              </a:rPr>
              <a:t>n;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latin typeface="Consolas" panose="020B0609020204030204" pitchFamily="49" charset="0"/>
              </a:rPr>
              <a:t>solve()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=0;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for(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=1;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&lt;=n;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//n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이 </a:t>
            </a:r>
            <a:r>
              <a:rPr lang="en-US" altLang="ko-KR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로 나누어 떨어지면 </a:t>
            </a:r>
            <a:r>
              <a:rPr lang="en-US" altLang="ko-KR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는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의 약수이다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if(</a:t>
            </a:r>
            <a:r>
              <a:rPr lang="en-US" altLang="ko-KR" sz="1600" dirty="0" err="1">
                <a:latin typeface="Consolas" panose="020B0609020204030204" pitchFamily="49" charset="0"/>
              </a:rPr>
              <a:t>n%i</a:t>
            </a:r>
            <a:r>
              <a:rPr lang="en-US" altLang="ko-KR" sz="1600" dirty="0">
                <a:latin typeface="Consolas" panose="020B0609020204030204" pitchFamily="49" charset="0"/>
              </a:rPr>
              <a:t>==0) 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return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</a:rPr>
              <a:t>("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lld</a:t>
            </a:r>
            <a:r>
              <a:rPr lang="en-US" altLang="ko-KR" sz="1600" dirty="0">
                <a:latin typeface="Consolas" panose="020B0609020204030204" pitchFamily="49" charset="0"/>
              </a:rPr>
              <a:t>", &amp;n);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lld</a:t>
            </a:r>
            <a:r>
              <a:rPr lang="en-US" altLang="ko-KR" sz="1600" dirty="0">
                <a:latin typeface="Consolas" panose="020B0609020204030204" pitchFamily="49" charset="0"/>
              </a:rPr>
              <a:t>\n", solve());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2705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1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</a:rPr>
              <a:t>고찰</a:t>
            </a: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2"/>
            </a:pPr>
            <a:r>
              <a:rPr lang="ko-KR" altLang="en-US" dirty="0">
                <a:latin typeface="+mn-ea"/>
              </a:rPr>
              <a:t>배제를 위한 수학적 아이디어</a:t>
            </a:r>
            <a:r>
              <a:rPr lang="en-US" altLang="ko-KR" dirty="0">
                <a:latin typeface="+mn-ea"/>
              </a:rPr>
              <a:t> 2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178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7784" y="2469878"/>
            <a:ext cx="4218616" cy="7243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모든 자연수 </a:t>
            </a:r>
            <a:r>
              <a:rPr lang="en-US" altLang="ko-KR" dirty="0"/>
              <a:t>n</a:t>
            </a:r>
            <a:r>
              <a:rPr lang="ko-KR" altLang="en-US" dirty="0"/>
              <a:t>에 대하여 </a:t>
            </a:r>
            <a:r>
              <a:rPr lang="en-US" altLang="ko-KR" dirty="0"/>
              <a:t>1</a:t>
            </a:r>
            <a:r>
              <a:rPr lang="ko-KR" altLang="en-US" dirty="0"/>
              <a:t> 과 </a:t>
            </a:r>
            <a:r>
              <a:rPr lang="en-US" altLang="ko-KR" dirty="0"/>
              <a:t>n</a:t>
            </a:r>
            <a:r>
              <a:rPr lang="ko-KR" altLang="en-US" dirty="0"/>
              <a:t> 은 항상 </a:t>
            </a:r>
            <a:r>
              <a:rPr lang="en-US" altLang="ko-KR" dirty="0"/>
              <a:t>n</a:t>
            </a:r>
            <a:r>
              <a:rPr lang="ko-KR" altLang="en-US" dirty="0"/>
              <a:t> 의 약수이다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1267783" y="5035997"/>
            <a:ext cx="4218617" cy="115236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=2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&lt;n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7784" y="3651568"/>
            <a:ext cx="2038834" cy="7243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/>
              <a:t>ex</a:t>
            </a:r>
            <a:r>
              <a:rPr lang="en-US" altLang="ko-KR"/>
              <a:t>) 10</a:t>
            </a:r>
            <a:r>
              <a:rPr lang="ko-KR" altLang="en-US"/>
              <a:t>의 </a:t>
            </a:r>
            <a:r>
              <a:rPr lang="ko-KR" altLang="en-US" dirty="0"/>
              <a:t>약수</a:t>
            </a:r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en-US" altLang="ko-KR" dirty="0"/>
              <a:t>    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, 2, 5,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3461234" y="3651568"/>
            <a:ext cx="2025166" cy="7571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/>
              <a:t>ex) 16</a:t>
            </a:r>
            <a:r>
              <a:rPr lang="ko-KR" altLang="en-US" dirty="0"/>
              <a:t>의 약수</a:t>
            </a:r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en-US" altLang="ko-KR" dirty="0"/>
              <a:t>    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, 2, 4, 8, </a:t>
            </a:r>
            <a:r>
              <a:rPr lang="en-US" altLang="ko-KR" dirty="0">
                <a:solidFill>
                  <a:srgbClr val="FF0000"/>
                </a:solidFill>
              </a:rPr>
              <a:t>16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7123638" y="2469878"/>
            <a:ext cx="4218616" cy="10567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모든 자연수 </a:t>
            </a:r>
            <a:r>
              <a:rPr lang="en-US" altLang="ko-KR" dirty="0"/>
              <a:t>n</a:t>
            </a:r>
            <a:r>
              <a:rPr lang="ko-KR" altLang="en-US" dirty="0"/>
              <a:t>에 대하여</a:t>
            </a:r>
            <a:r>
              <a:rPr lang="en-US" altLang="ko-KR" dirty="0"/>
              <a:t>,</a:t>
            </a:r>
          </a:p>
          <a:p>
            <a:pPr algn="just">
              <a:lnSpc>
                <a:spcPct val="120000"/>
              </a:lnSpc>
            </a:pPr>
            <a:r>
              <a:rPr lang="en-US" altLang="ko-KR" dirty="0"/>
              <a:t>2</a:t>
            </a:r>
            <a:r>
              <a:rPr lang="ko-KR" altLang="en-US" dirty="0"/>
              <a:t>이상 </a:t>
            </a:r>
            <a:r>
              <a:rPr lang="en-US" altLang="ko-KR" dirty="0"/>
              <a:t>n</a:t>
            </a:r>
            <a:r>
              <a:rPr lang="ko-KR" altLang="en-US" dirty="0"/>
              <a:t>미만의 자연수들 중 가장 큰 </a:t>
            </a:r>
            <a:r>
              <a:rPr lang="en-US" altLang="ko-KR" dirty="0"/>
              <a:t>n</a:t>
            </a:r>
            <a:r>
              <a:rPr lang="ko-KR" altLang="en-US" dirty="0"/>
              <a:t>의 약수는 </a:t>
            </a:r>
            <a:r>
              <a:rPr lang="en-US" altLang="ko-KR" dirty="0"/>
              <a:t>n/2</a:t>
            </a:r>
            <a:r>
              <a:rPr lang="ko-KR" altLang="en-US" dirty="0"/>
              <a:t>를 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7123637" y="5035997"/>
            <a:ext cx="4218617" cy="115236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=2;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&lt;=n/2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7123637" y="3651568"/>
            <a:ext cx="2038834" cy="7571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ex) 10</a:t>
            </a:r>
            <a:r>
              <a:rPr lang="ko-KR" altLang="en-US" dirty="0">
                <a:solidFill>
                  <a:schemeClr val="tx1"/>
                </a:solidFill>
              </a:rPr>
              <a:t>의 약수</a:t>
            </a:r>
            <a:endParaRPr lang="en-US" altLang="ko-K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     1, </a:t>
            </a:r>
            <a:r>
              <a:rPr lang="en-US" altLang="ko-KR" u="sng" dirty="0">
                <a:solidFill>
                  <a:srgbClr val="00B050"/>
                </a:solidFill>
              </a:rPr>
              <a:t>2, </a:t>
            </a:r>
            <a:r>
              <a:rPr lang="en-US" altLang="ko-KR" u="sng" dirty="0">
                <a:solidFill>
                  <a:srgbClr val="FF0000"/>
                </a:solidFill>
              </a:rPr>
              <a:t>5</a:t>
            </a:r>
            <a:r>
              <a:rPr lang="en-US" altLang="ko-KR" dirty="0">
                <a:solidFill>
                  <a:srgbClr val="00B050"/>
                </a:solidFill>
              </a:rPr>
              <a:t>,</a:t>
            </a:r>
            <a:r>
              <a:rPr lang="en-US" altLang="ko-KR" dirty="0">
                <a:solidFill>
                  <a:schemeClr val="tx1"/>
                </a:solidFill>
              </a:rPr>
              <a:t> 10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9317087" y="3651568"/>
            <a:ext cx="2025166" cy="7571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ex) 16</a:t>
            </a:r>
            <a:r>
              <a:rPr lang="ko-KR" altLang="en-US" dirty="0">
                <a:solidFill>
                  <a:schemeClr val="tx1"/>
                </a:solidFill>
              </a:rPr>
              <a:t>의 약수</a:t>
            </a:r>
            <a:endParaRPr lang="en-US" altLang="ko-K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     1, </a:t>
            </a:r>
            <a:r>
              <a:rPr lang="en-US" altLang="ko-KR" u="sng" dirty="0">
                <a:solidFill>
                  <a:srgbClr val="00B050"/>
                </a:solidFill>
              </a:rPr>
              <a:t>2, 4, </a:t>
            </a:r>
            <a:r>
              <a:rPr lang="en-US" altLang="ko-KR" u="sng" dirty="0">
                <a:solidFill>
                  <a:srgbClr val="FF0000"/>
                </a:solidFill>
              </a:rPr>
              <a:t>8</a:t>
            </a:r>
            <a:r>
              <a:rPr lang="en-US" altLang="ko-KR" dirty="0">
                <a:solidFill>
                  <a:srgbClr val="00B050"/>
                </a:solidFill>
              </a:rPr>
              <a:t>,</a:t>
            </a:r>
            <a:r>
              <a:rPr lang="en-US" altLang="ko-KR" dirty="0">
                <a:solidFill>
                  <a:schemeClr val="tx1"/>
                </a:solidFill>
              </a:rPr>
              <a:t> 16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5241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3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3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3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3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179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166" y="4196202"/>
            <a:ext cx="2141400" cy="7630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06" y="5571671"/>
            <a:ext cx="2528400" cy="743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6762234" y="1407695"/>
            <a:ext cx="4458757" cy="238660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약수의 개수를 </a:t>
            </a:r>
            <a:r>
              <a:rPr lang="en-US" altLang="ko-KR" dirty="0"/>
              <a:t>c</a:t>
            </a:r>
            <a:r>
              <a:rPr lang="ko-KR" altLang="en-US" dirty="0"/>
              <a:t>개라고 하고</a:t>
            </a:r>
            <a:r>
              <a:rPr lang="en-US" altLang="ko-KR" dirty="0"/>
              <a:t>, d</a:t>
            </a:r>
            <a:r>
              <a:rPr lang="ko-KR" altLang="en-US" dirty="0"/>
              <a:t>를 </a:t>
            </a:r>
            <a:r>
              <a:rPr lang="en-US" altLang="ko-KR" dirty="0"/>
              <a:t>n</a:t>
            </a:r>
            <a:r>
              <a:rPr lang="ko-KR" altLang="en-US" dirty="0"/>
              <a:t>의 약수 중 </a:t>
            </a:r>
            <a:r>
              <a:rPr lang="en-US" altLang="ko-KR" dirty="0" err="1"/>
              <a:t>i</a:t>
            </a:r>
            <a:r>
              <a:rPr lang="ko-KR" altLang="en-US" dirty="0"/>
              <a:t>번째 </a:t>
            </a:r>
            <a:r>
              <a:rPr lang="ko-KR" altLang="en-US" dirty="0" err="1"/>
              <a:t>약수라</a:t>
            </a:r>
            <a:r>
              <a:rPr lang="ko-KR" altLang="en-US" dirty="0"/>
              <a:t> 하면</a:t>
            </a:r>
            <a:r>
              <a:rPr lang="en-US" altLang="ko-KR" dirty="0"/>
              <a:t>,</a:t>
            </a:r>
          </a:p>
          <a:p>
            <a:pPr algn="just">
              <a:lnSpc>
                <a:spcPct val="120000"/>
              </a:lnSpc>
            </a:pPr>
            <a:endParaRPr lang="en-US" altLang="ko-KR" dirty="0"/>
          </a:p>
          <a:p>
            <a:pPr algn="just">
              <a:lnSpc>
                <a:spcPct val="120000"/>
              </a:lnSpc>
            </a:pPr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ko-KR" altLang="en-US" dirty="0"/>
              <a:t>완전 제곱수일 경우 우변 두 항이 동일</a:t>
            </a:r>
            <a:r>
              <a:rPr lang="en-US" altLang="ko-KR" dirty="0"/>
              <a:t>,</a:t>
            </a:r>
          </a:p>
          <a:p>
            <a:pPr algn="just">
              <a:lnSpc>
                <a:spcPct val="120000"/>
              </a:lnSpc>
            </a:pPr>
            <a:r>
              <a:rPr lang="ko-KR" altLang="en-US" dirty="0"/>
              <a:t>최악의 경우 </a:t>
            </a:r>
            <a:r>
              <a:rPr lang="en-US" altLang="ko-KR" dirty="0"/>
              <a:t>n </a:t>
            </a:r>
            <a:r>
              <a:rPr lang="ko-KR" altLang="en-US" dirty="0"/>
              <a:t>부터     까지만 검색하면 나머지 약수를 모두 찾아낼 수 있음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7784" y="2469878"/>
            <a:ext cx="4508176" cy="14219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임의의 자연수 </a:t>
            </a:r>
            <a:r>
              <a:rPr lang="en-US" altLang="ko-KR" dirty="0"/>
              <a:t>n</a:t>
            </a:r>
            <a:r>
              <a:rPr lang="ko-KR" altLang="en-US" dirty="0"/>
              <a:t>의 약수들 중 두 약수의 곱은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n</a:t>
            </a:r>
            <a:r>
              <a:rPr lang="ko-KR" altLang="en-US" dirty="0"/>
              <a:t>이 되는 약수</a:t>
            </a:r>
            <a:r>
              <a:rPr lang="en-US" altLang="ko-KR" dirty="0"/>
              <a:t>a</a:t>
            </a:r>
            <a:r>
              <a:rPr lang="ko-KR" altLang="en-US" dirty="0"/>
              <a:t>와 약수</a:t>
            </a:r>
            <a:r>
              <a:rPr lang="en-US" altLang="ko-KR" dirty="0"/>
              <a:t>b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반드시 존재한다</a:t>
            </a:r>
            <a:r>
              <a:rPr lang="en-US" altLang="ko-KR" dirty="0"/>
              <a:t>. </a:t>
            </a:r>
            <a:r>
              <a:rPr lang="ko-KR" altLang="en-US" dirty="0"/>
              <a:t>단</a:t>
            </a:r>
            <a:r>
              <a:rPr lang="en-US" altLang="ko-KR" dirty="0"/>
              <a:t>, n</a:t>
            </a:r>
            <a:r>
              <a:rPr lang="ko-KR" altLang="en-US" dirty="0"/>
              <a:t>이 </a:t>
            </a:r>
            <a:r>
              <a:rPr lang="ko-KR" altLang="en-US" dirty="0" err="1"/>
              <a:t>완전제곱수</a:t>
            </a:r>
            <a:r>
              <a:rPr lang="ko-KR" altLang="en-US" dirty="0"/>
              <a:t> 일 경우에는 약수 </a:t>
            </a:r>
            <a:r>
              <a:rPr lang="en-US" altLang="ko-KR" dirty="0"/>
              <a:t>a</a:t>
            </a:r>
            <a:r>
              <a:rPr lang="ko-KR" altLang="en-US" dirty="0"/>
              <a:t>와 약수 </a:t>
            </a:r>
            <a:r>
              <a:rPr lang="en-US" altLang="ko-KR" dirty="0"/>
              <a:t>b</a:t>
            </a:r>
            <a:r>
              <a:rPr lang="ko-KR" altLang="en-US" dirty="0"/>
              <a:t>가 같을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7866" y="4990276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10</a:t>
            </a:r>
            <a:r>
              <a:rPr lang="ko-KR" altLang="en-US" sz="1200" dirty="0"/>
              <a:t>의 </a:t>
            </a:r>
            <a:r>
              <a:rPr lang="ko-KR" altLang="en-US" sz="1200" dirty="0" err="1"/>
              <a:t>약수간</a:t>
            </a:r>
            <a:r>
              <a:rPr lang="ko-KR" altLang="en-US" sz="1200" dirty="0"/>
              <a:t> 관계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2406" y="6329477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16</a:t>
            </a:r>
            <a:r>
              <a:rPr lang="ko-KR" altLang="en-US" sz="1200" dirty="0"/>
              <a:t>의 </a:t>
            </a:r>
            <a:r>
              <a:rPr lang="ko-KR" altLang="en-US" sz="1200" dirty="0" err="1"/>
              <a:t>약수간</a:t>
            </a:r>
            <a:r>
              <a:rPr lang="ko-KR" altLang="en-US" sz="1200" dirty="0"/>
              <a:t> 관계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540958904" descr="DRW00005938b3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47" y="2170457"/>
            <a:ext cx="2453803" cy="4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연결선 19"/>
          <p:cNvCxnSpPr>
            <a:cxnSpLocks/>
          </p:cNvCxnSpPr>
          <p:nvPr/>
        </p:nvCxnSpPr>
        <p:spPr>
          <a:xfrm flipV="1">
            <a:off x="3139440" y="4083520"/>
            <a:ext cx="0" cy="258311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532910" y="2617923"/>
            <a:ext cx="335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9244110" y="2617923"/>
            <a:ext cx="1107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_x540946160" descr="DRW00005938b3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584" y="3097204"/>
            <a:ext cx="343406" cy="2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62234" y="3837786"/>
            <a:ext cx="4458757" cy="168607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math.h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: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=1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&lt;=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sqrt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(n)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62234" y="5566088"/>
            <a:ext cx="4458757" cy="114847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=1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&lt;=n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AE99B-23A3-2CEC-B246-DCD4FE051BB6}"/>
              </a:ext>
            </a:extLst>
          </p:cNvPr>
          <p:cNvSpPr txBox="1"/>
          <p:nvPr/>
        </p:nvSpPr>
        <p:spPr>
          <a:xfrm>
            <a:off x="502921" y="4238360"/>
            <a:ext cx="157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반쪽만 찾으면 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11989-3FB2-1EAC-029B-63A9FDC791B1}"/>
              </a:ext>
            </a:extLst>
          </p:cNvPr>
          <p:cNvSpPr txBox="1"/>
          <p:nvPr/>
        </p:nvSpPr>
        <p:spPr>
          <a:xfrm>
            <a:off x="4395613" y="4238360"/>
            <a:ext cx="157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반쪽만 찾으면 됨</a:t>
            </a:r>
          </a:p>
        </p:txBody>
      </p:sp>
    </p:spTree>
    <p:extLst>
      <p:ext uri="{BB962C8B-B14F-4D97-AF65-F5344CB8AC3E}">
        <p14:creationId xmlns:p14="http://schemas.microsoft.com/office/powerpoint/2010/main" val="11512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DB0A43-9FC8-9416-3CA6-3A583E79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OJ </a:t>
            </a:r>
            <a:r>
              <a:rPr lang="ko-KR" altLang="en-US" dirty="0"/>
              <a:t>사용법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E71D72-D0C9-53C9-813D-296E42AD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1280"/>
            <a:ext cx="4714188" cy="4999416"/>
          </a:xfrm>
        </p:spPr>
        <p:txBody>
          <a:bodyPr>
            <a:normAutofit/>
          </a:bodyPr>
          <a:lstStyle/>
          <a:p>
            <a:pPr algn="just"/>
            <a:r>
              <a:rPr lang="en-US" altLang="ko-KR" dirty="0"/>
              <a:t>OJ(</a:t>
            </a:r>
            <a:r>
              <a:rPr lang="ko-KR" altLang="en-US" dirty="0"/>
              <a:t>온라인 저지</a:t>
            </a:r>
            <a:r>
              <a:rPr lang="en-US" altLang="ko-KR" dirty="0"/>
              <a:t>)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</a:p>
          <a:p>
            <a:pPr lvl="1" algn="just"/>
            <a:r>
              <a:rPr lang="ko-KR" altLang="en-US" dirty="0"/>
              <a:t>프로그래밍 대회에서 프로그램들을 시험할 목적으로 만들어진 온라인 시스템이다</a:t>
            </a:r>
            <a:r>
              <a:rPr lang="en-US" altLang="ko-KR" dirty="0"/>
              <a:t>. </a:t>
            </a:r>
            <a:r>
              <a:rPr lang="ko-KR" altLang="en-US" dirty="0"/>
              <a:t>대회 연습용으로 사용되기도 한다</a:t>
            </a:r>
            <a:r>
              <a:rPr lang="en-US" altLang="ko-KR" dirty="0"/>
              <a:t>.</a:t>
            </a:r>
          </a:p>
          <a:p>
            <a:pPr lvl="1" algn="just"/>
            <a:endParaRPr lang="en-US" altLang="ko-KR" dirty="0"/>
          </a:p>
          <a:p>
            <a:pPr lvl="1" algn="just"/>
            <a:r>
              <a:rPr lang="ko-KR" altLang="en-US" dirty="0"/>
              <a:t>본 수업용 </a:t>
            </a:r>
            <a:r>
              <a:rPr lang="en-US" altLang="ko-KR" dirty="0"/>
              <a:t>OJ</a:t>
            </a:r>
          </a:p>
          <a:p>
            <a:pPr lvl="2" algn="just"/>
            <a:r>
              <a:rPr lang="en-US" altLang="ko-KR" dirty="0">
                <a:hlinkClick r:id="rId2"/>
              </a:rPr>
              <a:t>https://soj.datahub.pe.kr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18</a:t>
            </a:fld>
            <a:endParaRPr lang="ko-KR" altLang="en-US" noProof="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C5B3F9-34EA-FFD1-18F0-E741A6F8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50" y="1459149"/>
            <a:ext cx="5722058" cy="48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716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423367" cy="49209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lnSpc>
                <a:spcPct val="150000"/>
              </a:lnSpc>
              <a:spcAft>
                <a:spcPts val="400"/>
              </a:spcAft>
              <a:buFont typeface="+mj-lt"/>
              <a:buAutoNum type="arabicParenR" startAt="3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3 </a:t>
            </a:r>
            <a:r>
              <a:rPr lang="ko-KR" altLang="en-US" dirty="0">
                <a:latin typeface="+mn-ea"/>
                <a:ea typeface="+mn-ea"/>
              </a:rPr>
              <a:t>구현</a:t>
            </a:r>
            <a:endParaRPr lang="en-US" altLang="ko-KR" dirty="0">
              <a:latin typeface="+mn-ea"/>
              <a:ea typeface="+mn-ea"/>
            </a:endParaRPr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ex) 100</a:t>
            </a:r>
            <a:r>
              <a:rPr lang="ko-KR" altLang="en-US" dirty="0"/>
              <a:t>의 약수 모두 구하기</a:t>
            </a:r>
            <a:endParaRPr lang="en-US" altLang="ko-KR" dirty="0"/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/>
            </a:pPr>
            <a:r>
              <a:rPr lang="en-US" altLang="ko-KR" dirty="0"/>
              <a:t>              </a:t>
            </a:r>
            <a:r>
              <a:rPr lang="ko-KR" altLang="en-US" dirty="0"/>
              <a:t>까지 조사</a:t>
            </a:r>
            <a:endParaRPr lang="en-US" altLang="ko-KR" dirty="0"/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  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en-US" altLang="ko-KR" dirty="0"/>
              <a:t>, 3, 4,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en-US" altLang="ko-KR" dirty="0"/>
              <a:t>, 6, 7, 8, 9,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 startAt="2"/>
            </a:pPr>
            <a:r>
              <a:rPr lang="ko-KR" altLang="en-US" dirty="0"/>
              <a:t>약수 집합</a:t>
            </a:r>
            <a:r>
              <a:rPr lang="en-US" altLang="ko-KR" dirty="0"/>
              <a:t>a { 1,  2,  5,  10}</a:t>
            </a:r>
            <a:r>
              <a:rPr lang="ko-KR" altLang="en-US" dirty="0"/>
              <a:t>으로부터</a:t>
            </a:r>
            <a:endParaRPr lang="en-US" altLang="ko-KR" dirty="0"/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   </a:t>
            </a:r>
            <a:r>
              <a:rPr lang="ko-KR" altLang="en-US" dirty="0"/>
              <a:t>약수 집합</a:t>
            </a:r>
            <a:r>
              <a:rPr lang="en-US" altLang="ko-KR" dirty="0"/>
              <a:t>b {100, 50, 20, 10}</a:t>
            </a:r>
            <a:r>
              <a:rPr lang="ko-KR" altLang="en-US" dirty="0"/>
              <a:t>유도</a:t>
            </a:r>
            <a:endParaRPr lang="en-US" altLang="ko-KR" dirty="0"/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 startAt="3"/>
            </a:pPr>
            <a:r>
              <a:rPr lang="ko-KR" altLang="en-US" dirty="0"/>
              <a:t>약수 합집합 </a:t>
            </a:r>
            <a:r>
              <a:rPr lang="en-US" altLang="ko-KR" dirty="0"/>
              <a:t>{1,2,5,10,20,50,100}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</a:rPr>
              <a:t>수학적 배제 적용</a:t>
            </a: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180</a:t>
            </a:fld>
            <a:endParaRPr lang="ko-KR" alt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09553912" descr="DRW00005938b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1" y="3182748"/>
            <a:ext cx="1645919" cy="3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75796" y="1885142"/>
            <a:ext cx="4852321" cy="490173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solve()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long </a:t>
            </a:r>
            <a:r>
              <a:rPr lang="en-US" altLang="ko-KR" sz="1600" dirty="0" err="1"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 = 0;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</a:rPr>
              <a:t>("%</a:t>
            </a:r>
            <a:r>
              <a:rPr lang="en-US" altLang="ko-KR" sz="1600" dirty="0" err="1">
                <a:latin typeface="Consolas" panose="020B0609020204030204" pitchFamily="49" charset="0"/>
              </a:rPr>
              <a:t>lld</a:t>
            </a:r>
            <a:r>
              <a:rPr lang="en-US" altLang="ko-KR" sz="1600" dirty="0">
                <a:latin typeface="Consolas" panose="020B0609020204030204" pitchFamily="49" charset="0"/>
              </a:rPr>
              <a:t>", &amp;n);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</a:t>
            </a:r>
            <a:r>
              <a:rPr lang="en-US" altLang="ko-KR" sz="1600" dirty="0" err="1">
                <a:latin typeface="Consolas" panose="020B0609020204030204" pitchFamily="49" charset="0"/>
              </a:rPr>
              <a:t>lld</a:t>
            </a:r>
            <a:r>
              <a:rPr lang="en-US" altLang="ko-KR" sz="1600" dirty="0">
                <a:latin typeface="Consolas" panose="020B0609020204030204" pitchFamily="49" charset="0"/>
              </a:rPr>
              <a:t>\n", solve());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1174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423367" cy="49209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lnSpc>
                <a:spcPct val="150000"/>
              </a:lnSpc>
              <a:spcAft>
                <a:spcPts val="400"/>
              </a:spcAft>
              <a:buFont typeface="+mj-lt"/>
              <a:buAutoNum type="arabicParenR" startAt="3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3 </a:t>
            </a:r>
            <a:r>
              <a:rPr lang="ko-KR" altLang="en-US" dirty="0">
                <a:latin typeface="+mn-ea"/>
                <a:ea typeface="+mn-ea"/>
              </a:rPr>
              <a:t>구현</a:t>
            </a:r>
            <a:endParaRPr lang="en-US" altLang="ko-KR" dirty="0">
              <a:latin typeface="+mn-ea"/>
              <a:ea typeface="+mn-ea"/>
            </a:endParaRPr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ex) 100</a:t>
            </a:r>
            <a:r>
              <a:rPr lang="ko-KR" altLang="en-US" dirty="0"/>
              <a:t>의 약수 모두 구하기</a:t>
            </a:r>
            <a:endParaRPr lang="en-US" altLang="ko-KR" dirty="0"/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/>
            </a:pPr>
            <a:r>
              <a:rPr lang="en-US" altLang="ko-KR" dirty="0"/>
              <a:t>              </a:t>
            </a:r>
            <a:r>
              <a:rPr lang="ko-KR" altLang="en-US" dirty="0"/>
              <a:t>까지 조사</a:t>
            </a:r>
            <a:endParaRPr lang="en-US" altLang="ko-KR" dirty="0"/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  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en-US" altLang="ko-KR" dirty="0"/>
              <a:t>, 3, 4,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en-US" altLang="ko-KR" dirty="0"/>
              <a:t>, 6, 7, 8, 9,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 startAt="2"/>
            </a:pPr>
            <a:r>
              <a:rPr lang="ko-KR" altLang="en-US" dirty="0"/>
              <a:t>약수 집합</a:t>
            </a:r>
            <a:r>
              <a:rPr lang="en-US" altLang="ko-KR" dirty="0"/>
              <a:t>a { 1,  2,  5,  10}</a:t>
            </a:r>
            <a:r>
              <a:rPr lang="ko-KR" altLang="en-US" dirty="0"/>
              <a:t>으로부터</a:t>
            </a:r>
            <a:endParaRPr lang="en-US" altLang="ko-KR" dirty="0"/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   </a:t>
            </a:r>
            <a:r>
              <a:rPr lang="ko-KR" altLang="en-US" dirty="0"/>
              <a:t>약수 집합</a:t>
            </a:r>
            <a:r>
              <a:rPr lang="en-US" altLang="ko-KR" dirty="0"/>
              <a:t>b {100, 50, 20, 10}</a:t>
            </a:r>
            <a:r>
              <a:rPr lang="ko-KR" altLang="en-US" dirty="0"/>
              <a:t>유도</a:t>
            </a:r>
            <a:endParaRPr lang="en-US" altLang="ko-KR" dirty="0"/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 startAt="3"/>
            </a:pPr>
            <a:r>
              <a:rPr lang="ko-KR" altLang="en-US" dirty="0"/>
              <a:t>약수 합집합 </a:t>
            </a:r>
            <a:r>
              <a:rPr lang="en-US" altLang="ko-KR" dirty="0"/>
              <a:t>{1,2,5,10,20,50,100}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</a:rPr>
              <a:t>수학적 배제 적용</a:t>
            </a: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181</a:t>
            </a:fld>
            <a:endParaRPr lang="ko-KR" alt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09553912" descr="DRW00005938b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1" y="3182748"/>
            <a:ext cx="1645919" cy="3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75796" y="1885142"/>
            <a:ext cx="4852321" cy="490173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long </a:t>
            </a:r>
            <a:r>
              <a:rPr lang="en-US" altLang="ko-KR" sz="1600" dirty="0" err="1"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solve()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long </a:t>
            </a:r>
            <a:r>
              <a:rPr lang="en-US" altLang="ko-KR" sz="1600" dirty="0" err="1"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 = 0;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</a:rPr>
              <a:t>("%</a:t>
            </a:r>
            <a:r>
              <a:rPr lang="en-US" altLang="ko-KR" sz="1600" dirty="0" err="1">
                <a:latin typeface="Consolas" panose="020B0609020204030204" pitchFamily="49" charset="0"/>
              </a:rPr>
              <a:t>lld</a:t>
            </a:r>
            <a:r>
              <a:rPr lang="en-US" altLang="ko-KR" sz="1600" dirty="0">
                <a:latin typeface="Consolas" panose="020B0609020204030204" pitchFamily="49" charset="0"/>
              </a:rPr>
              <a:t>", &amp;n);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</a:t>
            </a:r>
            <a:r>
              <a:rPr lang="en-US" altLang="ko-KR" sz="1600" dirty="0" err="1">
                <a:latin typeface="Consolas" panose="020B0609020204030204" pitchFamily="49" charset="0"/>
              </a:rPr>
              <a:t>lld</a:t>
            </a:r>
            <a:r>
              <a:rPr lang="en-US" altLang="ko-KR" sz="1600" dirty="0">
                <a:latin typeface="Consolas" panose="020B0609020204030204" pitchFamily="49" charset="0"/>
              </a:rPr>
              <a:t>\n", solve());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A6185-EE45-5471-6807-CFC61C5E5C6A}"/>
              </a:ext>
            </a:extLst>
          </p:cNvPr>
          <p:cNvSpPr txBox="1"/>
          <p:nvPr/>
        </p:nvSpPr>
        <p:spPr>
          <a:xfrm>
            <a:off x="7207624" y="3180494"/>
            <a:ext cx="4376678" cy="1709530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for(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=1;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*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&lt;n;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루트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n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이전까지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if(</a:t>
            </a:r>
            <a:r>
              <a:rPr lang="en-US" altLang="ko-KR" sz="1600" dirty="0" err="1">
                <a:latin typeface="Consolas" panose="020B0609020204030204" pitchFamily="49" charset="0"/>
              </a:rPr>
              <a:t>n%i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 += (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 + n/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if(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*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==n)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완전제곱수이면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 +=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  <a:endParaRPr lang="en-US" altLang="ko-KR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74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56065-3C28-AEA9-340E-0F19F583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문제</a:t>
            </a:r>
            <a:r>
              <a:rPr lang="en-US" altLang="ko-KR" dirty="0"/>
              <a:t>: </a:t>
            </a:r>
            <a:r>
              <a:rPr lang="ko-KR" altLang="en-US" dirty="0" err="1"/>
              <a:t>직소퍼즐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54A19A-CCFD-2F9D-2B04-1D60C16F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111"/>
            <a:ext cx="10515600" cy="5315335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 algn="just">
              <a:buNone/>
            </a:pPr>
            <a:r>
              <a:rPr lang="ko-KR" altLang="en-US" sz="1800" dirty="0" err="1"/>
              <a:t>소타는</a:t>
            </a:r>
            <a:r>
              <a:rPr lang="ko-KR" altLang="en-US" sz="1800" dirty="0"/>
              <a:t> 최근 재미있게 본 영화 포스터의 퍼즐을 구매하여 퍼즐을 맞추고 있었다</a:t>
            </a:r>
            <a:r>
              <a:rPr lang="en-US" altLang="ko-KR" sz="1800" dirty="0"/>
              <a:t>. </a:t>
            </a:r>
            <a:r>
              <a:rPr lang="ko-KR" altLang="en-US" sz="1800" dirty="0"/>
              <a:t>문득 퍼즐 조각의 총 개수에 따라 만들 수 있는 퍼즐의 종류는 어떻게 달라질지 궁금해지게 되었다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소타가</a:t>
            </a:r>
            <a:r>
              <a:rPr lang="ko-KR" altLang="en-US" sz="1800" dirty="0"/>
              <a:t> 맞추던 퍼즐은 </a:t>
            </a:r>
            <a:r>
              <a:rPr lang="en-US" altLang="ko-KR" sz="1800" dirty="0"/>
              <a:t>900</a:t>
            </a:r>
            <a:r>
              <a:rPr lang="ko-KR" altLang="en-US" sz="1800" dirty="0"/>
              <a:t>피스인데</a:t>
            </a:r>
            <a:r>
              <a:rPr lang="en-US" altLang="ko-KR" sz="1800" dirty="0"/>
              <a:t>, </a:t>
            </a:r>
            <a:r>
              <a:rPr lang="ko-KR" altLang="en-US" sz="1800" dirty="0"/>
              <a:t>가로는 </a:t>
            </a:r>
            <a:r>
              <a:rPr lang="en-US" altLang="ko-KR" sz="1800" dirty="0"/>
              <a:t>25</a:t>
            </a:r>
            <a:r>
              <a:rPr lang="ko-KR" altLang="en-US" sz="1800" dirty="0"/>
              <a:t>개</a:t>
            </a:r>
            <a:r>
              <a:rPr lang="en-US" altLang="ko-KR" sz="1800" dirty="0"/>
              <a:t>, </a:t>
            </a:r>
            <a:r>
              <a:rPr lang="ko-KR" altLang="en-US" sz="1800" dirty="0"/>
              <a:t>세로는 </a:t>
            </a:r>
            <a:r>
              <a:rPr lang="en-US" altLang="ko-KR" sz="1800" dirty="0"/>
              <a:t>36</a:t>
            </a:r>
            <a:r>
              <a:rPr lang="ko-KR" altLang="en-US" sz="1800" dirty="0"/>
              <a:t>개로 </a:t>
            </a:r>
            <a:r>
              <a:rPr lang="ko-KR" altLang="en-US" sz="1800" dirty="0" err="1"/>
              <a:t>구성되어있었는데</a:t>
            </a:r>
            <a:r>
              <a:rPr lang="en-US" altLang="ko-KR" sz="1800" dirty="0"/>
              <a:t>, </a:t>
            </a:r>
            <a:r>
              <a:rPr lang="ko-KR" altLang="en-US" sz="1800" dirty="0"/>
              <a:t>가로 </a:t>
            </a:r>
            <a:r>
              <a:rPr lang="en-US" altLang="ko-KR" sz="1800" dirty="0"/>
              <a:t>18, </a:t>
            </a:r>
            <a:r>
              <a:rPr lang="ko-KR" altLang="en-US" sz="1800" dirty="0"/>
              <a:t>세로 </a:t>
            </a:r>
            <a:r>
              <a:rPr lang="en-US" altLang="ko-KR" sz="1800" dirty="0"/>
              <a:t>50</a:t>
            </a:r>
            <a:r>
              <a:rPr lang="ko-KR" altLang="en-US" sz="1800" dirty="0"/>
              <a:t>개로 </a:t>
            </a:r>
            <a:r>
              <a:rPr lang="en-US" altLang="ko-KR" sz="1800" dirty="0"/>
              <a:t>900</a:t>
            </a:r>
            <a:r>
              <a:rPr lang="ko-KR" altLang="en-US" sz="1800" dirty="0"/>
              <a:t>피스 퍼즐을 만들 수도 있는 것이다</a:t>
            </a:r>
            <a:r>
              <a:rPr lang="en-US" altLang="ko-KR" sz="1800" dirty="0"/>
              <a:t>. </a:t>
            </a:r>
            <a:r>
              <a:rPr lang="ko-KR" altLang="en-US" sz="1800" dirty="0"/>
              <a:t>퍼즐 조각의 개수가 입력되었을 때</a:t>
            </a:r>
            <a:r>
              <a:rPr lang="en-US" altLang="ko-KR" sz="1800" dirty="0"/>
              <a:t>, </a:t>
            </a:r>
            <a:r>
              <a:rPr lang="ko-KR" altLang="en-US" sz="1800" dirty="0"/>
              <a:t>규격에 맞는 퍼즐이 몇 종류가 나올지 출력하는 프로그램을 만들어보자</a:t>
            </a:r>
            <a:r>
              <a:rPr lang="en-US" altLang="ko-KR" sz="1800" dirty="0"/>
              <a:t>.</a:t>
            </a:r>
          </a:p>
          <a:p>
            <a:pPr marL="324000" lvl="1" indent="0" algn="just">
              <a:buNone/>
            </a:pPr>
            <a:r>
              <a:rPr lang="en-US" altLang="ko-KR" sz="1800" dirty="0"/>
              <a:t>&lt;</a:t>
            </a:r>
            <a:r>
              <a:rPr lang="ko-KR" altLang="en-US" sz="1800" dirty="0"/>
              <a:t>퍼즐 규격</a:t>
            </a:r>
            <a:r>
              <a:rPr lang="en-US" altLang="ko-KR" sz="1800" dirty="0"/>
              <a:t>&gt;</a:t>
            </a:r>
          </a:p>
          <a:p>
            <a:pPr marL="666900" lvl="1" indent="-342900" algn="just"/>
            <a:r>
              <a:rPr lang="ko-KR" altLang="en-US" sz="1800" dirty="0">
                <a:solidFill>
                  <a:srgbClr val="FF0000"/>
                </a:solidFill>
              </a:rPr>
              <a:t>퍼즐은 한 면에 최소 </a:t>
            </a:r>
            <a:r>
              <a:rPr lang="en-US" altLang="ko-KR" sz="1800" dirty="0">
                <a:solidFill>
                  <a:srgbClr val="FF0000"/>
                </a:solidFill>
              </a:rPr>
              <a:t>2</a:t>
            </a:r>
            <a:r>
              <a:rPr lang="ko-KR" altLang="en-US" sz="1800" dirty="0">
                <a:solidFill>
                  <a:srgbClr val="FF0000"/>
                </a:solidFill>
              </a:rPr>
              <a:t>개 이상의 조각이 있어야 한다</a:t>
            </a:r>
            <a:r>
              <a:rPr lang="en-US" altLang="ko-KR" sz="1800" dirty="0"/>
              <a:t>.</a:t>
            </a:r>
          </a:p>
          <a:p>
            <a:pPr marL="666900" lvl="1" indent="-342900" algn="just"/>
            <a:r>
              <a:rPr lang="ko-KR" altLang="en-US" sz="1800" dirty="0"/>
              <a:t>따라서 퍼즐조각의 개수가 소수</a:t>
            </a:r>
            <a:r>
              <a:rPr lang="en-US" altLang="ko-KR" sz="1800" dirty="0"/>
              <a:t>(</a:t>
            </a:r>
            <a:r>
              <a:rPr lang="ko-KR" altLang="en-US" sz="1800" dirty="0"/>
              <a:t>약수가 </a:t>
            </a:r>
            <a:r>
              <a:rPr lang="en-US" altLang="ko-KR" sz="1800" dirty="0"/>
              <a:t>1</a:t>
            </a:r>
            <a:r>
              <a:rPr lang="ko-KR" altLang="en-US" sz="1800" dirty="0"/>
              <a:t>과 자기 </a:t>
            </a:r>
            <a:r>
              <a:rPr lang="ko-KR" altLang="en-US" sz="1800" dirty="0" err="1"/>
              <a:t>자신뿐인</a:t>
            </a:r>
            <a:r>
              <a:rPr lang="ko-KR" altLang="en-US" sz="1800" dirty="0"/>
              <a:t> 자연수</a:t>
            </a:r>
            <a:r>
              <a:rPr lang="en-US" altLang="ko-KR" sz="1800" dirty="0"/>
              <a:t>)</a:t>
            </a:r>
            <a:r>
              <a:rPr lang="ko-KR" altLang="en-US" sz="1800" dirty="0"/>
              <a:t>인 경우 가로</a:t>
            </a:r>
            <a:r>
              <a:rPr lang="en-US" altLang="ko-KR" sz="1800" dirty="0"/>
              <a:t>x</a:t>
            </a:r>
            <a:r>
              <a:rPr lang="ko-KR" altLang="en-US" sz="1800" dirty="0"/>
              <a:t>세로 형태로 만들 수 없기 때문에 퍼즐 규격에 맞지 않다</a:t>
            </a:r>
            <a:r>
              <a:rPr lang="en-US" altLang="ko-KR" sz="1800" dirty="0"/>
              <a:t>.</a:t>
            </a:r>
          </a:p>
          <a:p>
            <a:pPr marL="666900" lvl="1" indent="-342900" algn="just"/>
            <a:r>
              <a:rPr lang="ko-KR" altLang="en-US" sz="1800" dirty="0"/>
              <a:t>퍼즐은 적당한 비율이 있어야 하는데 </a:t>
            </a:r>
            <a:r>
              <a:rPr lang="ko-KR" altLang="en-US" sz="1800" dirty="0">
                <a:solidFill>
                  <a:srgbClr val="FF0000"/>
                </a:solidFill>
              </a:rPr>
              <a:t>가로와 세로 길이가 서로 </a:t>
            </a:r>
            <a:r>
              <a:rPr lang="en-US" altLang="ko-KR" sz="1800" dirty="0">
                <a:solidFill>
                  <a:srgbClr val="FF0000"/>
                </a:solidFill>
              </a:rPr>
              <a:t>3</a:t>
            </a:r>
            <a:r>
              <a:rPr lang="ko-KR" altLang="en-US" sz="1800" dirty="0">
                <a:solidFill>
                  <a:srgbClr val="FF0000"/>
                </a:solidFill>
              </a:rPr>
              <a:t>배를 초과하지 않아야 한다</a:t>
            </a:r>
            <a:r>
              <a:rPr lang="en-US" altLang="ko-KR" sz="1800" dirty="0"/>
              <a:t>.(</a:t>
            </a:r>
            <a:r>
              <a:rPr lang="ko-KR" altLang="en-US" sz="1800" dirty="0"/>
              <a:t>예를 들어 가로가 </a:t>
            </a:r>
            <a:r>
              <a:rPr lang="en-US" altLang="ko-KR" sz="1800" dirty="0"/>
              <a:t>3</a:t>
            </a:r>
            <a:r>
              <a:rPr lang="ko-KR" altLang="en-US" sz="1800" dirty="0"/>
              <a:t>개</a:t>
            </a:r>
            <a:r>
              <a:rPr lang="en-US" altLang="ko-KR" sz="1800" dirty="0"/>
              <a:t>, </a:t>
            </a:r>
            <a:r>
              <a:rPr lang="ko-KR" altLang="en-US" sz="1800" dirty="0"/>
              <a:t>세로가 </a:t>
            </a:r>
            <a:r>
              <a:rPr lang="en-US" altLang="ko-KR" sz="1800" dirty="0"/>
              <a:t>11</a:t>
            </a:r>
            <a:r>
              <a:rPr lang="ko-KR" altLang="en-US" sz="1800" dirty="0"/>
              <a:t>개로 구성된 퍼즐이라면 세로의 길이가 가로의 길이의 </a:t>
            </a:r>
            <a:r>
              <a:rPr lang="en-US" altLang="ko-KR" sz="1800" dirty="0"/>
              <a:t>3</a:t>
            </a:r>
            <a:r>
              <a:rPr lang="ko-KR" altLang="en-US" sz="1800" dirty="0"/>
              <a:t>배를 초과하기 때문에 규격에 맞지 않다</a:t>
            </a:r>
            <a:r>
              <a:rPr lang="en-US" altLang="ko-KR" sz="1800" dirty="0"/>
              <a:t>.)</a:t>
            </a:r>
          </a:p>
          <a:p>
            <a:pPr marL="666900" lvl="1" indent="-342900" algn="just"/>
            <a:r>
              <a:rPr lang="ko-KR" altLang="en-US" sz="1800" dirty="0"/>
              <a:t>가로</a:t>
            </a:r>
            <a:r>
              <a:rPr lang="en-US" altLang="ko-KR" sz="1800" dirty="0"/>
              <a:t>, </a:t>
            </a:r>
            <a:r>
              <a:rPr lang="ko-KR" altLang="en-US" sz="1800" dirty="0"/>
              <a:t>세로의 개수가 다르면 다른 퍼즐로 본다</a:t>
            </a:r>
            <a:r>
              <a:rPr lang="en-US" altLang="ko-KR" sz="1800" dirty="0"/>
              <a:t>. </a:t>
            </a:r>
            <a:r>
              <a:rPr lang="ko-KR" altLang="en-US" sz="1800" dirty="0"/>
              <a:t>즉</a:t>
            </a:r>
            <a:r>
              <a:rPr lang="en-US" altLang="ko-KR" sz="1800" dirty="0"/>
              <a:t>, 2x3</a:t>
            </a:r>
            <a:r>
              <a:rPr lang="ko-KR" altLang="en-US" sz="1800" dirty="0"/>
              <a:t>과 </a:t>
            </a:r>
            <a:r>
              <a:rPr lang="en-US" altLang="ko-KR" sz="1800" dirty="0"/>
              <a:t>3x2</a:t>
            </a:r>
            <a:r>
              <a:rPr lang="ko-KR" altLang="en-US" sz="1800" dirty="0"/>
              <a:t>는 다른 퍼즐이다</a:t>
            </a:r>
            <a:r>
              <a:rPr lang="en-US" altLang="ko-KR" sz="1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34EC1-C6CD-B055-1A93-57175C1BF09E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초등부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번 문제</a:t>
            </a:r>
            <a:endParaRPr lang="en-US" altLang="ko-KR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824240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56065-3C28-AEA9-340E-0F19F583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문제</a:t>
            </a:r>
            <a:r>
              <a:rPr lang="en-US" altLang="ko-KR" dirty="0"/>
              <a:t>: </a:t>
            </a:r>
            <a:r>
              <a:rPr lang="ko-KR" altLang="en-US" dirty="0" err="1"/>
              <a:t>직소퍼즐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54A19A-CCFD-2F9D-2B04-1D60C16FE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262272"/>
            <a:ext cx="5201920" cy="5118210"/>
          </a:xfrm>
        </p:spPr>
        <p:txBody>
          <a:bodyPr>
            <a:normAutofit/>
          </a:bodyPr>
          <a:lstStyle/>
          <a:p>
            <a:pPr marL="324000" lvl="1" indent="0" algn="just">
              <a:buNone/>
            </a:pPr>
            <a:r>
              <a:rPr lang="ko-KR" altLang="en-US" dirty="0"/>
              <a:t>퍼즐 조각이 </a:t>
            </a:r>
            <a:r>
              <a:rPr lang="en-US" altLang="ko-KR" dirty="0"/>
              <a:t>25</a:t>
            </a:r>
            <a:r>
              <a:rPr lang="ko-KR" altLang="en-US" dirty="0"/>
              <a:t>개라면</a:t>
            </a:r>
            <a:r>
              <a:rPr lang="en-US" altLang="ko-KR" dirty="0"/>
              <a:t>, 5x5 </a:t>
            </a:r>
            <a:r>
              <a:rPr lang="ko-KR" altLang="en-US" dirty="0"/>
              <a:t>사이즈로 </a:t>
            </a:r>
            <a:r>
              <a:rPr lang="en-US" altLang="ko-KR" dirty="0"/>
              <a:t>1</a:t>
            </a:r>
            <a:r>
              <a:rPr lang="ko-KR" altLang="en-US" dirty="0"/>
              <a:t>개의 퍼즐밖에 만들 수 없다</a:t>
            </a:r>
            <a:r>
              <a:rPr lang="en-US" altLang="ko-KR" dirty="0"/>
              <a:t>.</a:t>
            </a:r>
          </a:p>
          <a:p>
            <a:pPr marL="324000" lvl="1" indent="0" algn="just">
              <a:buNone/>
            </a:pPr>
            <a:r>
              <a:rPr lang="ko-KR" altLang="en-US" dirty="0"/>
              <a:t>퍼즐 조각이 </a:t>
            </a:r>
            <a:r>
              <a:rPr lang="en-US" altLang="ko-KR" dirty="0"/>
              <a:t>36</a:t>
            </a:r>
            <a:r>
              <a:rPr lang="ko-KR" altLang="en-US" dirty="0"/>
              <a:t>개라면</a:t>
            </a:r>
            <a:r>
              <a:rPr lang="en-US" altLang="ko-KR" dirty="0"/>
              <a:t>, 4x9, 6x6, 9x4 </a:t>
            </a:r>
            <a:r>
              <a:rPr lang="ko-KR" altLang="en-US" dirty="0"/>
              <a:t>로 </a:t>
            </a:r>
            <a:r>
              <a:rPr lang="en-US" altLang="ko-KR" dirty="0"/>
              <a:t>3</a:t>
            </a:r>
            <a:r>
              <a:rPr lang="ko-KR" altLang="en-US" dirty="0"/>
              <a:t>개의 퍼즐을 만들 수 있다</a:t>
            </a:r>
            <a:r>
              <a:rPr lang="en-US" altLang="ko-KR" dirty="0"/>
              <a:t>.</a:t>
            </a:r>
            <a:endParaRPr lang="en-US" altLang="ko-KR" dirty="0">
              <a:latin typeface="+mn-lt"/>
            </a:endParaRPr>
          </a:p>
          <a:p>
            <a:pPr algn="just"/>
            <a:r>
              <a:rPr lang="ko-KR" altLang="en-US" dirty="0">
                <a:latin typeface="+mn-lt"/>
              </a:rPr>
              <a:t>입력형식</a:t>
            </a:r>
            <a:endParaRPr lang="en-US" altLang="ko-KR" dirty="0">
              <a:latin typeface="+mn-lt"/>
            </a:endParaRPr>
          </a:p>
          <a:p>
            <a:pPr marL="324000" lvl="1" indent="0" algn="just">
              <a:buNone/>
            </a:pPr>
            <a:r>
              <a:rPr lang="ko-KR" altLang="en-US" dirty="0">
                <a:latin typeface="+mn-lt"/>
              </a:rPr>
              <a:t>퍼즐 조각 개수</a:t>
            </a:r>
            <a:r>
              <a:rPr lang="en-US" altLang="ko-KR" dirty="0">
                <a:latin typeface="+mn-lt"/>
              </a:rPr>
              <a:t>(N)</a:t>
            </a:r>
            <a:r>
              <a:rPr lang="ko-KR" altLang="en-US" dirty="0">
                <a:latin typeface="+mn-lt"/>
              </a:rPr>
              <a:t>를 </a:t>
            </a:r>
            <a:r>
              <a:rPr lang="ko-KR" altLang="en-US" dirty="0" err="1">
                <a:latin typeface="+mn-lt"/>
              </a:rPr>
              <a:t>입력받는다</a:t>
            </a:r>
            <a:r>
              <a:rPr lang="en-US" altLang="ko-KR" dirty="0">
                <a:latin typeface="+mn-lt"/>
              </a:rPr>
              <a:t>. (0≤N≤2,147,483,647)</a:t>
            </a:r>
            <a:endParaRPr lang="pt-BR" altLang="ko-KR" dirty="0">
              <a:latin typeface="+mn-lt"/>
            </a:endParaRPr>
          </a:p>
          <a:p>
            <a:pPr algn="just"/>
            <a:r>
              <a:rPr lang="ko-KR" altLang="en-US" dirty="0">
                <a:latin typeface="+mn-lt"/>
              </a:rPr>
              <a:t>출력형식</a:t>
            </a:r>
            <a:endParaRPr lang="en-US" altLang="ko-KR" dirty="0">
              <a:latin typeface="+mn-lt"/>
            </a:endParaRPr>
          </a:p>
          <a:p>
            <a:pPr marL="324000" lvl="1" indent="0" algn="just">
              <a:buNone/>
            </a:pPr>
            <a:r>
              <a:rPr lang="ko-KR" altLang="en-US" dirty="0">
                <a:latin typeface="+mn-lt"/>
              </a:rPr>
              <a:t>생성할 수 있는 퍼즐의 개수를 출력한다</a:t>
            </a:r>
            <a:r>
              <a:rPr lang="en-US" altLang="ko-KR" dirty="0">
                <a:latin typeface="+mn-lt"/>
              </a:rPr>
              <a:t>.</a:t>
            </a:r>
          </a:p>
          <a:p>
            <a:pPr marL="324000" lvl="1" indent="0" algn="just">
              <a:buNone/>
            </a:pPr>
            <a:r>
              <a:rPr lang="ko-KR" altLang="en-US" dirty="0">
                <a:latin typeface="+mn-lt"/>
              </a:rPr>
              <a:t>규격에 맞지 않을 경우 </a:t>
            </a:r>
            <a:r>
              <a:rPr lang="en-US" altLang="ko-KR" dirty="0">
                <a:latin typeface="+mn-lt"/>
              </a:rPr>
              <a:t>–1</a:t>
            </a:r>
            <a:r>
              <a:rPr lang="ko-KR" altLang="en-US" dirty="0">
                <a:latin typeface="+mn-lt"/>
              </a:rPr>
              <a:t>을 출력한다</a:t>
            </a:r>
            <a:r>
              <a:rPr lang="en-US" altLang="ko-KR" dirty="0">
                <a:latin typeface="+mn-lt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A633EA-DE40-3370-4825-E144B15AC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262271"/>
            <a:ext cx="5201920" cy="5118210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>
                <a:latin typeface="+mn-lt"/>
              </a:rPr>
              <a:t>입력과 출력의 예</a:t>
            </a:r>
            <a:endParaRPr lang="en-US" altLang="ko-KR" dirty="0">
              <a:latin typeface="+mn-lt"/>
            </a:endParaRPr>
          </a:p>
          <a:p>
            <a:pPr algn="just"/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34EC1-C6CD-B055-1A93-57175C1BF09E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초등부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번 문제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4C47D7C2-8A0B-B131-AEE4-0BAD0B27B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267236"/>
              </p:ext>
            </p:extLst>
          </p:nvPr>
        </p:nvGraphicFramePr>
        <p:xfrm>
          <a:off x="6569666" y="1788343"/>
          <a:ext cx="4900532" cy="67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25</a:t>
                      </a:r>
                      <a:endParaRPr lang="en-US" altLang="ko-K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F290E180-4E41-0D58-B73D-FC9EEFF1E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47795"/>
              </p:ext>
            </p:extLst>
          </p:nvPr>
        </p:nvGraphicFramePr>
        <p:xfrm>
          <a:off x="6569666" y="2786669"/>
          <a:ext cx="4900532" cy="67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36</a:t>
                      </a:r>
                      <a:endParaRPr lang="en-US" altLang="ko-K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46088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E29689-E642-149E-E059-F198B928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풀이</a:t>
            </a:r>
            <a:r>
              <a:rPr lang="en-US" altLang="ko-KR" dirty="0"/>
              <a:t>: </a:t>
            </a:r>
            <a:r>
              <a:rPr lang="ko-KR" altLang="en-US" dirty="0" err="1"/>
              <a:t>직소퍼즐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3FEB92C7-FE47-84F0-57FA-1D4CFDCA0E4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70560" y="1196096"/>
                <a:ext cx="5201920" cy="5184385"/>
              </a:xfrm>
            </p:spPr>
            <p:txBody>
              <a:bodyPr/>
              <a:lstStyle/>
              <a:p>
                <a:r>
                  <a:rPr lang="ko-KR" altLang="en-US" dirty="0"/>
                  <a:t>시간</a:t>
                </a:r>
                <a14:m>
                  <m:oMath xmlns:m="http://schemas.openxmlformats.org/officeDocument/2006/math">
                    <m:r>
                      <a:rPr lang="ko-KR" altLang="en-US" b="0" i="1" dirty="0">
                        <a:latin typeface="Cambria Math" panose="02040503050406030204" pitchFamily="18" charset="0"/>
                      </a:rPr>
                      <m:t>복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잡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도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ko-KR" altLang="en-US" dirty="0"/>
                  <a:t> 풀이</a:t>
                </a:r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3FEB92C7-FE47-84F0-57FA-1D4CFDCA0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0560" y="1196096"/>
                <a:ext cx="5201920" cy="5184385"/>
              </a:xfrm>
              <a:blipFill>
                <a:blip r:embed="rId2"/>
                <a:stretch>
                  <a:fillRect l="-1524" t="-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00F2F14-4F1E-A3D2-4E33-16CF3F20C3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ko-KR" altLang="en-US" dirty="0"/>
              <a:t>고찰</a:t>
            </a:r>
            <a:endParaRPr lang="en-US" altLang="ko-KR" dirty="0"/>
          </a:p>
          <a:p>
            <a:pPr lvl="1" algn="just"/>
            <a:r>
              <a:rPr lang="ko-KR" altLang="en-US" dirty="0"/>
              <a:t>왼쪽과 같은 풀이를 사용한 참가자는 시간초과로 </a:t>
            </a:r>
            <a:r>
              <a:rPr lang="en-US" altLang="ko-KR" dirty="0"/>
              <a:t>100</a:t>
            </a:r>
            <a:r>
              <a:rPr lang="ko-KR" altLang="en-US" dirty="0"/>
              <a:t>점을 획득하지 못한다</a:t>
            </a:r>
            <a:r>
              <a:rPr lang="en-US" altLang="ko-KR" dirty="0"/>
              <a:t>.</a:t>
            </a:r>
          </a:p>
          <a:p>
            <a:pPr lvl="1" algn="just"/>
            <a:r>
              <a:rPr lang="ko-KR" altLang="en-US" dirty="0"/>
              <a:t>더 빠르게 해를 구할 방법은</a:t>
            </a:r>
            <a:r>
              <a:rPr lang="en-US" altLang="ko-KR" dirty="0"/>
              <a:t>?</a:t>
            </a:r>
          </a:p>
          <a:p>
            <a:pPr algn="just"/>
            <a:r>
              <a:rPr lang="ko-KR" altLang="en-US" dirty="0"/>
              <a:t>힌트</a:t>
            </a:r>
            <a:endParaRPr lang="en-US" altLang="ko-KR" dirty="0"/>
          </a:p>
          <a:p>
            <a:pPr lvl="1" algn="just"/>
            <a:r>
              <a:rPr lang="ko-KR" altLang="en-US" dirty="0"/>
              <a:t>퍼즐 조각이 </a:t>
            </a:r>
            <a:r>
              <a:rPr lang="en-US" altLang="ko-KR" dirty="0"/>
              <a:t>36</a:t>
            </a:r>
            <a:r>
              <a:rPr lang="ko-KR" altLang="en-US" dirty="0"/>
              <a:t>개 일 때</a:t>
            </a:r>
            <a:r>
              <a:rPr lang="en-US" altLang="ko-KR" dirty="0"/>
              <a:t>,</a:t>
            </a:r>
          </a:p>
          <a:p>
            <a:pPr lvl="1" algn="just"/>
            <a:r>
              <a:rPr lang="ko-KR" altLang="en-US" dirty="0"/>
              <a:t>가로 </a:t>
            </a:r>
            <a:r>
              <a:rPr lang="en-US" altLang="ko-KR" dirty="0"/>
              <a:t>x </a:t>
            </a:r>
            <a:r>
              <a:rPr lang="ko-KR" altLang="en-US" dirty="0"/>
              <a:t>세로 조합</a:t>
            </a:r>
            <a:endParaRPr lang="en-US" altLang="ko-KR" dirty="0"/>
          </a:p>
          <a:p>
            <a:pPr algn="just"/>
            <a:endParaRPr lang="en-US" altLang="ko-KR" dirty="0"/>
          </a:p>
          <a:p>
            <a:pPr algn="just"/>
            <a:endParaRPr lang="en-US" altLang="ko-KR" dirty="0"/>
          </a:p>
          <a:p>
            <a:pPr algn="just"/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슬라이드 번호 개체 틀 8">
            <a:extLst>
              <a:ext uri="{FF2B5EF4-FFF2-40B4-BE49-F238E27FC236}">
                <a16:creationId xmlns:a16="http://schemas.microsoft.com/office/drawing/2014/main" id="{23296BC6-7332-5831-E83F-E106381B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90EC3-35A1-FF00-0EB4-6B2E6C564099}"/>
              </a:ext>
            </a:extLst>
          </p:cNvPr>
          <p:cNvSpPr txBox="1"/>
          <p:nvPr/>
        </p:nvSpPr>
        <p:spPr>
          <a:xfrm>
            <a:off x="975360" y="1714500"/>
            <a:ext cx="5041072" cy="4861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#include &lt;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int main()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n;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&amp;n);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a,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=0;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for(a=</a:t>
            </a: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; a&lt;n; a++)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if(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n%a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== 0)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int b=n/a;            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double r; 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if(a &gt; b) r=(double)a/(double)b;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else      r=(double)b/(double)a;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if(r&lt;=3)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++;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200" kern="0" spc="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en-US" altLang="ko-KR" sz="1200" kern="0" spc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200" kern="0" spc="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("%.2lf: %d %d\n", r, a, b);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if(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==0)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("-1");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else      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  <p:graphicFrame>
        <p:nvGraphicFramePr>
          <p:cNvPr id="3" name="표 9">
            <a:extLst>
              <a:ext uri="{FF2B5EF4-FFF2-40B4-BE49-F238E27FC236}">
                <a16:creationId xmlns:a16="http://schemas.microsoft.com/office/drawing/2014/main" id="{F6EC9A92-D883-D471-57F6-573373C35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81823"/>
              </p:ext>
            </p:extLst>
          </p:nvPr>
        </p:nvGraphicFramePr>
        <p:xfrm>
          <a:off x="6986808" y="4531946"/>
          <a:ext cx="399459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1530">
                  <a:extLst>
                    <a:ext uri="{9D8B030D-6E8A-4147-A177-3AD203B41FA5}">
                      <a16:colId xmlns:a16="http://schemas.microsoft.com/office/drawing/2014/main" val="32535362"/>
                    </a:ext>
                  </a:extLst>
                </a:gridCol>
                <a:gridCol w="1331530">
                  <a:extLst>
                    <a:ext uri="{9D8B030D-6E8A-4147-A177-3AD203B41FA5}">
                      <a16:colId xmlns:a16="http://schemas.microsoft.com/office/drawing/2014/main" val="4060844177"/>
                    </a:ext>
                  </a:extLst>
                </a:gridCol>
                <a:gridCol w="1331530">
                  <a:extLst>
                    <a:ext uri="{9D8B030D-6E8A-4147-A177-3AD203B41FA5}">
                      <a16:colId xmlns:a16="http://schemas.microsoft.com/office/drawing/2014/main" val="3847769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2 x 18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18 x 2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x 9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8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 x 12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12 x 3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x 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67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 x 9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9 x 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x2.25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320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 x 6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x 1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29921"/>
                  </a:ext>
                </a:extLst>
              </a:tr>
            </a:tbl>
          </a:graphicData>
        </a:graphic>
      </p:graphicFrame>
      <p:sp>
        <p:nvSpPr>
          <p:cNvPr id="9" name="화살표: 위로 구부러짐 8">
            <a:extLst>
              <a:ext uri="{FF2B5EF4-FFF2-40B4-BE49-F238E27FC236}">
                <a16:creationId xmlns:a16="http://schemas.microsoft.com/office/drawing/2014/main" id="{1570218E-694F-0622-96C0-B651CA9911FF}"/>
              </a:ext>
            </a:extLst>
          </p:cNvPr>
          <p:cNvSpPr/>
          <p:nvPr/>
        </p:nvSpPr>
        <p:spPr>
          <a:xfrm>
            <a:off x="8019757" y="4696108"/>
            <a:ext cx="670560" cy="998937"/>
          </a:xfrm>
          <a:prstGeom prst="curvedUpArrow">
            <a:avLst/>
          </a:prstGeom>
          <a:solidFill>
            <a:schemeClr val="bg1">
              <a:lumMod val="85000"/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1199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E29689-E642-149E-E059-F198B928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풀이</a:t>
            </a:r>
            <a:r>
              <a:rPr lang="en-US" altLang="ko-KR" dirty="0"/>
              <a:t>: </a:t>
            </a:r>
            <a:r>
              <a:rPr lang="ko-KR" altLang="en-US" dirty="0" err="1"/>
              <a:t>직소퍼즐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3FEB92C7-FE47-84F0-57FA-1D4CFDCA0E4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70560" y="1202636"/>
                <a:ext cx="5201920" cy="5177845"/>
              </a:xfrm>
            </p:spPr>
            <p:txBody>
              <a:bodyPr/>
              <a:lstStyle/>
              <a:p>
                <a:r>
                  <a:rPr lang="ko-KR" altLang="en-US" dirty="0"/>
                  <a:t>시간</a:t>
                </a:r>
                <a14:m>
                  <m:oMath xmlns:m="http://schemas.openxmlformats.org/officeDocument/2006/math">
                    <m:r>
                      <a:rPr lang="ko-KR" altLang="en-US" b="0" i="1" dirty="0">
                        <a:latin typeface="Cambria Math" panose="02040503050406030204" pitchFamily="18" charset="0"/>
                      </a:rPr>
                      <m:t>복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잡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도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𝑙𝑜𝑔𝑁</m:t>
                        </m:r>
                      </m:e>
                    </m:d>
                  </m:oMath>
                </a14:m>
                <a:r>
                  <a:rPr lang="ko-KR" altLang="en-US" dirty="0"/>
                  <a:t> 풀이</a:t>
                </a:r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3FEB92C7-FE47-84F0-57FA-1D4CFDCA0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0560" y="1202636"/>
                <a:ext cx="5201920" cy="5177845"/>
              </a:xfrm>
              <a:blipFill>
                <a:blip r:embed="rId2"/>
                <a:stretch>
                  <a:fillRect l="-1524" t="-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00F2F14-4F1E-A3D2-4E33-16CF3F20C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202635"/>
            <a:ext cx="5201920" cy="5177845"/>
          </a:xfrm>
        </p:spPr>
        <p:txBody>
          <a:bodyPr/>
          <a:lstStyle/>
          <a:p>
            <a:pPr lvl="1"/>
            <a:r>
              <a:rPr lang="ko-KR" altLang="en-US" dirty="0"/>
              <a:t>빈칸을 채워보세요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슬라이드 번호 개체 틀 8">
            <a:extLst>
              <a:ext uri="{FF2B5EF4-FFF2-40B4-BE49-F238E27FC236}">
                <a16:creationId xmlns:a16="http://schemas.microsoft.com/office/drawing/2014/main" id="{23296BC6-7332-5831-E83F-E106381B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185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90EC3-35A1-FF00-0EB4-6B2E6C564099}"/>
              </a:ext>
            </a:extLst>
          </p:cNvPr>
          <p:cNvSpPr txBox="1"/>
          <p:nvPr/>
        </p:nvSpPr>
        <p:spPr>
          <a:xfrm>
            <a:off x="975360" y="1714500"/>
            <a:ext cx="5041072" cy="47939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#include &lt;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int main()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n;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&amp;n);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a,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=0;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for(a=2; a*a&lt;n; a++)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if(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n%a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== 0)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int b=n/a;            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double r; 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if(a &gt; b)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    r=(double)a/(double)b;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else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    r=(double)b/(double)a;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</a:p>
        </p:txBody>
      </p:sp>
      <p:graphicFrame>
        <p:nvGraphicFramePr>
          <p:cNvPr id="3" name="표 9">
            <a:extLst>
              <a:ext uri="{FF2B5EF4-FFF2-40B4-BE49-F238E27FC236}">
                <a16:creationId xmlns:a16="http://schemas.microsoft.com/office/drawing/2014/main" id="{F6EC9A92-D883-D471-57F6-573373C35EBA}"/>
              </a:ext>
            </a:extLst>
          </p:cNvPr>
          <p:cNvGraphicFramePr>
            <a:graphicFrameLocks noGrp="1"/>
          </p:cNvGraphicFramePr>
          <p:nvPr/>
        </p:nvGraphicFramePr>
        <p:xfrm>
          <a:off x="6846131" y="4356100"/>
          <a:ext cx="399459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1530">
                  <a:extLst>
                    <a:ext uri="{9D8B030D-6E8A-4147-A177-3AD203B41FA5}">
                      <a16:colId xmlns:a16="http://schemas.microsoft.com/office/drawing/2014/main" val="32535362"/>
                    </a:ext>
                  </a:extLst>
                </a:gridCol>
                <a:gridCol w="1331530">
                  <a:extLst>
                    <a:ext uri="{9D8B030D-6E8A-4147-A177-3AD203B41FA5}">
                      <a16:colId xmlns:a16="http://schemas.microsoft.com/office/drawing/2014/main" val="4060844177"/>
                    </a:ext>
                  </a:extLst>
                </a:gridCol>
                <a:gridCol w="1331530">
                  <a:extLst>
                    <a:ext uri="{9D8B030D-6E8A-4147-A177-3AD203B41FA5}">
                      <a16:colId xmlns:a16="http://schemas.microsoft.com/office/drawing/2014/main" val="3847769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1 x 36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36 x 1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x36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16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 x 18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18 x 2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x </a:t>
                      </a:r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8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 x 12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12 x 3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x 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67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 x 9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9 x 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x2.25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320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 x 6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x 1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29921"/>
                  </a:ext>
                </a:extLst>
              </a:tr>
            </a:tbl>
          </a:graphicData>
        </a:graphic>
      </p:graphicFrame>
      <p:sp>
        <p:nvSpPr>
          <p:cNvPr id="9" name="화살표: 위로 구부러짐 8">
            <a:extLst>
              <a:ext uri="{FF2B5EF4-FFF2-40B4-BE49-F238E27FC236}">
                <a16:creationId xmlns:a16="http://schemas.microsoft.com/office/drawing/2014/main" id="{1570218E-694F-0622-96C0-B651CA9911FF}"/>
              </a:ext>
            </a:extLst>
          </p:cNvPr>
          <p:cNvSpPr/>
          <p:nvPr/>
        </p:nvSpPr>
        <p:spPr>
          <a:xfrm>
            <a:off x="7886700" y="4563663"/>
            <a:ext cx="670560" cy="1295400"/>
          </a:xfrm>
          <a:prstGeom prst="curvedUpArrow">
            <a:avLst/>
          </a:prstGeom>
          <a:solidFill>
            <a:schemeClr val="bg1">
              <a:lumMod val="85000"/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38373-9976-3DAD-F8BC-D1AA95F67C9E}"/>
              </a:ext>
            </a:extLst>
          </p:cNvPr>
          <p:cNvSpPr txBox="1"/>
          <p:nvPr/>
        </p:nvSpPr>
        <p:spPr>
          <a:xfrm>
            <a:off x="6164581" y="1714500"/>
            <a:ext cx="5356032" cy="47939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if(r&lt;=3)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+=2;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400" kern="0" spc="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en-US" altLang="ko-KR" sz="1400" kern="0" spc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400" kern="0" spc="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("%.2lf: %d %d\n", r, a, b);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if(a*a==n)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++;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if(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==0)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("-1");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else   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B3F66-5303-6988-B1A5-8C563FB6D03E}"/>
              </a:ext>
            </a:extLst>
          </p:cNvPr>
          <p:cNvSpPr txBox="1"/>
          <p:nvPr/>
        </p:nvSpPr>
        <p:spPr>
          <a:xfrm>
            <a:off x="6224713" y="1743366"/>
            <a:ext cx="5295900" cy="47320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indent="0" algn="ctr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5000" kern="0" spc="0" dirty="0">
                <a:solidFill>
                  <a:srgbClr val="000000"/>
                </a:solidFill>
                <a:effectLst/>
                <a:latin typeface="+mj-lt"/>
                <a:ea typeface="굴림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317644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</a:t>
            </a:r>
            <a:r>
              <a:rPr lang="ko-KR" altLang="en-US" dirty="0"/>
              <a:t>번째 소수 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문제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한 정수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을 입력 받는다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번째로 큰 소수를 구하여 출력한다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예를 들어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이 </a:t>
            </a:r>
            <a:r>
              <a:rPr lang="en-US" altLang="ko-KR" dirty="0">
                <a:latin typeface="+mn-ea"/>
                <a:ea typeface="+mn-ea"/>
              </a:rPr>
              <a:t>5</a:t>
            </a:r>
            <a:r>
              <a:rPr lang="ko-KR" altLang="en-US" dirty="0">
                <a:latin typeface="+mn-ea"/>
                <a:ea typeface="+mn-ea"/>
              </a:rPr>
              <a:t>라면</a:t>
            </a:r>
            <a:r>
              <a:rPr lang="en-US" altLang="ko-KR" dirty="0">
                <a:latin typeface="+mn-ea"/>
                <a:ea typeface="+mn-ea"/>
              </a:rPr>
              <a:t>,</a:t>
            </a:r>
            <a:endParaRPr lang="ko-KR" altLang="en-US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자연수들 중 소수는 </a:t>
            </a:r>
            <a:r>
              <a:rPr lang="en-US" altLang="ko-KR" dirty="0">
                <a:latin typeface="+mn-ea"/>
                <a:ea typeface="+mn-ea"/>
              </a:rPr>
              <a:t>2, 3, 5, 7, 11, 13, …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이므로 구하고자 하는 </a:t>
            </a:r>
            <a:r>
              <a:rPr lang="en-US" altLang="ko-KR" dirty="0">
                <a:latin typeface="+mn-ea"/>
                <a:ea typeface="+mn-ea"/>
              </a:rPr>
              <a:t>5</a:t>
            </a:r>
            <a:r>
              <a:rPr lang="ko-KR" altLang="en-US" dirty="0">
                <a:latin typeface="+mn-ea"/>
                <a:ea typeface="+mn-ea"/>
              </a:rPr>
              <a:t>번째 소수는 </a:t>
            </a:r>
            <a:r>
              <a:rPr lang="en-US" altLang="ko-KR" dirty="0">
                <a:latin typeface="+mn-ea"/>
                <a:ea typeface="+mn-ea"/>
              </a:rPr>
              <a:t>11</a:t>
            </a:r>
            <a:r>
              <a:rPr lang="ko-KR" altLang="en-US" dirty="0">
                <a:latin typeface="+mn-ea"/>
                <a:ea typeface="+mn-ea"/>
              </a:rPr>
              <a:t>이 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입력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첫 번째 줄에 정수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이 입력된다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( </a:t>
            </a:r>
            <a:r>
              <a:rPr lang="ko-KR" altLang="en-US" dirty="0">
                <a:latin typeface="+mn-ea"/>
                <a:ea typeface="+mn-ea"/>
              </a:rPr>
              <a:t>단</a:t>
            </a:r>
            <a:r>
              <a:rPr lang="en-US" altLang="ko-KR" dirty="0">
                <a:latin typeface="+mn-ea"/>
                <a:ea typeface="+mn-ea"/>
              </a:rPr>
              <a:t>, 1 &lt;= n &lt;= 100,000 )</a:t>
            </a:r>
          </a:p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출력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>
                <a:latin typeface="+mn-ea"/>
                <a:ea typeface="+mn-ea"/>
              </a:rPr>
              <a:t>n </a:t>
            </a:r>
            <a:r>
              <a:rPr lang="ko-KR" altLang="en-US">
                <a:latin typeface="+mn-ea"/>
                <a:ea typeface="+mn-ea"/>
              </a:rPr>
              <a:t>번째 소수를 </a:t>
            </a:r>
            <a:r>
              <a:rPr lang="ko-KR" altLang="en-US" dirty="0">
                <a:latin typeface="+mn-ea"/>
                <a:ea typeface="+mn-ea"/>
              </a:rPr>
              <a:t>출력한다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186</a:t>
            </a:fld>
            <a:endParaRPr lang="ko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D590DA8-2836-1B09-6B97-FB8B8B7B2182}"/>
              </a:ext>
            </a:extLst>
          </p:cNvPr>
          <p:cNvGraphicFramePr>
            <a:graphicFrameLocks/>
          </p:cNvGraphicFramePr>
          <p:nvPr/>
        </p:nvGraphicFramePr>
        <p:xfrm>
          <a:off x="6710277" y="5049520"/>
          <a:ext cx="490053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1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389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CD590DA8-2836-1B09-6B97-FB8B8B7B2182}"/>
              </a:ext>
            </a:extLst>
          </p:cNvPr>
          <p:cNvGraphicFramePr>
            <a:graphicFrameLocks/>
          </p:cNvGraphicFramePr>
          <p:nvPr/>
        </p:nvGraphicFramePr>
        <p:xfrm>
          <a:off x="6710277" y="4185920"/>
          <a:ext cx="490053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16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44827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</a:t>
            </a:r>
            <a:r>
              <a:rPr lang="ko-KR" altLang="en-US" dirty="0"/>
              <a:t>번째 소수 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단순 풀이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187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923636" y="1874982"/>
            <a:ext cx="5721004" cy="460533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bool </a:t>
            </a:r>
            <a:r>
              <a:rPr lang="en-US" altLang="ko-KR" sz="1600" dirty="0" err="1"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k)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 = 0;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=1;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&lt;=k;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</a:t>
            </a:r>
            <a:r>
              <a:rPr lang="en-US" altLang="ko-KR" sz="1600" dirty="0" err="1">
                <a:latin typeface="Consolas" panose="020B0609020204030204" pitchFamily="49" charset="0"/>
              </a:rPr>
              <a:t>k%i</a:t>
            </a:r>
            <a:r>
              <a:rPr lang="en-US" altLang="ko-KR" sz="1600" dirty="0">
                <a:latin typeface="Consolas" panose="020B0609020204030204" pitchFamily="49" charset="0"/>
              </a:rPr>
              <a:t>==0)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k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의 약수의 </a:t>
            </a:r>
            <a:r>
              <a:rPr lang="ko-KR" alt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갯수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cnt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를 구한다</a:t>
            </a:r>
            <a:r>
              <a:rPr lang="ko-KR" altLang="en-US" sz="1600" dirty="0"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ko-KR" altLang="en-US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if(</a:t>
            </a:r>
            <a:r>
              <a:rPr lang="en-US" altLang="ko-KR" sz="1600" dirty="0" err="1">
                <a:solidFill>
                  <a:srgbClr val="0070C0"/>
                </a:solidFill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solidFill>
                  <a:srgbClr val="0070C0"/>
                </a:solidFill>
                <a:latin typeface="Consolas" panose="020B0609020204030204" pitchFamily="49" charset="0"/>
              </a:rPr>
              <a:t>==2</a:t>
            </a:r>
            <a:r>
              <a:rPr lang="en-US" altLang="ko-KR" sz="1600" dirty="0">
                <a:latin typeface="Consolas" panose="020B0609020204030204" pitchFamily="49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return true;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else 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return false;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817360" y="1874982"/>
            <a:ext cx="4793448" cy="460533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nth;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몇 번째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</a:rPr>
              <a:t>("%d", &amp;nth);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prime_cnt</a:t>
            </a:r>
            <a:r>
              <a:rPr lang="en-US" altLang="ko-KR" sz="1600" dirty="0">
                <a:latin typeface="Consolas" panose="020B0609020204030204" pitchFamily="49" charset="0"/>
              </a:rPr>
              <a:t>=0;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n=2;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while(true)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</a:t>
            </a:r>
            <a:r>
              <a:rPr lang="en-US" altLang="ko-KR" sz="1600" dirty="0" err="1"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latin typeface="Consolas" panose="020B0609020204030204" pitchFamily="49" charset="0"/>
              </a:rPr>
              <a:t>(n))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소수이면 </a:t>
            </a:r>
            <a:r>
              <a:rPr lang="en-US" altLang="ko-KR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cnt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증가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prime_cnt</a:t>
            </a:r>
            <a:r>
              <a:rPr lang="en-US" altLang="ko-KR" sz="1600" dirty="0"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찾고자 하는 번째 이면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</a:t>
            </a:r>
            <a:r>
              <a:rPr lang="en-US" altLang="ko-KR" sz="1600" dirty="0" err="1">
                <a:latin typeface="Consolas" panose="020B0609020204030204" pitchFamily="49" charset="0"/>
              </a:rPr>
              <a:t>prime_cnt</a:t>
            </a:r>
            <a:r>
              <a:rPr lang="en-US" altLang="ko-KR" sz="1600" dirty="0">
                <a:latin typeface="Consolas" panose="020B0609020204030204" pitchFamily="49" charset="0"/>
              </a:rPr>
              <a:t> == nth)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break;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n++;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("%d", n);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470984" y="3928408"/>
            <a:ext cx="4350696" cy="6540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600" dirty="0">
                <a:solidFill>
                  <a:srgbClr val="00B050"/>
                </a:solidFill>
              </a:rPr>
              <a:t>임의의 자연수 </a:t>
            </a:r>
            <a:r>
              <a:rPr lang="en-US" altLang="ko-KR" sz="1600" dirty="0">
                <a:solidFill>
                  <a:srgbClr val="00B050"/>
                </a:solidFill>
              </a:rPr>
              <a:t>k</a:t>
            </a:r>
            <a:r>
              <a:rPr lang="ko-KR" altLang="en-US" sz="1600" dirty="0">
                <a:solidFill>
                  <a:srgbClr val="00B050"/>
                </a:solidFill>
              </a:rPr>
              <a:t>가 소수라면 </a:t>
            </a:r>
            <a:r>
              <a:rPr lang="en-US" altLang="ko-KR" sz="1600" dirty="0">
                <a:solidFill>
                  <a:srgbClr val="00B050"/>
                </a:solidFill>
              </a:rPr>
              <a:t>k</a:t>
            </a:r>
            <a:r>
              <a:rPr lang="ko-KR" altLang="en-US" sz="1600" dirty="0">
                <a:solidFill>
                  <a:srgbClr val="00B050"/>
                </a:solidFill>
              </a:rPr>
              <a:t>의 약수는 </a:t>
            </a:r>
            <a:r>
              <a:rPr lang="en-US" altLang="ko-KR" sz="1600" dirty="0">
                <a:solidFill>
                  <a:srgbClr val="00B050"/>
                </a:solidFill>
              </a:rPr>
              <a:t>1</a:t>
            </a:r>
            <a:r>
              <a:rPr lang="ko-KR" altLang="en-US" sz="1600" dirty="0">
                <a:solidFill>
                  <a:srgbClr val="00B050"/>
                </a:solidFill>
              </a:rPr>
              <a:t>과</a:t>
            </a:r>
            <a:r>
              <a:rPr lang="en-US" altLang="ko-KR" sz="1600" dirty="0">
                <a:solidFill>
                  <a:srgbClr val="00B050"/>
                </a:solidFill>
              </a:rPr>
              <a:t> k</a:t>
            </a:r>
            <a:r>
              <a:rPr lang="ko-KR" altLang="en-US" sz="1600" dirty="0">
                <a:solidFill>
                  <a:srgbClr val="00B050"/>
                </a:solidFill>
              </a:rPr>
              <a:t>만 존재한다</a:t>
            </a:r>
            <a:r>
              <a:rPr lang="en-US" altLang="ko-KR" sz="1600" dirty="0">
                <a:solidFill>
                  <a:srgbClr val="00B050"/>
                </a:solidFill>
              </a:rPr>
              <a:t>. (</a:t>
            </a:r>
            <a:r>
              <a:rPr lang="ko-KR" altLang="en-US" sz="1600" dirty="0">
                <a:solidFill>
                  <a:srgbClr val="00B050"/>
                </a:solidFill>
              </a:rPr>
              <a:t>약수가 </a:t>
            </a:r>
            <a:r>
              <a:rPr lang="en-US" altLang="ko-KR" sz="1600" dirty="0">
                <a:solidFill>
                  <a:srgbClr val="00B050"/>
                </a:solidFill>
              </a:rPr>
              <a:t>2</a:t>
            </a:r>
            <a:r>
              <a:rPr lang="ko-KR" altLang="en-US" sz="1600" dirty="0">
                <a:solidFill>
                  <a:srgbClr val="00B050"/>
                </a:solidFill>
              </a:rPr>
              <a:t>개 뿐임</a:t>
            </a:r>
            <a:r>
              <a:rPr lang="en-US" altLang="ko-KR" sz="1600" dirty="0">
                <a:solidFill>
                  <a:srgbClr val="00B050"/>
                </a:solidFill>
              </a:rPr>
              <a:t>)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3136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</a:t>
            </a:r>
            <a:r>
              <a:rPr lang="ko-KR" altLang="en-US" dirty="0"/>
              <a:t>번째 소수 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1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2"/>
            </a:pPr>
            <a:r>
              <a:rPr lang="ko-KR" altLang="en-US" dirty="0">
                <a:latin typeface="+mn-ea"/>
              </a:rPr>
              <a:t>배제를 위한 수학적 아이디어</a:t>
            </a:r>
            <a:r>
              <a:rPr lang="en-US" altLang="ko-KR" dirty="0">
                <a:latin typeface="+mn-ea"/>
              </a:rPr>
              <a:t> 2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188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7089464" y="2347217"/>
            <a:ext cx="4757096" cy="7243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임의의 자연수 </a:t>
            </a:r>
            <a:r>
              <a:rPr lang="en-US" altLang="ko-KR" dirty="0"/>
              <a:t>k</a:t>
            </a:r>
            <a:r>
              <a:rPr lang="ko-KR" altLang="en-US" dirty="0"/>
              <a:t>가 소수라면 구간 </a:t>
            </a:r>
            <a:r>
              <a:rPr lang="en-US" altLang="ko-KR" dirty="0"/>
              <a:t>[2, k-1] </a:t>
            </a:r>
            <a:r>
              <a:rPr lang="ko-KR" altLang="en-US" dirty="0"/>
              <a:t>에서 약수는 존재하지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7089463" y="3237629"/>
            <a:ext cx="4757097" cy="333047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bool </a:t>
            </a:r>
            <a:r>
              <a:rPr lang="en-US" altLang="ko-KR" sz="1600" dirty="0" err="1"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k)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=2;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&lt;k;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        //2~ k-1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사이 숫자로 나누어 떨이지면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        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즉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 약수가 존재하면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if(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k%i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            return false;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</a:t>
            </a: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</a:rPr>
              <a:t>true;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47464" y="2347217"/>
            <a:ext cx="4757096" cy="4247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약수를 두 개 이상 발견하면 바로 탈출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1247463" y="3237629"/>
            <a:ext cx="4757097" cy="333047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bool </a:t>
            </a:r>
            <a:r>
              <a:rPr lang="en-US" altLang="ko-KR" sz="1600" dirty="0" err="1"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k)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 = 0;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=1;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&lt;=k;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</a:t>
            </a:r>
            <a:r>
              <a:rPr lang="en-US" altLang="ko-KR" sz="1600" dirty="0" err="1">
                <a:latin typeface="Consolas" panose="020B0609020204030204" pitchFamily="49" charset="0"/>
              </a:rPr>
              <a:t>k%i</a:t>
            </a:r>
            <a:r>
              <a:rPr lang="en-US" altLang="ko-KR" sz="1600" dirty="0">
                <a:latin typeface="Consolas" panose="020B0609020204030204" pitchFamily="49" charset="0"/>
              </a:rPr>
              <a:t>==0)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if(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 &gt; 2)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            break;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(</a:t>
            </a:r>
            <a:r>
              <a:rPr lang="en-US" altLang="ko-KR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</a:rPr>
              <a:t>==2)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E4FB5-4C15-FE80-34F0-26B3D9F81F2D}"/>
              </a:ext>
            </a:extLst>
          </p:cNvPr>
          <p:cNvSpPr txBox="1"/>
          <p:nvPr/>
        </p:nvSpPr>
        <p:spPr>
          <a:xfrm>
            <a:off x="2174671" y="7027092"/>
            <a:ext cx="1973262" cy="238537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if(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&gt;=2 &amp;&amp; </a:t>
            </a:r>
            <a:r>
              <a:rPr lang="en-US" altLang="ko-KR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B0F0"/>
                </a:solidFill>
                <a:latin typeface="Consolas" panose="020B0609020204030204" pitchFamily="49" charset="0"/>
              </a:rPr>
              <a:t>&lt;k)</a:t>
            </a:r>
          </a:p>
        </p:txBody>
      </p:sp>
    </p:spTree>
    <p:extLst>
      <p:ext uri="{BB962C8B-B14F-4D97-AF65-F5344CB8AC3E}">
        <p14:creationId xmlns:p14="http://schemas.microsoft.com/office/powerpoint/2010/main" val="16102765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</a:t>
            </a:r>
            <a:r>
              <a:rPr lang="ko-KR" altLang="en-US" dirty="0"/>
              <a:t>번째 소수 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3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3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3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3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3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189</a:t>
            </a:fld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7784" y="2358368"/>
            <a:ext cx="4757096" cy="7571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/>
              <a:t>k</a:t>
            </a:r>
            <a:r>
              <a:rPr lang="ko-KR" altLang="en-US" dirty="0"/>
              <a:t>의 약수를 구하기 위해서는 </a:t>
            </a:r>
            <a:r>
              <a:rPr lang="en-US" altLang="ko-KR" dirty="0"/>
              <a:t>_____ </a:t>
            </a:r>
            <a:r>
              <a:rPr lang="ko-KR" altLang="en-US" dirty="0"/>
              <a:t>까지만 검사하면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1267784" y="3303372"/>
            <a:ext cx="4757097" cy="30988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bool </a:t>
            </a:r>
            <a:r>
              <a:rPr lang="en-US" altLang="ko-KR" sz="1600" dirty="0" err="1"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k)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=2;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ko-KR" altLang="en-US" sz="1600" dirty="0">
                <a:latin typeface="Consolas" panose="020B0609020204030204" pitchFamily="49" charset="0"/>
              </a:rPr>
              <a:t>*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&lt;=k;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</a:t>
            </a:r>
            <a:r>
              <a:rPr lang="en-US" altLang="ko-KR" sz="1600" dirty="0" err="1">
                <a:latin typeface="Consolas" panose="020B0609020204030204" pitchFamily="49" charset="0"/>
              </a:rPr>
              <a:t>k%i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return false;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</a:rPr>
              <a:t>return true;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3236259" y="3680561"/>
            <a:ext cx="672353" cy="233082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462551" y="1296186"/>
            <a:ext cx="5148257" cy="51059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#include &lt;</a:t>
            </a:r>
            <a:r>
              <a:rPr lang="en-US" altLang="ko-KR" sz="1200" dirty="0" err="1">
                <a:latin typeface="Consolas" panose="020B0609020204030204" pitchFamily="49" charset="0"/>
              </a:rPr>
              <a:t>stdio.h</a:t>
            </a:r>
            <a:r>
              <a:rPr lang="en-US" altLang="ko-KR" sz="12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 err="1"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latin typeface="Consolas" panose="020B0609020204030204" pitchFamily="49" charset="0"/>
              </a:rPr>
              <a:t> nth;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scanf</a:t>
            </a:r>
            <a:r>
              <a:rPr lang="en-US" altLang="ko-KR" sz="1200" dirty="0">
                <a:latin typeface="Consolas" panose="020B0609020204030204" pitchFamily="49" charset="0"/>
              </a:rPr>
              <a:t>("%d", &amp;nth);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latin typeface="Consolas" panose="020B0609020204030204" pitchFamily="49" charset="0"/>
              </a:rPr>
              <a:t> </a:t>
            </a:r>
            <a:r>
              <a:rPr lang="en-US" altLang="ko-KR" sz="1200" dirty="0" err="1">
                <a:latin typeface="Consolas" panose="020B0609020204030204" pitchFamily="49" charset="0"/>
              </a:rPr>
              <a:t>prime_cnt</a:t>
            </a:r>
            <a:r>
              <a:rPr lang="en-US" altLang="ko-KR" sz="1200" dirty="0">
                <a:latin typeface="Consolas" panose="020B0609020204030204" pitchFamily="49" charset="0"/>
              </a:rPr>
              <a:t>=0;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latin typeface="Consolas" panose="020B0609020204030204" pitchFamily="49" charset="0"/>
              </a:rPr>
              <a:t> n=2;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while(true)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if(</a:t>
            </a:r>
            <a:r>
              <a:rPr lang="en-US" altLang="ko-KR" sz="1200" dirty="0" err="1">
                <a:latin typeface="Consolas" panose="020B0609020204030204" pitchFamily="49" charset="0"/>
              </a:rPr>
              <a:t>is_prime</a:t>
            </a:r>
            <a:r>
              <a:rPr lang="en-US" altLang="ko-KR" sz="1200" dirty="0">
                <a:latin typeface="Consolas" panose="020B0609020204030204" pitchFamily="49" charset="0"/>
              </a:rPr>
              <a:t>(n))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    </a:t>
            </a:r>
            <a:r>
              <a:rPr lang="en-US" altLang="ko-KR" sz="1200" dirty="0" err="1">
                <a:latin typeface="Consolas" panose="020B0609020204030204" pitchFamily="49" charset="0"/>
              </a:rPr>
              <a:t>prime_cnt</a:t>
            </a:r>
            <a:r>
              <a:rPr lang="en-US" altLang="ko-KR" sz="1200" dirty="0"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if(</a:t>
            </a:r>
            <a:r>
              <a:rPr lang="en-US" altLang="ko-KR" sz="1200" dirty="0" err="1">
                <a:latin typeface="Consolas" panose="020B0609020204030204" pitchFamily="49" charset="0"/>
              </a:rPr>
              <a:t>prime_cnt</a:t>
            </a:r>
            <a:r>
              <a:rPr lang="en-US" altLang="ko-KR" sz="1200" dirty="0">
                <a:latin typeface="Consolas" panose="020B0609020204030204" pitchFamily="49" charset="0"/>
              </a:rPr>
              <a:t> == nth)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    break;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n++;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dirty="0">
                <a:latin typeface="Consolas" panose="020B0609020204030204" pitchFamily="49" charset="0"/>
              </a:rPr>
              <a:t>("%d\n\n", n);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513102" y="1744098"/>
            <a:ext cx="4989785" cy="1444183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bool </a:t>
            </a:r>
            <a:r>
              <a:rPr lang="en-US" altLang="ko-KR" sz="1200" dirty="0" err="1">
                <a:latin typeface="Consolas" panose="020B0609020204030204" pitchFamily="49" charset="0"/>
              </a:rPr>
              <a:t>is_prime</a:t>
            </a:r>
            <a:r>
              <a:rPr lang="en-US" altLang="ko-KR" sz="1200" dirty="0">
                <a:latin typeface="Consolas" panose="020B0609020204030204" pitchFamily="49" charset="0"/>
              </a:rPr>
              <a:t>(int k)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for(int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=2;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*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&lt;=k;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if(</a:t>
            </a:r>
            <a:r>
              <a:rPr lang="en-US" altLang="ko-KR" sz="1200" dirty="0" err="1">
                <a:latin typeface="Consolas" panose="020B0609020204030204" pitchFamily="49" charset="0"/>
              </a:rPr>
              <a:t>k%i</a:t>
            </a:r>
            <a:r>
              <a:rPr lang="en-US" altLang="ko-KR" sz="12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    return false;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return true;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13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Online Judge </a:t>
            </a:r>
            <a:r>
              <a:rPr lang="ko-KR" altLang="en-US" dirty="0"/>
              <a:t>프로그램 접속</a:t>
            </a:r>
            <a:r>
              <a:rPr lang="en-US" altLang="ko-KR" dirty="0"/>
              <a:t> </a:t>
            </a:r>
            <a:r>
              <a:rPr lang="ko-KR" altLang="en-US" dirty="0"/>
              <a:t>계정 정보</a:t>
            </a: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938811"/>
              </p:ext>
            </p:extLst>
          </p:nvPr>
        </p:nvGraphicFramePr>
        <p:xfrm>
          <a:off x="245327" y="1525701"/>
          <a:ext cx="5698273" cy="490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771">
                  <a:extLst>
                    <a:ext uri="{9D8B030D-6E8A-4147-A177-3AD203B41FA5}">
                      <a16:colId xmlns:a16="http://schemas.microsoft.com/office/drawing/2014/main" val="3002543397"/>
                    </a:ext>
                  </a:extLst>
                </a:gridCol>
                <a:gridCol w="1515447">
                  <a:extLst>
                    <a:ext uri="{9D8B030D-6E8A-4147-A177-3AD203B41FA5}">
                      <a16:colId xmlns:a16="http://schemas.microsoft.com/office/drawing/2014/main" val="2348450829"/>
                    </a:ext>
                  </a:extLst>
                </a:gridCol>
                <a:gridCol w="866571">
                  <a:extLst>
                    <a:ext uri="{9D8B030D-6E8A-4147-A177-3AD203B41FA5}">
                      <a16:colId xmlns:a16="http://schemas.microsoft.com/office/drawing/2014/main" val="3050898097"/>
                    </a:ext>
                  </a:extLst>
                </a:gridCol>
                <a:gridCol w="751474">
                  <a:extLst>
                    <a:ext uri="{9D8B030D-6E8A-4147-A177-3AD203B41FA5}">
                      <a16:colId xmlns:a16="http://schemas.microsoft.com/office/drawing/2014/main" val="830468943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733915869"/>
                    </a:ext>
                  </a:extLst>
                </a:gridCol>
                <a:gridCol w="970156">
                  <a:extLst>
                    <a:ext uri="{9D8B030D-6E8A-4147-A177-3AD203B41FA5}">
                      <a16:colId xmlns:a16="http://schemas.microsoft.com/office/drawing/2014/main" val="418525200"/>
                    </a:ext>
                  </a:extLst>
                </a:gridCol>
              </a:tblGrid>
              <a:tr h="380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소속학교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이름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ID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PW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072485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남평초등학교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정현재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ojpw01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7613432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산성초등학교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김도현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7950454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청주대성초등학교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우성윤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1467965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남이초등학교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전우재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5788108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서전중학교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곽민주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9221811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6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청주동중학교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김제노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322259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7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청주중앙중학교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반지수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3609891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8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세광중학교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송유근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518098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9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남성중학교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이다연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7277757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10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원평중학교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김민지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4059000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ea typeface="+mn-ea"/>
                        </a:rPr>
                        <a:t>11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청주중학교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이유준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coi11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ojpw11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572652"/>
                  </a:ext>
                </a:extLst>
              </a:tr>
            </a:tbl>
          </a:graphicData>
        </a:graphic>
      </p:graphicFrame>
      <p:graphicFrame>
        <p:nvGraphicFramePr>
          <p:cNvPr id="4" name="내용 개체 틀 8">
            <a:extLst>
              <a:ext uri="{FF2B5EF4-FFF2-40B4-BE49-F238E27FC236}">
                <a16:creationId xmlns:a16="http://schemas.microsoft.com/office/drawing/2014/main" id="{77DF176A-8C91-1EA1-C3C0-78A018DEC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549076"/>
              </p:ext>
            </p:extLst>
          </p:nvPr>
        </p:nvGraphicFramePr>
        <p:xfrm>
          <a:off x="6214947" y="1525700"/>
          <a:ext cx="5698273" cy="490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053">
                  <a:extLst>
                    <a:ext uri="{9D8B030D-6E8A-4147-A177-3AD203B41FA5}">
                      <a16:colId xmlns:a16="http://schemas.microsoft.com/office/drawing/2014/main" val="3002543397"/>
                    </a:ext>
                  </a:extLst>
                </a:gridCol>
                <a:gridCol w="1519165">
                  <a:extLst>
                    <a:ext uri="{9D8B030D-6E8A-4147-A177-3AD203B41FA5}">
                      <a16:colId xmlns:a16="http://schemas.microsoft.com/office/drawing/2014/main" val="2348450829"/>
                    </a:ext>
                  </a:extLst>
                </a:gridCol>
                <a:gridCol w="866571">
                  <a:extLst>
                    <a:ext uri="{9D8B030D-6E8A-4147-A177-3AD203B41FA5}">
                      <a16:colId xmlns:a16="http://schemas.microsoft.com/office/drawing/2014/main" val="3050898097"/>
                    </a:ext>
                  </a:extLst>
                </a:gridCol>
                <a:gridCol w="770059">
                  <a:extLst>
                    <a:ext uri="{9D8B030D-6E8A-4147-A177-3AD203B41FA5}">
                      <a16:colId xmlns:a16="http://schemas.microsoft.com/office/drawing/2014/main" val="830468943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733915869"/>
                    </a:ext>
                  </a:extLst>
                </a:gridCol>
                <a:gridCol w="951571">
                  <a:extLst>
                    <a:ext uri="{9D8B030D-6E8A-4147-A177-3AD203B41FA5}">
                      <a16:colId xmlns:a16="http://schemas.microsoft.com/office/drawing/2014/main" val="418525200"/>
                    </a:ext>
                  </a:extLst>
                </a:gridCol>
              </a:tblGrid>
              <a:tr h="380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소속학교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이름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ID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PW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072485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0820095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3318835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457048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7425818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120824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7706295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70744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1540596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477575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272387"/>
                  </a:ext>
                </a:extLst>
              </a:tr>
              <a:tr h="41158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69839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7FA774CE-0519-16DC-8BD2-09B8AA60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947" y="1263235"/>
            <a:ext cx="3843453" cy="51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372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삼각화단</a:t>
            </a:r>
            <a:r>
              <a:rPr lang="ko-KR" altLang="en-US" dirty="0"/>
              <a:t> 만들기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81193" y="1335831"/>
            <a:ext cx="5194769" cy="5522169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20000"/>
              </a:lnSpc>
              <a:buNone/>
            </a:pPr>
            <a:r>
              <a:rPr lang="ko-KR" altLang="en-US" sz="1600" dirty="0"/>
              <a:t>주어진 화단 둘레의 길이를 이용하여 삼각형 모양의 화단을 만들려고 한다</a:t>
            </a:r>
            <a:r>
              <a:rPr lang="en-US" altLang="ko-KR" sz="1600" dirty="0"/>
              <a:t>. </a:t>
            </a:r>
            <a:r>
              <a:rPr lang="ko-KR" altLang="en-US" sz="1600" dirty="0"/>
              <a:t>이 때 만들어진 삼각형 화단 둘레의 길이는 반드시 주어진 화단 둘레의 길이와 같아야 한다</a:t>
            </a:r>
            <a:r>
              <a:rPr lang="en-US" altLang="ko-KR" sz="1600" dirty="0"/>
              <a:t>. </a:t>
            </a:r>
            <a:r>
              <a:rPr lang="ko-KR" altLang="en-US" sz="1600" dirty="0"/>
              <a:t>또한</a:t>
            </a:r>
            <a:r>
              <a:rPr lang="en-US" altLang="ko-KR" sz="1600" dirty="0"/>
              <a:t>, </a:t>
            </a:r>
            <a:r>
              <a:rPr lang="ko-KR" altLang="en-US" sz="1600" dirty="0"/>
              <a:t>화단 둘레의 길이와 각 변의 길이는 자연수이다</a:t>
            </a:r>
            <a:r>
              <a:rPr lang="en-US" altLang="ko-KR" sz="1600" dirty="0"/>
              <a:t>. </a:t>
            </a:r>
            <a:r>
              <a:rPr lang="ko-KR" altLang="en-US" sz="1600" dirty="0"/>
              <a:t>예를 들어</a:t>
            </a:r>
            <a:r>
              <a:rPr lang="en-US" altLang="ko-KR" sz="1600" dirty="0"/>
              <a:t>, </a:t>
            </a:r>
            <a:r>
              <a:rPr lang="ko-KR" altLang="en-US" sz="1600" dirty="0"/>
              <a:t>만들고자 하는 화단 둘레의 길이가 </a:t>
            </a:r>
            <a:r>
              <a:rPr lang="en-US" altLang="ko-KR" sz="1600" dirty="0"/>
              <a:t>9m</a:t>
            </a:r>
            <a:r>
              <a:rPr lang="ko-KR" altLang="en-US" sz="1600" dirty="0"/>
              <a:t>라고 하면</a:t>
            </a:r>
            <a:r>
              <a:rPr lang="en-US" altLang="ko-KR" sz="1600" dirty="0"/>
              <a:t>,</a:t>
            </a:r>
          </a:p>
          <a:p>
            <a:pPr marL="0" lvl="1" indent="0" algn="just">
              <a:lnSpc>
                <a:spcPct val="120000"/>
              </a:lnSpc>
              <a:buNone/>
            </a:pPr>
            <a:endParaRPr lang="en-US" altLang="ko-KR" sz="16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16039" y="1315844"/>
            <a:ext cx="5194769" cy="5344931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20000"/>
              </a:lnSpc>
              <a:buNone/>
            </a:pPr>
            <a:r>
              <a:rPr lang="ko-KR" altLang="en-US" sz="1600" dirty="0"/>
              <a:t>화단 둘레의 길이를 입력 받아서 만들 수 있는 서로 다른 화단의 수를 구하는 프로그램을 </a:t>
            </a:r>
            <a:r>
              <a:rPr lang="ko-KR" altLang="en-US" sz="1600" dirty="0" err="1"/>
              <a:t>작성하시오</a:t>
            </a:r>
            <a:r>
              <a:rPr lang="en-US" altLang="ko-KR" sz="1600" dirty="0"/>
              <a:t>.</a:t>
            </a:r>
          </a:p>
          <a:p>
            <a:pPr marL="285750" lvl="1" indent="-285750" algn="just"/>
            <a:r>
              <a:rPr lang="ko-KR" altLang="en-US" sz="1600" b="1" dirty="0"/>
              <a:t>입력</a:t>
            </a:r>
            <a:endParaRPr lang="en-US" altLang="ko-KR" sz="1600" b="1" dirty="0"/>
          </a:p>
          <a:p>
            <a:pPr marL="270000" lvl="2" indent="0" algn="just">
              <a:buNone/>
            </a:pPr>
            <a:r>
              <a:rPr lang="ko-KR" altLang="en-US" sz="1600" dirty="0"/>
              <a:t>화단의 길이 </a:t>
            </a:r>
            <a:r>
              <a:rPr lang="en-US" altLang="ko-KR" sz="1600" dirty="0"/>
              <a:t>n</a:t>
            </a:r>
            <a:r>
              <a:rPr lang="ko-KR" altLang="en-US" sz="1600" dirty="0"/>
              <a:t>이 주어진다</a:t>
            </a:r>
            <a:r>
              <a:rPr lang="en-US" altLang="ko-KR" sz="1600" dirty="0"/>
              <a:t>. (1&lt;=n&lt;=50,000)</a:t>
            </a:r>
            <a:endParaRPr lang="en-US" altLang="ko-KR" sz="1400" dirty="0"/>
          </a:p>
          <a:p>
            <a:pPr marL="285750" lvl="1" indent="-285750" algn="just"/>
            <a:r>
              <a:rPr lang="ko-KR" altLang="en-US" sz="1600" b="1" dirty="0"/>
              <a:t>출력</a:t>
            </a:r>
            <a:endParaRPr lang="en-US" altLang="ko-KR" sz="1600" b="1" dirty="0"/>
          </a:p>
          <a:p>
            <a:pPr marL="270000" lvl="2" indent="0" algn="just">
              <a:buNone/>
            </a:pPr>
            <a:r>
              <a:rPr lang="ko-KR" altLang="en-US" sz="1600" dirty="0" err="1"/>
              <a:t>입력받은</a:t>
            </a:r>
            <a:r>
              <a:rPr lang="en-US" altLang="ko-KR" sz="1600" dirty="0"/>
              <a:t> n</a:t>
            </a:r>
            <a:r>
              <a:rPr lang="ko-KR" altLang="en-US" sz="1600" dirty="0"/>
              <a:t>으로 만들 수 있는 서로 다른 화단의 수를 출력한다</a:t>
            </a:r>
            <a:r>
              <a:rPr lang="en-US" altLang="ko-KR" sz="1600" dirty="0"/>
              <a:t>.</a:t>
            </a:r>
          </a:p>
          <a:p>
            <a:pPr marL="270000" lvl="2" indent="0" algn="just">
              <a:buNone/>
            </a:pPr>
            <a:endParaRPr lang="en-US" altLang="ko-KR" sz="1600" dirty="0"/>
          </a:p>
          <a:p>
            <a:pPr marL="270000" lvl="2" indent="0" algn="just">
              <a:buNone/>
            </a:pPr>
            <a:endParaRPr lang="en-US" altLang="ko-KR" sz="1600" dirty="0"/>
          </a:p>
          <a:p>
            <a:pPr marL="270000" lvl="2" indent="0" algn="just">
              <a:buNone/>
            </a:pPr>
            <a:endParaRPr lang="en-US" altLang="ko-KR" sz="1600" dirty="0"/>
          </a:p>
          <a:p>
            <a:pPr marL="285750" lvl="1" indent="-285750" algn="just"/>
            <a:r>
              <a:rPr lang="ko-KR" altLang="en-US" sz="1800" dirty="0"/>
              <a:t>주의</a:t>
            </a:r>
            <a:endParaRPr lang="en-US" altLang="ko-KR" sz="1800" dirty="0"/>
          </a:p>
          <a:p>
            <a:pPr marL="270000" lvl="2" indent="0" algn="just">
              <a:buNone/>
            </a:pPr>
            <a:r>
              <a:rPr lang="en-US" altLang="ko-KR" sz="1600" dirty="0"/>
              <a:t>2,3,4 </a:t>
            </a:r>
            <a:r>
              <a:rPr lang="ko-KR" altLang="en-US" sz="1600" dirty="0"/>
              <a:t>화단과</a:t>
            </a:r>
            <a:r>
              <a:rPr lang="en-US" altLang="ko-KR" sz="1600" dirty="0"/>
              <a:t> 3,2,4 </a:t>
            </a:r>
            <a:r>
              <a:rPr lang="ko-KR" altLang="en-US" sz="1600" dirty="0"/>
              <a:t>화단 </a:t>
            </a:r>
            <a:r>
              <a:rPr lang="en-US" altLang="ko-KR" sz="1600" dirty="0"/>
              <a:t>2,4,3 </a:t>
            </a:r>
            <a:r>
              <a:rPr lang="ko-KR" altLang="en-US" sz="1600" dirty="0"/>
              <a:t>화단은 모두 같은 모양의 </a:t>
            </a:r>
            <a:r>
              <a:rPr lang="ko-KR" altLang="en-US" sz="1600" dirty="0" err="1"/>
              <a:t>화단임</a:t>
            </a:r>
            <a:r>
              <a:rPr lang="en-US" altLang="ko-KR" sz="1600" dirty="0"/>
              <a:t>.</a:t>
            </a:r>
          </a:p>
          <a:p>
            <a:pPr marL="0" lvl="1" indent="0" algn="just">
              <a:lnSpc>
                <a:spcPct val="120000"/>
              </a:lnSpc>
              <a:buNone/>
            </a:pPr>
            <a:endParaRPr lang="en-US" altLang="ko-KR" sz="1600" dirty="0"/>
          </a:p>
          <a:p>
            <a:pPr marL="0" lvl="1" indent="0" algn="just">
              <a:buNone/>
            </a:pPr>
            <a:endParaRPr lang="en-US" altLang="ko-KR" sz="1600" dirty="0"/>
          </a:p>
          <a:p>
            <a:pPr marL="0" lvl="1" indent="0" algn="just">
              <a:buNone/>
            </a:pPr>
            <a:endParaRPr lang="en-US" altLang="ko-KR" sz="1600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6053D60-39CF-611A-1AC2-3D66ED84EFA9}"/>
              </a:ext>
            </a:extLst>
          </p:cNvPr>
          <p:cNvGraphicFramePr>
            <a:graphicFrameLocks/>
          </p:cNvGraphicFramePr>
          <p:nvPr/>
        </p:nvGraphicFramePr>
        <p:xfrm>
          <a:off x="6732493" y="3815008"/>
          <a:ext cx="48140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024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407024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9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AD206E76-0033-2522-A897-697CBD753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6"/>
          <a:stretch/>
        </p:blipFill>
        <p:spPr>
          <a:xfrm>
            <a:off x="796833" y="4762913"/>
            <a:ext cx="5299167" cy="1495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40F05E-F561-D735-CFB4-195E2D406488}"/>
              </a:ext>
            </a:extLst>
          </p:cNvPr>
          <p:cNvSpPr txBox="1"/>
          <p:nvPr/>
        </p:nvSpPr>
        <p:spPr>
          <a:xfrm>
            <a:off x="563733" y="3156277"/>
            <a:ext cx="5172473" cy="154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한 변의 길이가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1m,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두 변의 길이가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4m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 화단</a:t>
            </a:r>
          </a:p>
          <a:p>
            <a:pPr marL="2857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한 변의 길이가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2m,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다른 변의 길이가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3m,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나머지 변의 길이가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4m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 화단</a:t>
            </a:r>
          </a:p>
          <a:p>
            <a:pPr marL="2857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세 변의 길이가 모두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3m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가지 경우의 화단을 만들 수 있다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A458D-3A71-17D8-A9C8-9358682C37FA}"/>
              </a:ext>
            </a:extLst>
          </p:cNvPr>
          <p:cNvSpPr txBox="1"/>
          <p:nvPr/>
        </p:nvSpPr>
        <p:spPr>
          <a:xfrm>
            <a:off x="603489" y="6491498"/>
            <a:ext cx="5003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한국정보올림피아드</a:t>
            </a:r>
            <a:r>
              <a:rPr lang="en-US" altLang="ko-KR" sz="1600" dirty="0">
                <a:latin typeface="+mn-ea"/>
              </a:rPr>
              <a:t>(2002 </a:t>
            </a:r>
            <a:r>
              <a:rPr lang="ko-KR" altLang="en-US" sz="1600" dirty="0">
                <a:latin typeface="+mn-ea"/>
              </a:rPr>
              <a:t>전국본선 초등부</a:t>
            </a:r>
            <a:r>
              <a:rPr lang="en-US" altLang="ko-KR" sz="1600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00688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766" y="1960562"/>
            <a:ext cx="2952750" cy="197167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삼각화단</a:t>
            </a:r>
            <a:r>
              <a:rPr lang="ko-KR" altLang="en-US" dirty="0"/>
              <a:t>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단순 풀이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오답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191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457308" y="1905167"/>
            <a:ext cx="5916435" cy="490800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main(void)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=0;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</a:rPr>
              <a:t>("%d", &amp;n);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a=1; a&lt;=n; a++)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b=1; b&lt;=n; b++)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c=1; c&lt;=n; </a:t>
            </a:r>
            <a:r>
              <a:rPr lang="en-US" altLang="ko-KR" sz="1600" dirty="0" err="1">
                <a:latin typeface="Consolas" panose="020B0609020204030204" pitchFamily="49" charset="0"/>
              </a:rPr>
              <a:t>c++</a:t>
            </a:r>
            <a:r>
              <a:rPr lang="en-US" altLang="ko-KR" sz="1600" dirty="0"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    if(</a:t>
            </a:r>
            <a:r>
              <a:rPr lang="en-US" altLang="ko-KR" sz="1600" dirty="0" err="1">
                <a:latin typeface="Consolas" panose="020B0609020204030204" pitchFamily="49" charset="0"/>
              </a:rPr>
              <a:t>a+b+c</a:t>
            </a:r>
            <a:r>
              <a:rPr lang="en-US" altLang="ko-KR" sz="1600" dirty="0">
                <a:latin typeface="Consolas" panose="020B0609020204030204" pitchFamily="49" charset="0"/>
              </a:rPr>
              <a:t>==n)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("[%d %d %d]\t", a, b, c);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    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5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개 출력할 때마다 줄 내림</a:t>
            </a:r>
          </a:p>
          <a:p>
            <a:pPr>
              <a:lnSpc>
                <a:spcPct val="110000"/>
              </a:lnSpc>
            </a:pPr>
            <a:r>
              <a:rPr lang="ko-KR" altLang="en-US" sz="1600" dirty="0">
                <a:latin typeface="Consolas" panose="020B0609020204030204" pitchFamily="49" charset="0"/>
              </a:rPr>
              <a:t>                    </a:t>
            </a:r>
            <a:r>
              <a:rPr lang="en-US" altLang="ko-KR" sz="1600" dirty="0">
                <a:latin typeface="Consolas" panose="020B0609020204030204" pitchFamily="49" charset="0"/>
              </a:rPr>
              <a:t>if(cnt%5 == 0) puts("");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    }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}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("\</a:t>
            </a:r>
            <a:r>
              <a:rPr lang="en-US" altLang="ko-KR" sz="1600" dirty="0" err="1">
                <a:latin typeface="Consolas" panose="020B0609020204030204" pitchFamily="49" charset="0"/>
              </a:rPr>
              <a:t>nfound</a:t>
            </a:r>
            <a:r>
              <a:rPr lang="en-US" altLang="ko-KR" sz="1600" dirty="0">
                <a:latin typeface="Consolas" panose="020B0609020204030204" pitchFamily="49" charset="0"/>
              </a:rPr>
              <a:t> %d\n",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6416039" y="1407695"/>
            <a:ext cx="2585721" cy="4920916"/>
          </a:xfrm>
        </p:spPr>
        <p:txBody>
          <a:bodyPr/>
          <a:lstStyle/>
          <a:p>
            <a:r>
              <a:rPr lang="ko-KR" altLang="en-US" dirty="0"/>
              <a:t>평가</a:t>
            </a:r>
            <a:endParaRPr lang="en-US" altLang="ko-KR" dirty="0"/>
          </a:p>
          <a:p>
            <a:pPr lvl="1"/>
            <a:r>
              <a:rPr lang="en-US" altLang="ko-KR" dirty="0"/>
              <a:t>O(n</a:t>
            </a:r>
            <a:r>
              <a:rPr lang="en-US" altLang="ko-KR" baseline="30000" dirty="0"/>
              <a:t>3</a:t>
            </a:r>
            <a:r>
              <a:rPr lang="en-US" altLang="ko-KR" dirty="0"/>
              <a:t>) 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시간 소모</a:t>
            </a:r>
            <a:endParaRPr lang="en-US" altLang="ko-KR" dirty="0"/>
          </a:p>
          <a:p>
            <a:pPr lvl="1"/>
            <a:r>
              <a:rPr lang="ko-KR" altLang="en-US" dirty="0">
                <a:solidFill>
                  <a:srgbClr val="FF0000"/>
                </a:solidFill>
              </a:rPr>
              <a:t>중복된 삼각형이 포함됨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r>
              <a:rPr lang="ko-KR" altLang="en-US" dirty="0">
                <a:solidFill>
                  <a:srgbClr val="0070C0"/>
                </a:solidFill>
              </a:rPr>
              <a:t>삼각형 만들기가 불가능한 길이도 포함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699674" y="2523359"/>
            <a:ext cx="604819" cy="194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183444" y="2908840"/>
            <a:ext cx="597049" cy="194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478408" y="2897479"/>
            <a:ext cx="606015" cy="1972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183444" y="3283721"/>
            <a:ext cx="597049" cy="19458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29807D3-22BE-D8D6-AD5F-DFBF3DDA3C45}"/>
              </a:ext>
            </a:extLst>
          </p:cNvPr>
          <p:cNvSpPr/>
          <p:nvPr/>
        </p:nvSpPr>
        <p:spPr>
          <a:xfrm>
            <a:off x="9183444" y="2144374"/>
            <a:ext cx="597049" cy="19458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8258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삼각화단</a:t>
            </a:r>
            <a:r>
              <a:rPr lang="ko-KR" altLang="en-US" dirty="0"/>
              <a:t>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풀이</a:t>
            </a: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동일한 길이 쌍 제거 조건</a:t>
            </a:r>
            <a:endParaRPr lang="en-US" altLang="ko-KR" dirty="0">
              <a:latin typeface="+mn-ea"/>
              <a:ea typeface="+mn-ea"/>
            </a:endParaRPr>
          </a:p>
          <a:p>
            <a:pPr lvl="2" algn="just"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 </a:t>
            </a:r>
          </a:p>
          <a:p>
            <a:pPr lvl="2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삼각형의 조건</a:t>
            </a:r>
            <a:endParaRPr lang="en-US" altLang="ko-KR" dirty="0">
              <a:latin typeface="+mn-ea"/>
              <a:ea typeface="+mn-ea"/>
            </a:endParaRPr>
          </a:p>
          <a:p>
            <a:pPr lvl="2" algn="just"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 </a:t>
            </a:r>
          </a:p>
          <a:p>
            <a:pPr lvl="2" algn="just">
              <a:spcAft>
                <a:spcPts val="400"/>
              </a:spcAft>
            </a:pPr>
            <a:r>
              <a:rPr lang="en-US" altLang="ko-KR" dirty="0">
                <a:latin typeface="+mn-ea"/>
                <a:ea typeface="+mn-ea"/>
              </a:rPr>
              <a:t>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정답 알고리즘</a:t>
            </a:r>
            <a:endParaRPr lang="en-US" alt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192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25919" y="1892926"/>
            <a:ext cx="4704081" cy="460947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n;</a:t>
            </a: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solve()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 = 0;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</a:rPr>
              <a:t>("%d", &amp;n);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a=1; a&lt;=n; a++)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b=a; b&lt;=n; b++)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c=b; c&lt;=n; </a:t>
            </a:r>
            <a:r>
              <a:rPr lang="en-US" altLang="ko-KR" sz="1600" dirty="0" err="1">
                <a:latin typeface="Consolas" panose="020B0609020204030204" pitchFamily="49" charset="0"/>
              </a:rPr>
              <a:t>c++</a:t>
            </a:r>
            <a:r>
              <a:rPr lang="en-US" altLang="ko-KR" sz="1600" dirty="0">
                <a:latin typeface="Consolas" panose="020B0609020204030204" pitchFamily="49" charset="0"/>
              </a:rPr>
              <a:t> 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    if(</a:t>
            </a:r>
            <a:r>
              <a:rPr lang="en-US" altLang="ko-KR" sz="1600" dirty="0" err="1">
                <a:latin typeface="Consolas" panose="020B0609020204030204" pitchFamily="49" charset="0"/>
              </a:rPr>
              <a:t>a+b+c</a:t>
            </a:r>
            <a:r>
              <a:rPr lang="en-US" altLang="ko-KR" sz="1600" dirty="0">
                <a:latin typeface="Consolas" panose="020B0609020204030204" pitchFamily="49" charset="0"/>
              </a:rPr>
              <a:t>==n &amp;&amp; </a:t>
            </a:r>
            <a:r>
              <a:rPr lang="en-US" altLang="ko-KR" sz="1600" dirty="0" err="1">
                <a:latin typeface="Consolas" panose="020B0609020204030204" pitchFamily="49" charset="0"/>
              </a:rPr>
              <a:t>a+b</a:t>
            </a:r>
            <a:r>
              <a:rPr lang="en-US" altLang="ko-KR" sz="1600" dirty="0">
                <a:latin typeface="Consolas" panose="020B0609020204030204" pitchFamily="49" charset="0"/>
              </a:rPr>
              <a:t>&gt;c)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return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("%d\n", solve());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073" name="_x540497144" descr="DRW00005938b3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01" y="3739612"/>
            <a:ext cx="1891582" cy="7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_x540497432" descr="DRW00005938b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1" y="2373946"/>
            <a:ext cx="1506128" cy="3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6194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삼각화단</a:t>
            </a:r>
            <a:r>
              <a:rPr lang="ko-KR" altLang="en-US" dirty="0"/>
              <a:t>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194767" cy="5145505"/>
          </a:xfrm>
        </p:spPr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1</a:t>
            </a: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sz="2800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공간복잡도가 </a:t>
            </a:r>
            <a:r>
              <a:rPr lang="en-US" altLang="ko-KR" dirty="0">
                <a:latin typeface="+mn-ea"/>
                <a:ea typeface="+mn-ea"/>
              </a:rPr>
              <a:t>O(n</a:t>
            </a:r>
            <a:r>
              <a:rPr lang="en-US" altLang="ko-KR" baseline="30000" dirty="0">
                <a:latin typeface="+mn-ea"/>
                <a:ea typeface="+mn-ea"/>
              </a:rPr>
              <a:t>3</a:t>
            </a:r>
            <a:r>
              <a:rPr lang="en-US" altLang="ko-KR" dirty="0">
                <a:latin typeface="+mn-ea"/>
                <a:ea typeface="+mn-ea"/>
              </a:rPr>
              <a:t>) </a:t>
            </a:r>
            <a:r>
              <a:rPr lang="ko-KR" altLang="en-US" dirty="0">
                <a:latin typeface="+mn-ea"/>
                <a:ea typeface="+mn-ea"/>
              </a:rPr>
              <a:t>에서 </a:t>
            </a:r>
            <a:r>
              <a:rPr lang="en-US" altLang="ko-KR" dirty="0">
                <a:latin typeface="+mn-ea"/>
                <a:ea typeface="+mn-ea"/>
              </a:rPr>
              <a:t>O(n</a:t>
            </a:r>
            <a:r>
              <a:rPr lang="en-US" altLang="ko-KR" baseline="30000" dirty="0">
                <a:latin typeface="+mn-ea"/>
                <a:ea typeface="+mn-ea"/>
              </a:rPr>
              <a:t>2</a:t>
            </a:r>
            <a:r>
              <a:rPr lang="en-US" altLang="ko-KR" dirty="0">
                <a:latin typeface="+mn-ea"/>
                <a:ea typeface="+mn-ea"/>
              </a:rPr>
              <a:t>) </a:t>
            </a:r>
            <a:r>
              <a:rPr lang="ko-KR" altLang="en-US" dirty="0">
                <a:latin typeface="+mn-ea"/>
                <a:ea typeface="+mn-ea"/>
              </a:rPr>
              <a:t>으로 줄어든다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2"/>
            </a:pPr>
            <a:r>
              <a:rPr lang="ko-KR" altLang="en-US" dirty="0">
                <a:latin typeface="+mn-ea"/>
              </a:rPr>
              <a:t>배제를 위한 수학적 아이디어</a:t>
            </a:r>
            <a:r>
              <a:rPr lang="en-US" altLang="ko-KR" dirty="0">
                <a:latin typeface="+mn-ea"/>
              </a:rPr>
              <a:t> 2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193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6780520" y="2469878"/>
            <a:ext cx="4868856" cy="18379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둘레가 </a:t>
            </a:r>
            <a:r>
              <a:rPr lang="en-US" altLang="ko-KR" dirty="0"/>
              <a:t>n</a:t>
            </a:r>
            <a:r>
              <a:rPr lang="ko-KR" altLang="en-US" dirty="0"/>
              <a:t>인 삼각형의 각 변의 길이를 오름차순으로 정렬한 결과를 </a:t>
            </a:r>
            <a:r>
              <a:rPr lang="en-US" altLang="ko-KR" dirty="0"/>
              <a:t>a, b, c </a:t>
            </a:r>
            <a:r>
              <a:rPr lang="ko-KR" altLang="en-US" dirty="0"/>
              <a:t>라고 할 때</a:t>
            </a:r>
            <a:r>
              <a:rPr lang="en-US" altLang="ko-KR" dirty="0"/>
              <a:t>, </a:t>
            </a:r>
            <a:r>
              <a:rPr lang="ko-KR" altLang="en-US" dirty="0"/>
              <a:t>다음 조건을 만족한다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80519" y="4493837"/>
            <a:ext cx="4868857" cy="186213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anose="020B0609020204030204" pitchFamily="49" charset="0"/>
              </a:rPr>
              <a:t>for(int c=n/3; c&lt;=n/2; c++)</a:t>
            </a: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anose="020B0609020204030204" pitchFamily="49" charset="0"/>
              </a:rPr>
              <a:t>    for(int a=1; a&lt;=n/3; a++) {</a:t>
            </a: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anose="020B0609020204030204" pitchFamily="49" charset="0"/>
              </a:rPr>
              <a:t>        int b=n-(a+c);</a:t>
            </a: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anose="020B0609020204030204" pitchFamily="49" charset="0"/>
              </a:rPr>
              <a:t>        if(a+b&gt;c &amp;&amp; (a&lt;=b &amp;&amp; b&lt;=c)) </a:t>
            </a: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anose="020B0609020204030204" pitchFamily="49" charset="0"/>
              </a:rPr>
              <a:t>           cnt++;</a:t>
            </a: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984340" y="2469878"/>
            <a:ext cx="5020222" cy="7571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둘레 길이가 </a:t>
            </a:r>
            <a:r>
              <a:rPr lang="en-US" altLang="ko-KR" dirty="0"/>
              <a:t>n</a:t>
            </a:r>
            <a:r>
              <a:rPr lang="ko-KR" altLang="en-US" dirty="0"/>
              <a:t>인 삼각형의 </a:t>
            </a:r>
            <a:r>
              <a:rPr lang="en-US" altLang="ko-KR" dirty="0"/>
              <a:t>a, b </a:t>
            </a:r>
            <a:r>
              <a:rPr lang="ko-KR" altLang="en-US" dirty="0"/>
              <a:t>길이가 정해지면 </a:t>
            </a:r>
            <a:r>
              <a:rPr lang="en-US" altLang="ko-KR" dirty="0"/>
              <a:t>c</a:t>
            </a:r>
            <a:r>
              <a:rPr lang="ko-KR" altLang="en-US" dirty="0"/>
              <a:t>변은 </a:t>
            </a:r>
            <a:r>
              <a:rPr lang="en-US" altLang="ko-KR" dirty="0"/>
              <a:t>n-(</a:t>
            </a:r>
            <a:r>
              <a:rPr lang="en-US" altLang="ko-KR" dirty="0" err="1"/>
              <a:t>a+b</a:t>
            </a:r>
            <a:r>
              <a:rPr lang="en-US" altLang="ko-KR" dirty="0"/>
              <a:t>)</a:t>
            </a:r>
            <a:r>
              <a:rPr lang="ko-KR" altLang="en-US" dirty="0"/>
              <a:t> 계산으로 구할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984339" y="3413760"/>
            <a:ext cx="5020222" cy="18843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a=1; a&lt;=n; a++)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b=a; b&lt;=n; b++)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int c=n-(</a:t>
            </a:r>
            <a:r>
              <a:rPr lang="en-US" altLang="ko-KR" sz="1600" dirty="0" err="1">
                <a:latin typeface="Consolas" panose="020B0609020204030204" pitchFamily="49" charset="0"/>
              </a:rPr>
              <a:t>a+b</a:t>
            </a:r>
            <a:r>
              <a:rPr lang="en-US" altLang="ko-KR" sz="1600" dirty="0">
                <a:latin typeface="Consolas" panose="020B0609020204030204" pitchFamily="49" charset="0"/>
              </a:rPr>
              <a:t>);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a+b+c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=n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조건만족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if(b&lt;=c &amp;&amp; </a:t>
            </a:r>
            <a:r>
              <a:rPr lang="en-US" altLang="ko-KR" sz="1600" dirty="0" err="1">
                <a:latin typeface="Consolas" panose="020B0609020204030204" pitchFamily="49" charset="0"/>
              </a:rPr>
              <a:t>a+b</a:t>
            </a:r>
            <a:r>
              <a:rPr lang="en-US" altLang="ko-KR" sz="1600" dirty="0">
                <a:latin typeface="Consolas" panose="020B0609020204030204" pitchFamily="49" charset="0"/>
              </a:rPr>
              <a:t>&gt;c)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≤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는 이미 만족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cnt</a:t>
            </a:r>
            <a:r>
              <a:rPr lang="en-US" altLang="ko-KR" sz="1600" dirty="0">
                <a:latin typeface="Consolas" panose="020B0609020204030204" pitchFamily="49" charset="0"/>
              </a:rPr>
              <a:t>++;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9219" name="_x547389080" descr="DRW00005938b3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19" y="6930575"/>
            <a:ext cx="1544574" cy="11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_x547388432" descr="DRW00005938b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68" y="3538842"/>
            <a:ext cx="3757472" cy="6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삼각화단</a:t>
            </a:r>
            <a:r>
              <a:rPr lang="ko-KR" altLang="en-US" dirty="0"/>
              <a:t>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194767" cy="5145505"/>
          </a:xfrm>
        </p:spPr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실행시간 비교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1</a:t>
            </a: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2"/>
            </a:pPr>
            <a:r>
              <a:rPr lang="ko-KR" altLang="en-US" dirty="0">
                <a:latin typeface="+mn-ea"/>
              </a:rPr>
              <a:t>배제를 위한 수학적 아이디어</a:t>
            </a:r>
            <a:r>
              <a:rPr lang="en-US" altLang="ko-KR" dirty="0">
                <a:latin typeface="+mn-ea"/>
              </a:rPr>
              <a:t> 2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194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7065000" y="2469877"/>
            <a:ext cx="4669800" cy="37117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time_space_table</a:t>
            </a:r>
            <a:r>
              <a:rPr lang="en-US" altLang="ko-KR" sz="1600" dirty="0">
                <a:latin typeface="Consolas" panose="020B0609020204030204" pitchFamily="49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</a:t>
            </a:r>
            <a:r>
              <a:rPr lang="en-US" altLang="ko-KR" sz="1600" dirty="0" err="1">
                <a:latin typeface="Consolas" panose="020B0609020204030204" pitchFamily="49" charset="0"/>
              </a:rPr>
              <a:t>sample.in:AC</a:t>
            </a:r>
            <a:r>
              <a:rPr lang="en-US" altLang="ko-KR" sz="1600" dirty="0">
                <a:latin typeface="Consolas" panose="020B0609020204030204" pitchFamily="49" charset="0"/>
              </a:rPr>
              <a:t> mem=0k time=2ms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/1030/test01.in:AC mem=0k time=2ms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/1030/test02.in:AC mem=0k time=2ms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/1030/test03.in:AC mem=0k time=3ms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/1030/test04.in:AC mem=0k time=3ms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/1030/test05.in:AC mem=0k time=4ms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/1030/test06.in:AC mem=0k time=7ms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/1030/test07.in:AC mem=0k time=19ms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/1030/test08.in:AC mem=0k time=40ms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/1030/test09.in:AC mem=0k time=68ms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/1030/test10.in:AC mem=0k time=107ms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8820" y="2469878"/>
            <a:ext cx="4867820" cy="371178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time_space_table</a:t>
            </a:r>
            <a:r>
              <a:rPr lang="en-US" altLang="ko-KR" sz="1600" dirty="0">
                <a:latin typeface="Consolas" panose="020B0609020204030204" pitchFamily="49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</a:t>
            </a:r>
            <a:r>
              <a:rPr lang="en-US" altLang="ko-KR" sz="1600" dirty="0" err="1">
                <a:latin typeface="Consolas" panose="020B0609020204030204" pitchFamily="49" charset="0"/>
              </a:rPr>
              <a:t>sample.in:AC</a:t>
            </a:r>
            <a:r>
              <a:rPr lang="en-US" altLang="ko-KR" sz="1600" dirty="0">
                <a:latin typeface="Consolas" panose="020B0609020204030204" pitchFamily="49" charset="0"/>
              </a:rPr>
              <a:t> mem=0k time=3ms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/1030/test01.in:AC mem=0k time=2ms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/1030/test02.in:AC mem=0k time=2ms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/1030/test03.in:AC mem=0k time=3ms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/1030/test04.in:AC mem=0k time=3ms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/1030/test05.in:AC mem=0k time=11ms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/1030/test06.in:AC mem=0k time=38ms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/1030/test07.in:AC mem=0k time=149ms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/1030/test08.in:AC mem=0k time=355ms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/1030/test09.in:AC mem=0k time=586ms</a:t>
            </a:r>
          </a:p>
          <a:p>
            <a:pPr algn="just"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/1030/test10.in:AC mem=0k time=925ms</a:t>
            </a:r>
          </a:p>
        </p:txBody>
      </p:sp>
    </p:spTree>
    <p:extLst>
      <p:ext uri="{BB962C8B-B14F-4D97-AF65-F5344CB8AC3E}">
        <p14:creationId xmlns:p14="http://schemas.microsoft.com/office/powerpoint/2010/main" val="131721334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0A779A-E15B-2E4E-6A7A-E9309085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33003C-8B79-6FDC-F0DB-1E05DA925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128" y="1222218"/>
            <a:ext cx="7628744" cy="56357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ko-KR" altLang="en-US" dirty="0"/>
              <a:t>용어</a:t>
            </a:r>
            <a:endParaRPr lang="en-US" altLang="ko-KR" dirty="0"/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루트 노드</a:t>
            </a:r>
            <a:r>
              <a:rPr lang="en-US" altLang="ko-KR" dirty="0">
                <a:latin typeface="+mn-lt"/>
              </a:rPr>
              <a:t>(root node): </a:t>
            </a:r>
            <a:r>
              <a:rPr lang="ko-KR" altLang="en-US" dirty="0">
                <a:latin typeface="+mn-lt"/>
              </a:rPr>
              <a:t>부모가 없는 노드로 트리는 단 하나의 루트 노드를 가진다</a:t>
            </a:r>
            <a:r>
              <a:rPr lang="en-US" altLang="ko-KR" dirty="0">
                <a:latin typeface="+mn-lt"/>
              </a:rPr>
              <a:t>. (ex : A- </a:t>
            </a:r>
            <a:r>
              <a:rPr lang="ko-KR" altLang="en-US" dirty="0" err="1">
                <a:latin typeface="+mn-lt"/>
              </a:rPr>
              <a:t>루트노드</a:t>
            </a:r>
            <a:r>
              <a:rPr lang="en-US" altLang="ko-KR" dirty="0">
                <a:latin typeface="+mn-lt"/>
              </a:rPr>
              <a:t>)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단말 노드</a:t>
            </a:r>
            <a:r>
              <a:rPr lang="en-US" altLang="ko-KR" dirty="0">
                <a:latin typeface="+mn-lt"/>
              </a:rPr>
              <a:t>(leaf node): </a:t>
            </a:r>
            <a:r>
              <a:rPr lang="ko-KR" altLang="en-US" dirty="0">
                <a:latin typeface="+mn-lt"/>
              </a:rPr>
              <a:t>자식이 없는 노드로 </a:t>
            </a:r>
            <a:r>
              <a:rPr lang="en-US" altLang="ko-KR" dirty="0">
                <a:latin typeface="+mn-lt"/>
              </a:rPr>
              <a:t>terminal </a:t>
            </a:r>
            <a:r>
              <a:rPr lang="ko-KR" altLang="en-US" dirty="0">
                <a:latin typeface="+mn-lt"/>
              </a:rPr>
              <a:t>노드라고도 부른다</a:t>
            </a:r>
            <a:r>
              <a:rPr lang="en-US" altLang="ko-KR" dirty="0">
                <a:latin typeface="+mn-lt"/>
              </a:rPr>
              <a:t>. (ex : C, D, E – </a:t>
            </a:r>
            <a:r>
              <a:rPr lang="ko-KR" altLang="en-US" dirty="0">
                <a:latin typeface="+mn-lt"/>
              </a:rPr>
              <a:t>단말 노드</a:t>
            </a:r>
            <a:r>
              <a:rPr lang="en-US" altLang="ko-KR" dirty="0">
                <a:latin typeface="+mn-lt"/>
              </a:rPr>
              <a:t>)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내부 노드</a:t>
            </a:r>
            <a:r>
              <a:rPr lang="en-US" altLang="ko-KR" dirty="0">
                <a:latin typeface="+mn-lt"/>
              </a:rPr>
              <a:t>(internal node): </a:t>
            </a:r>
            <a:r>
              <a:rPr lang="ko-KR" altLang="en-US" dirty="0">
                <a:latin typeface="+mn-lt"/>
              </a:rPr>
              <a:t>단말 노드가 아닌 노드</a:t>
            </a:r>
            <a:r>
              <a:rPr lang="en-US" altLang="ko-KR" dirty="0">
                <a:latin typeface="+mn-lt"/>
              </a:rPr>
              <a:t>(ex : A, B – </a:t>
            </a:r>
            <a:r>
              <a:rPr lang="ko-KR" altLang="en-US" dirty="0">
                <a:latin typeface="+mn-lt"/>
              </a:rPr>
              <a:t>내부 노드</a:t>
            </a:r>
            <a:r>
              <a:rPr lang="en-US" altLang="ko-KR" dirty="0">
                <a:latin typeface="+mn-lt"/>
              </a:rPr>
              <a:t>)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간선</a:t>
            </a:r>
            <a:r>
              <a:rPr lang="en-US" altLang="ko-KR" dirty="0">
                <a:latin typeface="+mn-lt"/>
              </a:rPr>
              <a:t>(edge): </a:t>
            </a:r>
            <a:r>
              <a:rPr lang="ko-KR" altLang="en-US" dirty="0">
                <a:latin typeface="+mn-lt"/>
              </a:rPr>
              <a:t>노드를 연결하는 선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형제</a:t>
            </a:r>
            <a:r>
              <a:rPr lang="en-US" altLang="ko-KR" dirty="0">
                <a:latin typeface="+mn-lt"/>
              </a:rPr>
              <a:t>(sibling): </a:t>
            </a:r>
            <a:r>
              <a:rPr lang="ko-KR" altLang="en-US" dirty="0">
                <a:latin typeface="+mn-lt"/>
              </a:rPr>
              <a:t>같은 부모 노드를 갖는 노드들 </a:t>
            </a:r>
            <a:r>
              <a:rPr lang="en-US" altLang="ko-KR" dirty="0">
                <a:latin typeface="+mn-lt"/>
              </a:rPr>
              <a:t>(ex : D-E, B-C : </a:t>
            </a:r>
            <a:r>
              <a:rPr lang="ko-KR" altLang="en-US" dirty="0">
                <a:latin typeface="+mn-lt"/>
              </a:rPr>
              <a:t>형제</a:t>
            </a:r>
            <a:r>
              <a:rPr lang="en-US" altLang="ko-KR" dirty="0">
                <a:latin typeface="+mn-lt"/>
              </a:rPr>
              <a:t>)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노드의 깊이</a:t>
            </a:r>
            <a:r>
              <a:rPr lang="en-US" altLang="ko-KR" dirty="0">
                <a:latin typeface="+mn-lt"/>
              </a:rPr>
              <a:t>(depth): </a:t>
            </a:r>
            <a:r>
              <a:rPr lang="ko-KR" altLang="en-US" dirty="0">
                <a:latin typeface="+mn-lt"/>
              </a:rPr>
              <a:t>루트 노드에서 어떤 노드에 도달하기 위해 거쳐야 하는 간선의 수</a:t>
            </a:r>
            <a:r>
              <a:rPr lang="en-US" altLang="ko-KR" dirty="0">
                <a:latin typeface="+mn-lt"/>
              </a:rPr>
              <a:t>(ex: D</a:t>
            </a:r>
            <a:r>
              <a:rPr lang="ko-KR" altLang="en-US" dirty="0">
                <a:latin typeface="+mn-lt"/>
              </a:rPr>
              <a:t>의 </a:t>
            </a:r>
            <a:r>
              <a:rPr lang="en-US" altLang="ko-KR" dirty="0">
                <a:latin typeface="+mn-lt"/>
              </a:rPr>
              <a:t>depth : 2)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노드의 레벨</a:t>
            </a:r>
            <a:r>
              <a:rPr lang="en-US" altLang="ko-KR" dirty="0">
                <a:latin typeface="+mn-lt"/>
              </a:rPr>
              <a:t>(level): </a:t>
            </a:r>
            <a:r>
              <a:rPr lang="ko-KR" altLang="en-US" dirty="0">
                <a:latin typeface="+mn-lt"/>
              </a:rPr>
              <a:t>트리의 특정 깊이를 가지는 노드의 집합 </a:t>
            </a:r>
            <a:r>
              <a:rPr lang="en-US" altLang="ko-KR" dirty="0">
                <a:latin typeface="+mn-lt"/>
              </a:rPr>
              <a:t>(ex : level 1- {B, C} )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노드의 차수</a:t>
            </a:r>
            <a:r>
              <a:rPr lang="en-US" altLang="ko-KR" dirty="0">
                <a:latin typeface="+mn-lt"/>
              </a:rPr>
              <a:t>(degree): </a:t>
            </a:r>
            <a:r>
              <a:rPr lang="ko-KR" altLang="en-US" dirty="0">
                <a:latin typeface="+mn-lt"/>
              </a:rPr>
              <a:t>자식 노드의 개수 </a:t>
            </a:r>
            <a:r>
              <a:rPr lang="en-US" altLang="ko-KR" dirty="0">
                <a:latin typeface="+mn-lt"/>
              </a:rPr>
              <a:t>(ex : B</a:t>
            </a:r>
            <a:r>
              <a:rPr lang="ko-KR" altLang="en-US" dirty="0">
                <a:latin typeface="+mn-lt"/>
              </a:rPr>
              <a:t>의 </a:t>
            </a:r>
            <a:r>
              <a:rPr lang="en-US" altLang="ko-KR" dirty="0">
                <a:latin typeface="+mn-lt"/>
              </a:rPr>
              <a:t>degree - 2, C</a:t>
            </a:r>
            <a:r>
              <a:rPr lang="ko-KR" altLang="en-US" dirty="0">
                <a:latin typeface="+mn-lt"/>
              </a:rPr>
              <a:t>의 </a:t>
            </a:r>
            <a:r>
              <a:rPr lang="en-US" altLang="ko-KR" dirty="0">
                <a:latin typeface="+mn-lt"/>
              </a:rPr>
              <a:t>degree - 0)</a:t>
            </a:r>
          </a:p>
          <a:p>
            <a:pPr lvl="1">
              <a:lnSpc>
                <a:spcPct val="124000"/>
              </a:lnSpc>
            </a:pPr>
            <a:r>
              <a:rPr lang="ko-KR" altLang="en-US" dirty="0">
                <a:latin typeface="+mn-lt"/>
              </a:rPr>
              <a:t>트리의 차수</a:t>
            </a:r>
            <a:r>
              <a:rPr lang="en-US" altLang="ko-KR" dirty="0">
                <a:latin typeface="+mn-lt"/>
              </a:rPr>
              <a:t>(degree of tree): </a:t>
            </a:r>
            <a:r>
              <a:rPr lang="ko-KR" altLang="en-US" dirty="0">
                <a:latin typeface="+mn-lt"/>
              </a:rPr>
              <a:t>트리의 최대 차수 </a:t>
            </a:r>
            <a:r>
              <a:rPr lang="en-US" altLang="ko-KR" dirty="0">
                <a:latin typeface="+mn-lt"/>
              </a:rPr>
              <a:t>(ex : </a:t>
            </a:r>
            <a:r>
              <a:rPr lang="ko-KR" altLang="en-US" dirty="0">
                <a:latin typeface="+mn-lt"/>
              </a:rPr>
              <a:t>이 트리의 차수는 </a:t>
            </a:r>
            <a:r>
              <a:rPr lang="en-US" altLang="ko-KR" dirty="0">
                <a:latin typeface="+mn-lt"/>
              </a:rPr>
              <a:t>2)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15D1F1-3DC0-B969-74D9-379407E7F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128" y="1222219"/>
            <a:ext cx="3923414" cy="5260062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/>
              <a:t>개념</a:t>
            </a:r>
            <a:endParaRPr lang="en-US" altLang="ko-KR" dirty="0"/>
          </a:p>
          <a:p>
            <a:pPr lvl="1"/>
            <a:r>
              <a:rPr lang="ko-KR" altLang="en-US" dirty="0"/>
              <a:t>트리는 계층적 관계를 표현하는 비선형 자료구조</a:t>
            </a:r>
            <a:endParaRPr lang="en-US" altLang="ko-KR" dirty="0"/>
          </a:p>
          <a:p>
            <a:r>
              <a:rPr lang="ko-KR" altLang="en-US" dirty="0"/>
              <a:t>예시</a:t>
            </a:r>
          </a:p>
        </p:txBody>
      </p:sp>
      <p:pic>
        <p:nvPicPr>
          <p:cNvPr id="10242" name="Picture 2" descr="tree structure">
            <a:extLst>
              <a:ext uri="{FF2B5EF4-FFF2-40B4-BE49-F238E27FC236}">
                <a16:creationId xmlns:a16="http://schemas.microsoft.com/office/drawing/2014/main" id="{97C916D4-6986-7079-19AD-B201F7945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25086"/>
          <a:stretch/>
        </p:blipFill>
        <p:spPr bwMode="auto">
          <a:xfrm>
            <a:off x="243128" y="2659792"/>
            <a:ext cx="3923415" cy="336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3963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0A779A-E15B-2E4E-6A7A-E9309085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트리의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33003C-8B79-6FDC-F0DB-1E05DA925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1222219"/>
            <a:ext cx="5356032" cy="5635781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+mn-lt"/>
              </a:rPr>
              <a:t>특징</a:t>
            </a:r>
            <a:endParaRPr lang="en-US" altLang="ko-KR" dirty="0">
              <a:latin typeface="+mn-lt"/>
            </a:endParaRPr>
          </a:p>
          <a:p>
            <a:pPr lvl="1"/>
            <a:r>
              <a:rPr lang="ko-KR" altLang="en-US" dirty="0">
                <a:latin typeface="+mn-lt"/>
              </a:rPr>
              <a:t>트리는 하나의 루트 노드를 갖는다</a:t>
            </a:r>
            <a:r>
              <a:rPr lang="en-US" altLang="ko-KR" dirty="0">
                <a:latin typeface="+mn-lt"/>
              </a:rPr>
              <a:t>.</a:t>
            </a:r>
          </a:p>
          <a:p>
            <a:pPr lvl="1"/>
            <a:r>
              <a:rPr lang="ko-KR" altLang="en-US" dirty="0">
                <a:latin typeface="+mn-lt"/>
              </a:rPr>
              <a:t>루트 노드는 </a:t>
            </a:r>
            <a:r>
              <a:rPr lang="en-US" altLang="ko-KR" dirty="0">
                <a:latin typeface="+mn-lt"/>
              </a:rPr>
              <a:t>0</a:t>
            </a:r>
            <a:r>
              <a:rPr lang="ko-KR" altLang="en-US" dirty="0">
                <a:latin typeface="+mn-lt"/>
              </a:rPr>
              <a:t>개 이상의 자식 노드를 갖는다</a:t>
            </a:r>
            <a:r>
              <a:rPr lang="en-US" altLang="ko-KR" dirty="0">
                <a:latin typeface="+mn-lt"/>
              </a:rPr>
              <a:t>.</a:t>
            </a:r>
          </a:p>
          <a:p>
            <a:pPr lvl="1"/>
            <a:r>
              <a:rPr lang="ko-KR" altLang="en-US" dirty="0">
                <a:latin typeface="+mn-lt"/>
              </a:rPr>
              <a:t>자식 노드 또한 </a:t>
            </a:r>
            <a:r>
              <a:rPr lang="en-US" altLang="ko-KR" dirty="0">
                <a:latin typeface="+mn-lt"/>
              </a:rPr>
              <a:t>0</a:t>
            </a:r>
            <a:r>
              <a:rPr lang="ko-KR" altLang="en-US" dirty="0">
                <a:latin typeface="+mn-lt"/>
              </a:rPr>
              <a:t>개 이상의 자식 노드를 갖는다</a:t>
            </a:r>
            <a:r>
              <a:rPr lang="en-US" altLang="ko-KR" dirty="0">
                <a:latin typeface="+mn-lt"/>
              </a:rPr>
              <a:t>.</a:t>
            </a:r>
          </a:p>
          <a:p>
            <a:pPr lvl="1"/>
            <a:r>
              <a:rPr lang="ko-KR" altLang="en-US" dirty="0">
                <a:latin typeface="+mn-lt"/>
              </a:rPr>
              <a:t>노드</a:t>
            </a:r>
            <a:r>
              <a:rPr lang="en-US" altLang="ko-KR" dirty="0">
                <a:latin typeface="+mn-lt"/>
              </a:rPr>
              <a:t>(node)</a:t>
            </a:r>
            <a:r>
              <a:rPr lang="ko-KR" altLang="en-US" dirty="0">
                <a:latin typeface="+mn-lt"/>
              </a:rPr>
              <a:t>들과 노드들을 연결하는 간선</a:t>
            </a:r>
            <a:r>
              <a:rPr lang="en-US" altLang="ko-KR" dirty="0">
                <a:latin typeface="+mn-lt"/>
              </a:rPr>
              <a:t>(edge)</a:t>
            </a:r>
            <a:r>
              <a:rPr lang="ko-KR" altLang="en-US" dirty="0">
                <a:latin typeface="+mn-lt"/>
              </a:rPr>
              <a:t>들로 구성되어 있다</a:t>
            </a:r>
            <a:r>
              <a:rPr lang="en-US" altLang="ko-KR" dirty="0">
                <a:latin typeface="+mn-lt"/>
              </a:rPr>
              <a:t>.</a:t>
            </a:r>
          </a:p>
          <a:p>
            <a:pPr lvl="1"/>
            <a:r>
              <a:rPr lang="ko-KR" altLang="en-US" dirty="0">
                <a:latin typeface="+mn-lt"/>
              </a:rPr>
              <a:t>사이클이 존재할 수 없다</a:t>
            </a:r>
            <a:r>
              <a:rPr lang="en-US" altLang="ko-KR" dirty="0">
                <a:latin typeface="+mn-lt"/>
              </a:rPr>
              <a:t>.</a:t>
            </a:r>
          </a:p>
          <a:p>
            <a:pPr lvl="1"/>
            <a:r>
              <a:rPr lang="en-US" altLang="ko-KR" dirty="0">
                <a:latin typeface="+mn-lt"/>
              </a:rPr>
              <a:t>N</a:t>
            </a:r>
            <a:r>
              <a:rPr lang="ko-KR" altLang="en-US" dirty="0">
                <a:latin typeface="+mn-lt"/>
              </a:rPr>
              <a:t>개의 노드를 갖는 트리는 항상 </a:t>
            </a:r>
            <a:r>
              <a:rPr lang="en-US" altLang="ko-KR" dirty="0">
                <a:latin typeface="+mn-lt"/>
              </a:rPr>
              <a:t>N-1 </a:t>
            </a:r>
            <a:r>
              <a:rPr lang="ko-KR" altLang="en-US" dirty="0">
                <a:latin typeface="+mn-lt"/>
              </a:rPr>
              <a:t>개의 간선</a:t>
            </a:r>
            <a:r>
              <a:rPr lang="en-US" altLang="ko-KR" dirty="0">
                <a:latin typeface="+mn-lt"/>
              </a:rPr>
              <a:t>(edge)</a:t>
            </a:r>
            <a:r>
              <a:rPr lang="ko-KR" altLang="en-US" dirty="0">
                <a:latin typeface="+mn-lt"/>
              </a:rPr>
              <a:t>을 갖는다</a:t>
            </a:r>
            <a:r>
              <a:rPr lang="en-US" altLang="ko-KR" dirty="0">
                <a:latin typeface="+mn-lt"/>
              </a:rPr>
              <a:t>.</a:t>
            </a:r>
          </a:p>
          <a:p>
            <a:pPr lvl="1"/>
            <a:r>
              <a:rPr lang="ko-KR" altLang="en-US" dirty="0">
                <a:latin typeface="+mn-lt"/>
              </a:rPr>
              <a:t>모든 자식 노드는 한 개의 부모 </a:t>
            </a:r>
            <a:r>
              <a:rPr lang="ko-KR" altLang="en-US" dirty="0" err="1">
                <a:latin typeface="+mn-lt"/>
              </a:rPr>
              <a:t>노드만을</a:t>
            </a:r>
            <a:r>
              <a:rPr lang="ko-KR" altLang="en-US" dirty="0">
                <a:latin typeface="+mn-lt"/>
              </a:rPr>
              <a:t> 갖는다</a:t>
            </a:r>
            <a:r>
              <a:rPr lang="en-US" altLang="ko-KR" dirty="0">
                <a:latin typeface="+mn-lt"/>
              </a:rPr>
              <a:t>.</a:t>
            </a:r>
            <a:endParaRPr lang="ko-KR" altLang="en-US" dirty="0">
              <a:latin typeface="+mn-lt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15D1F1-3DC0-B969-74D9-379407E7F4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트리 예시</a:t>
            </a:r>
          </a:p>
        </p:txBody>
      </p:sp>
      <p:pic>
        <p:nvPicPr>
          <p:cNvPr id="10242" name="Picture 2" descr="tree structure">
            <a:extLst>
              <a:ext uri="{FF2B5EF4-FFF2-40B4-BE49-F238E27FC236}">
                <a16:creationId xmlns:a16="http://schemas.microsoft.com/office/drawing/2014/main" id="{97C916D4-6986-7079-19AD-B201F794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48" y="1746355"/>
            <a:ext cx="5492665" cy="336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ycle">
            <a:extLst>
              <a:ext uri="{FF2B5EF4-FFF2-40B4-BE49-F238E27FC236}">
                <a16:creationId xmlns:a16="http://schemas.microsoft.com/office/drawing/2014/main" id="{591578F3-65BA-5827-EF7F-DAAC6B0CC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5592" r="12247" b="18905"/>
          <a:stretch/>
        </p:blipFill>
        <p:spPr bwMode="auto">
          <a:xfrm>
            <a:off x="9639602" y="5002503"/>
            <a:ext cx="2030818" cy="12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08FDE-333A-8A7E-0684-8F80B5F7F2D8}"/>
              </a:ext>
            </a:extLst>
          </p:cNvPr>
          <p:cNvSpPr txBox="1"/>
          <p:nvPr/>
        </p:nvSpPr>
        <p:spPr>
          <a:xfrm>
            <a:off x="9955387" y="6213374"/>
            <a:ext cx="1399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사이클</a:t>
            </a:r>
            <a:r>
              <a:rPr lang="en-US" altLang="ko-KR" sz="1200" dirty="0"/>
              <a:t>(cycle)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888418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0A779A-E15B-2E4E-6A7A-E9309085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트리의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33003C-8B79-6FDC-F0DB-1E05DA925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이진트리</a:t>
            </a:r>
            <a:endParaRPr lang="en-US" altLang="ko-KR" dirty="0"/>
          </a:p>
          <a:p>
            <a:pPr lvl="1"/>
            <a:r>
              <a:rPr lang="ko-KR" altLang="en-US" b="0" i="0" dirty="0" err="1">
                <a:solidFill>
                  <a:srgbClr val="222222"/>
                </a:solidFill>
                <a:effectLst/>
                <a:latin typeface="Noto Sans KR"/>
              </a:rPr>
              <a:t>이진트리는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 각 노드가 최대 두 개의 자식을 갖는 트리를 뜻한다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.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즉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각 노드는 자식이 없거나 한 개 이거나 두 개 만을 갖는 것이다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. 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15D1F1-3DC0-B969-74D9-379407E7F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409" y="1222219"/>
            <a:ext cx="5541037" cy="5260062"/>
          </a:xfrm>
        </p:spPr>
        <p:txBody>
          <a:bodyPr>
            <a:normAutofit/>
          </a:bodyPr>
          <a:lstStyle/>
          <a:p>
            <a:r>
              <a:rPr lang="ko-KR" altLang="en-US" dirty="0"/>
              <a:t>완전 </a:t>
            </a:r>
            <a:r>
              <a:rPr lang="ko-KR" altLang="en-US" dirty="0" err="1"/>
              <a:t>이진트리</a:t>
            </a:r>
            <a:endParaRPr lang="en-US" altLang="ko-KR" dirty="0"/>
          </a:p>
          <a:p>
            <a:pPr lvl="1"/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완전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Noto Sans KR"/>
              </a:rPr>
              <a:t>이진트리는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 마지막 레벨을 제외 하고 모든 레벨이 완전히 채워져 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.</a:t>
            </a:r>
          </a:p>
          <a:p>
            <a:pPr lvl="1"/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마지막 레벨은 꽉 차 있지 않아도 되지만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노드가 왼쪽에서 오른쪽으로 채워져야 한다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.</a:t>
            </a:r>
          </a:p>
        </p:txBody>
      </p:sp>
      <p:pic>
        <p:nvPicPr>
          <p:cNvPr id="3074" name="Picture 2" descr="binary tree">
            <a:extLst>
              <a:ext uri="{FF2B5EF4-FFF2-40B4-BE49-F238E27FC236}">
                <a16:creationId xmlns:a16="http://schemas.microsoft.com/office/drawing/2014/main" id="{C6020AC7-B549-D556-DC51-6ED53707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" y="3429000"/>
            <a:ext cx="2941796" cy="25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lete binary tree">
            <a:extLst>
              <a:ext uri="{FF2B5EF4-FFF2-40B4-BE49-F238E27FC236}">
                <a16:creationId xmlns:a16="http://schemas.microsoft.com/office/drawing/2014/main" id="{74770F34-BBB0-0893-DBEE-E1B1F4B92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2" t="4016"/>
          <a:stretch/>
        </p:blipFill>
        <p:spPr bwMode="auto">
          <a:xfrm>
            <a:off x="7860951" y="3521746"/>
            <a:ext cx="3843575" cy="29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lete binary tree">
            <a:extLst>
              <a:ext uri="{FF2B5EF4-FFF2-40B4-BE49-F238E27FC236}">
                <a16:creationId xmlns:a16="http://schemas.microsoft.com/office/drawing/2014/main" id="{5E200747-EE2D-79B4-A370-2382C89D1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r="54649"/>
          <a:stretch/>
        </p:blipFill>
        <p:spPr bwMode="auto">
          <a:xfrm>
            <a:off x="4185055" y="3598395"/>
            <a:ext cx="3409353" cy="29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5503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0A779A-E15B-2E4E-6A7A-E9309085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트리의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33003C-8B79-6FDC-F0DB-1E05DA925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1222218"/>
            <a:ext cx="5593752" cy="5635781"/>
          </a:xfrm>
        </p:spPr>
        <p:txBody>
          <a:bodyPr>
            <a:normAutofit/>
          </a:bodyPr>
          <a:lstStyle/>
          <a:p>
            <a:r>
              <a:rPr lang="ko-KR" altLang="en-US" dirty="0"/>
              <a:t>완전 </a:t>
            </a:r>
            <a:r>
              <a:rPr lang="ko-KR" altLang="en-US" dirty="0" err="1"/>
              <a:t>이진트리</a:t>
            </a:r>
            <a:endParaRPr lang="en-US" altLang="ko-KR" dirty="0"/>
          </a:p>
          <a:p>
            <a:pPr lvl="1"/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완전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Noto Sans KR"/>
              </a:rPr>
              <a:t>이진트리는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 마지막 레벨을 제외 하고 모든 레벨이 완전히 채워져 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.</a:t>
            </a:r>
          </a:p>
          <a:p>
            <a:pPr lvl="1"/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마지막 레벨은 꽉 차 있지 않아도 되지만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노드가 왼쪽에서 오른쪽으로 채워져야 한다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.</a:t>
            </a:r>
          </a:p>
          <a:p>
            <a:pPr lvl="1"/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트리의 높이가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h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Noto Sans KR"/>
              </a:rPr>
              <a:t>일때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2^(h-1) ~ 2^h-1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개의 노드를 가질 수 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.</a:t>
            </a:r>
          </a:p>
          <a:p>
            <a:pPr lvl="1"/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배열을 이용한 완전 이진 트리는 표현 방법</a:t>
            </a:r>
            <a:endParaRPr lang="en-US" altLang="ko-KR" b="0" i="0" dirty="0">
              <a:solidFill>
                <a:srgbClr val="222222"/>
              </a:solidFill>
              <a:effectLst/>
              <a:latin typeface="Noto Sans KR"/>
            </a:endParaRPr>
          </a:p>
          <a:p>
            <a:pPr marL="720000" lvl="2" indent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(Root node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0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번일 경우 기준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현재 노드 번호를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Noto Sans KR"/>
              </a:rPr>
              <a:t>i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라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Noto Sans KR"/>
              </a:rPr>
              <a:t>할때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, </a:t>
            </a:r>
          </a:p>
          <a:p>
            <a:pPr marL="720000" lvl="2" indent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 ◾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현재 노드의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Noto Sans KR"/>
              </a:rPr>
              <a:t>perent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 node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의 번호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= (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Noto Sans KR"/>
              </a:rPr>
              <a:t>i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 - 1) / 2</a:t>
            </a:r>
          </a:p>
          <a:p>
            <a:pPr marL="720000" lvl="2" indent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 ◾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현재 노드의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left child node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의 번호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=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Noto Sans KR"/>
              </a:rPr>
              <a:t>i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*2 + 1</a:t>
            </a:r>
          </a:p>
          <a:p>
            <a:pPr marL="720000" lvl="2" indent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 ◾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현재 노드의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right child node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Noto Sans KR"/>
              </a:rPr>
              <a:t>의 번호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=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Noto Sans KR"/>
              </a:rPr>
              <a:t>i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Noto Sans KR"/>
              </a:rPr>
              <a:t>*2 + 2</a:t>
            </a:r>
          </a:p>
          <a:p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15D1F1-3DC0-B969-74D9-379407E7F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2724" y="1222219"/>
            <a:ext cx="4818717" cy="5260062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2" descr="complete binary tree">
            <a:extLst>
              <a:ext uri="{FF2B5EF4-FFF2-40B4-BE49-F238E27FC236}">
                <a16:creationId xmlns:a16="http://schemas.microsoft.com/office/drawing/2014/main" id="{57707EDF-6B0F-4932-B008-9457A139B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2" t="4016"/>
          <a:stretch/>
        </p:blipFill>
        <p:spPr bwMode="auto">
          <a:xfrm>
            <a:off x="8190289" y="3495623"/>
            <a:ext cx="3843575" cy="29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omplete binary tree">
            <a:extLst>
              <a:ext uri="{FF2B5EF4-FFF2-40B4-BE49-F238E27FC236}">
                <a16:creationId xmlns:a16="http://schemas.microsoft.com/office/drawing/2014/main" id="{13BA1D40-BF27-C3E0-750A-234B7BAC6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r="54649"/>
          <a:stretch/>
        </p:blipFill>
        <p:spPr bwMode="auto">
          <a:xfrm>
            <a:off x="6384904" y="1196096"/>
            <a:ext cx="3409353" cy="29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7566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56065-3C28-AEA9-340E-0F19F583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문제</a:t>
            </a:r>
            <a:r>
              <a:rPr lang="en-US" altLang="ko-KR" dirty="0"/>
              <a:t>: </a:t>
            </a:r>
            <a:r>
              <a:rPr lang="ko-KR" altLang="en-US" dirty="0"/>
              <a:t>개미는 어디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54A19A-CCFD-2F9D-2B04-1D60C16FE2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 algn="just">
              <a:buNone/>
            </a:pPr>
            <a:r>
              <a:rPr lang="ko-KR" altLang="en-US" sz="1600" dirty="0"/>
              <a:t>단테는 개미집에 관한 다큐멘터리를 보다가 개미가 개미집에서 어느 곳에 있는지 궁금해졌다</a:t>
            </a:r>
            <a:r>
              <a:rPr lang="en-US" altLang="ko-KR" sz="1600" dirty="0"/>
              <a:t>. </a:t>
            </a:r>
            <a:r>
              <a:rPr lang="ko-KR" altLang="en-US" sz="1600" dirty="0"/>
              <a:t>개미집과 유사한 이진 트리 구조를 활용하기로 하였다</a:t>
            </a:r>
            <a:r>
              <a:rPr lang="en-US" altLang="ko-KR" sz="1600" dirty="0"/>
              <a:t>. </a:t>
            </a:r>
            <a:r>
              <a:rPr lang="ko-KR" altLang="en-US" sz="1600" dirty="0"/>
              <a:t>개미집은 수 많은 방들로 구성되어 있으며 동그라미로 방을 나타내기로 했다</a:t>
            </a:r>
            <a:r>
              <a:rPr lang="en-US" altLang="ko-KR" sz="1600" dirty="0"/>
              <a:t>. </a:t>
            </a:r>
            <a:r>
              <a:rPr lang="ko-KR" altLang="en-US" sz="1600" dirty="0"/>
              <a:t>개미집은 깊이가 증가할수록 방이 많아지는 구조인데</a:t>
            </a:r>
            <a:r>
              <a:rPr lang="en-US" altLang="ko-KR" sz="1600" dirty="0"/>
              <a:t>, </a:t>
            </a:r>
            <a:r>
              <a:rPr lang="ko-KR" altLang="en-US" sz="1600" dirty="0"/>
              <a:t>한 방에서는 바로 아래로 최대 </a:t>
            </a:r>
            <a:r>
              <a:rPr lang="en-US" altLang="ko-KR" sz="1600" dirty="0"/>
              <a:t>2</a:t>
            </a:r>
            <a:r>
              <a:rPr lang="ko-KR" altLang="en-US" sz="1600" dirty="0"/>
              <a:t>개의 방을 만들 수 있다</a:t>
            </a:r>
            <a:r>
              <a:rPr lang="en-US" altLang="ko-KR" sz="1600" dirty="0"/>
              <a:t>.</a:t>
            </a:r>
          </a:p>
          <a:p>
            <a:pPr marL="324000" lvl="1" indent="0" algn="just">
              <a:buNone/>
            </a:pPr>
            <a:r>
              <a:rPr lang="ko-KR" altLang="en-US" sz="1600" dirty="0"/>
              <a:t>아래 그림은 깊이가 </a:t>
            </a:r>
            <a:r>
              <a:rPr lang="en-US" altLang="ko-KR" sz="1600" dirty="0"/>
              <a:t>3</a:t>
            </a:r>
            <a:r>
              <a:rPr lang="ko-KR" altLang="en-US" sz="1600" dirty="0"/>
              <a:t>인 개미집이고 왼쪽 개미집은 깊이가 </a:t>
            </a:r>
            <a:r>
              <a:rPr lang="en-US" altLang="ko-KR" sz="1600" dirty="0"/>
              <a:t>3</a:t>
            </a:r>
            <a:r>
              <a:rPr lang="ko-KR" altLang="en-US" sz="1600" dirty="0"/>
              <a:t>인 개미집들 중에서 최대 방 개수를 갖는 개미집이다</a:t>
            </a:r>
            <a:r>
              <a:rPr lang="en-US" altLang="ko-KR" sz="1600" dirty="0"/>
              <a:t>. </a:t>
            </a:r>
            <a:r>
              <a:rPr lang="ko-KR" altLang="en-US" sz="1600" dirty="0"/>
              <a:t>오른쪽에는 </a:t>
            </a:r>
            <a:r>
              <a:rPr lang="ko-KR" altLang="en-US" sz="1600" dirty="0">
                <a:solidFill>
                  <a:srgbClr val="FF0000"/>
                </a:solidFill>
              </a:rPr>
              <a:t>깊이가 </a:t>
            </a: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ko-KR" altLang="en-US" sz="1600" dirty="0"/>
              <a:t>인 다른 개미집이다</a:t>
            </a:r>
            <a:r>
              <a:rPr lang="en-US" altLang="ko-KR" sz="1600" dirty="0"/>
              <a:t>.</a:t>
            </a:r>
          </a:p>
          <a:p>
            <a:pPr marL="324000" lvl="1" indent="0" algn="just">
              <a:buNone/>
            </a:pPr>
            <a:r>
              <a:rPr lang="en-US" altLang="ko-KR" sz="1800" dirty="0"/>
              <a:t> </a:t>
            </a:r>
          </a:p>
          <a:p>
            <a:pPr marL="324000" lvl="1" indent="0" algn="just">
              <a:buNone/>
            </a:pPr>
            <a:r>
              <a:rPr lang="en-US" altLang="ko-KR" sz="1800" dirty="0"/>
              <a:t>                                                                    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DCE705-D54D-1162-D0BB-C21FDCA3A3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24000" lvl="1" indent="0">
              <a:buNone/>
            </a:pPr>
            <a:r>
              <a:rPr lang="ko-KR" altLang="en-US" sz="1600" dirty="0"/>
              <a:t>방의 번호는 </a:t>
            </a:r>
            <a:r>
              <a:rPr lang="en-US" altLang="ko-KR" sz="1600" dirty="0"/>
              <a:t>1</a:t>
            </a:r>
            <a:r>
              <a:rPr lang="ko-KR" altLang="en-US" sz="1600" dirty="0"/>
              <a:t>번부터 시작하고 최대로 뻗어져 있는 개미집 모양을 기준으로 방 번호가 정해진다</a:t>
            </a:r>
            <a:r>
              <a:rPr lang="en-US" altLang="ko-KR" sz="1600" dirty="0"/>
              <a:t>. </a:t>
            </a:r>
            <a:r>
              <a:rPr lang="ko-KR" altLang="en-US" sz="1600" dirty="0"/>
              <a:t>즉</a:t>
            </a:r>
            <a:r>
              <a:rPr lang="en-US" altLang="ko-KR" sz="1600" dirty="0"/>
              <a:t>, </a:t>
            </a:r>
            <a:r>
              <a:rPr lang="ko-KR" altLang="en-US" sz="1600" dirty="0"/>
              <a:t>방 번호는 </a:t>
            </a:r>
            <a:r>
              <a:rPr lang="en-US" altLang="ko-KR" sz="1600" dirty="0"/>
              <a:t>1</a:t>
            </a:r>
            <a:r>
              <a:rPr lang="ko-KR" altLang="en-US" sz="1600" dirty="0"/>
              <a:t>씩 증가하지 않을 수 있다</a:t>
            </a:r>
            <a:r>
              <a:rPr lang="en-US" altLang="ko-KR" sz="1600" dirty="0"/>
              <a:t>.</a:t>
            </a:r>
          </a:p>
          <a:p>
            <a:pPr marL="324000" lvl="1" indent="0">
              <a:buNone/>
            </a:pPr>
            <a:r>
              <a:rPr lang="ko-KR" altLang="en-US" sz="1600" dirty="0"/>
              <a:t>개미집의 상태를 나타내기 위해 최대로 </a:t>
            </a:r>
            <a:r>
              <a:rPr lang="ko-KR" altLang="en-US" sz="1600" dirty="0" err="1"/>
              <a:t>뻗어져있는</a:t>
            </a:r>
            <a:r>
              <a:rPr lang="ko-KR" altLang="en-US" sz="1600" dirty="0"/>
              <a:t> 개미집의 모양을 기준으로 방이 있으면 </a:t>
            </a:r>
            <a:r>
              <a:rPr lang="en-US" altLang="ko-KR" sz="1600" dirty="0"/>
              <a:t>1, </a:t>
            </a:r>
            <a:r>
              <a:rPr lang="ko-KR" altLang="en-US" sz="1600" dirty="0"/>
              <a:t>없으면 </a:t>
            </a:r>
            <a:r>
              <a:rPr lang="en-US" altLang="ko-KR" sz="1600" dirty="0"/>
              <a:t>0</a:t>
            </a:r>
            <a:r>
              <a:rPr lang="ko-KR" altLang="en-US" sz="1600" dirty="0"/>
              <a:t>으로 표현한다</a:t>
            </a:r>
            <a:r>
              <a:rPr lang="en-US" altLang="ko-KR" sz="1600" dirty="0"/>
              <a:t>. </a:t>
            </a:r>
            <a:r>
              <a:rPr lang="ko-KR" altLang="en-US" sz="1600" dirty="0"/>
              <a:t>예를 들어</a:t>
            </a:r>
            <a:r>
              <a:rPr lang="en-US" altLang="ko-KR" sz="1600" dirty="0"/>
              <a:t>, </a:t>
            </a:r>
            <a:r>
              <a:rPr lang="ko-KR" altLang="en-US" sz="1600" dirty="0"/>
              <a:t>깊이가 </a:t>
            </a:r>
            <a:r>
              <a:rPr lang="en-US" altLang="ko-KR" sz="1600" dirty="0"/>
              <a:t>3</a:t>
            </a:r>
            <a:r>
              <a:rPr lang="ko-KR" altLang="en-US" sz="1600" dirty="0"/>
              <a:t>인 개미집은 총 </a:t>
            </a:r>
            <a:r>
              <a:rPr lang="en-US" altLang="ko-KR" sz="1600" dirty="0"/>
              <a:t>7</a:t>
            </a:r>
            <a:r>
              <a:rPr lang="ko-KR" altLang="en-US" sz="1600" dirty="0"/>
              <a:t>개의 방 상태로 표현할 수 있는데</a:t>
            </a:r>
            <a:r>
              <a:rPr lang="en-US" altLang="ko-KR" sz="1600" dirty="0"/>
              <a:t>, </a:t>
            </a:r>
            <a:r>
              <a:rPr lang="ko-KR" altLang="en-US" sz="1600" dirty="0"/>
              <a:t>왼쪽 개미집의 경우 </a:t>
            </a:r>
            <a:r>
              <a:rPr lang="en-US" altLang="ko-KR" sz="1600" dirty="0"/>
              <a:t>1 1 1 1 1 1 1 </a:t>
            </a:r>
            <a:r>
              <a:rPr lang="ko-KR" altLang="en-US" sz="1600" dirty="0"/>
              <a:t>로 표현할 수 있고</a:t>
            </a:r>
            <a:r>
              <a:rPr lang="en-US" altLang="ko-KR" sz="1600" dirty="0"/>
              <a:t>, </a:t>
            </a:r>
            <a:r>
              <a:rPr lang="ko-KR" altLang="en-US" sz="1600" dirty="0"/>
              <a:t>오른쪽 개미집의 경우 </a:t>
            </a:r>
            <a:r>
              <a:rPr lang="en-US" altLang="ko-KR" sz="1600" dirty="0"/>
              <a:t>1 1 1 0 1 0 1 </a:t>
            </a:r>
            <a:r>
              <a:rPr lang="ko-KR" altLang="en-US" sz="1600" dirty="0"/>
              <a:t>으로 표현할 수 있다</a:t>
            </a:r>
            <a:r>
              <a:rPr lang="en-US" altLang="ko-KR" sz="1600" dirty="0"/>
              <a:t>.(4, 6</a:t>
            </a:r>
            <a:r>
              <a:rPr lang="ko-KR" altLang="en-US" sz="1600" dirty="0"/>
              <a:t>번 방은 없다</a:t>
            </a:r>
            <a:r>
              <a:rPr lang="en-US" altLang="ko-KR" sz="1600" dirty="0"/>
              <a:t>.)</a:t>
            </a:r>
          </a:p>
          <a:p>
            <a:pPr marL="324000" lvl="1" indent="0">
              <a:buNone/>
            </a:pPr>
            <a:r>
              <a:rPr lang="ko-KR" altLang="en-US" sz="1600" dirty="0"/>
              <a:t>개미는 개미집의 </a:t>
            </a:r>
            <a:r>
              <a:rPr lang="ko-KR" altLang="en-US" sz="1600" dirty="0" err="1"/>
              <a:t>최상단</a:t>
            </a:r>
            <a:r>
              <a:rPr lang="ko-KR" altLang="en-US" sz="1600" dirty="0"/>
              <a:t> 방부터 시작하여 왼쪽 또는 오른쪽으로 이동할 수 있다</a:t>
            </a:r>
            <a:r>
              <a:rPr lang="en-US" altLang="ko-KR" sz="1600" dirty="0"/>
              <a:t>.(</a:t>
            </a:r>
            <a:r>
              <a:rPr lang="ko-KR" altLang="en-US" sz="1600" dirty="0"/>
              <a:t>왼쪽 </a:t>
            </a:r>
            <a:r>
              <a:rPr lang="en-US" altLang="ko-KR" sz="1600" dirty="0"/>
              <a:t>= 0, </a:t>
            </a:r>
            <a:r>
              <a:rPr lang="ko-KR" altLang="en-US" sz="1600" dirty="0"/>
              <a:t>오른쪽 </a:t>
            </a:r>
            <a:r>
              <a:rPr lang="en-US" altLang="ko-KR" sz="1600" dirty="0"/>
              <a:t>= 1) </a:t>
            </a:r>
            <a:r>
              <a:rPr lang="ko-KR" altLang="en-US" sz="1600" dirty="0"/>
              <a:t>예를 들어 </a:t>
            </a:r>
            <a:r>
              <a:rPr lang="en-US" altLang="ko-KR" sz="1600" dirty="0"/>
              <a:t>1 0</a:t>
            </a:r>
            <a:r>
              <a:rPr lang="ko-KR" altLang="en-US" sz="1600" dirty="0"/>
              <a:t>이 입력되면 오른쪽 방으로 이동한 뒤 왼쪽 방으로 이동을 한다</a:t>
            </a:r>
            <a:r>
              <a:rPr lang="en-US" altLang="ko-KR" sz="1600" dirty="0"/>
              <a:t>. </a:t>
            </a:r>
            <a:r>
              <a:rPr lang="ko-KR" altLang="en-US" sz="1600" dirty="0">
                <a:solidFill>
                  <a:srgbClr val="FF0000"/>
                </a:solidFill>
              </a:rPr>
              <a:t>개미가 </a:t>
            </a:r>
            <a:r>
              <a:rPr lang="ko-KR" altLang="en-US" sz="1600" dirty="0" err="1">
                <a:solidFill>
                  <a:srgbClr val="FF0000"/>
                </a:solidFill>
              </a:rPr>
              <a:t>가야하는</a:t>
            </a:r>
            <a:r>
              <a:rPr lang="ko-KR" altLang="en-US" sz="1600" dirty="0">
                <a:solidFill>
                  <a:srgbClr val="FF0000"/>
                </a:solidFill>
              </a:rPr>
              <a:t> 방향에 한 번이라도 방이 없다면 개미는 이동하지 않으며 마지막에 있던 방에 가만히 있으며 그 이후 입력된 이동은 모두 무시한다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34EC1-C6CD-B055-1A93-57175C1BF09E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초등부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번 문제</a:t>
            </a:r>
            <a:endParaRPr lang="en-US" altLang="ko-KR" sz="1600" dirty="0">
              <a:latin typeface="+mn-e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F1821E-1447-C5BB-7C45-475A196D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28" y="4795421"/>
            <a:ext cx="1998521" cy="16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7DA7A0-6BF5-D8E5-F3FC-C25E15BB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16" y="4776371"/>
            <a:ext cx="2016941" cy="16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7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895251-BC62-4304-86F4-E2704406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926"/>
            <a:ext cx="10972800" cy="595611"/>
          </a:xfrm>
        </p:spPr>
        <p:txBody>
          <a:bodyPr>
            <a:normAutofit/>
          </a:bodyPr>
          <a:lstStyle/>
          <a:p>
            <a:r>
              <a:rPr lang="ko-KR" altLang="en-US" sz="3200" dirty="0" err="1"/>
              <a:t>충북학생정보올림피아드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D380A4-65B4-4123-9FF2-51F499F2AC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887CCE-053B-4A49-AA5C-A787DFF26A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03DCDD-88BB-43B7-899A-50984B46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9F0F645-D07F-413D-B6B7-BEF183B2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08" y="1010391"/>
            <a:ext cx="10523456" cy="56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0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0B9D5A-16B4-7D07-4F8C-20B4E3B0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OJ </a:t>
            </a:r>
            <a:r>
              <a:rPr lang="ko-KR" altLang="en-US" dirty="0"/>
              <a:t>사용법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1A6E18-C184-C905-471F-7B0F5BCF9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파일제출</a:t>
            </a:r>
            <a:endParaRPr lang="en-US" altLang="ko-KR" dirty="0"/>
          </a:p>
          <a:p>
            <a:pPr lvl="1"/>
            <a:r>
              <a:rPr lang="en-US" altLang="ko-KR" dirty="0" err="1"/>
              <a:t>CodeBlock</a:t>
            </a:r>
            <a:r>
              <a:rPr lang="en-US" altLang="ko-KR" dirty="0"/>
              <a:t> </a:t>
            </a:r>
            <a:r>
              <a:rPr lang="ko-KR" altLang="en-US" dirty="0"/>
              <a:t>등 </a:t>
            </a:r>
            <a:r>
              <a:rPr lang="en-US" altLang="ko-KR" dirty="0"/>
              <a:t>IDE</a:t>
            </a:r>
            <a:r>
              <a:rPr lang="ko-KR" altLang="en-US" dirty="0"/>
              <a:t>에서 프로그램 작성</a:t>
            </a:r>
            <a:endParaRPr lang="en-US" altLang="ko-KR" dirty="0"/>
          </a:p>
          <a:p>
            <a:pPr lvl="1"/>
            <a:r>
              <a:rPr lang="ko-KR" altLang="en-US" dirty="0"/>
              <a:t>완성된 프로그램을 </a:t>
            </a:r>
            <a:r>
              <a:rPr lang="en-US" altLang="ko-KR" dirty="0"/>
              <a:t>OJ</a:t>
            </a:r>
            <a:r>
              <a:rPr lang="ko-KR" altLang="en-US" dirty="0"/>
              <a:t>에 업로드 후 </a:t>
            </a:r>
            <a:endParaRPr lang="en-US" altLang="ko-KR" dirty="0"/>
          </a:p>
          <a:p>
            <a:pPr lvl="1"/>
            <a:r>
              <a:rPr lang="ko-KR" altLang="en-US" dirty="0"/>
              <a:t>채점 결과 확인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채점 결과 종류</a:t>
            </a:r>
            <a:endParaRPr lang="en-US" altLang="ko-KR" dirty="0"/>
          </a:p>
          <a:p>
            <a:pPr lvl="2"/>
            <a:r>
              <a:rPr lang="ko-KR" altLang="en-US" dirty="0"/>
              <a:t>모두 맞음</a:t>
            </a:r>
            <a:endParaRPr lang="en-US" altLang="ko-KR" dirty="0"/>
          </a:p>
          <a:p>
            <a:pPr lvl="2"/>
            <a:r>
              <a:rPr lang="ko-KR" altLang="en-US" dirty="0"/>
              <a:t>틀림 </a:t>
            </a:r>
            <a:r>
              <a:rPr lang="en-US" altLang="ko-KR" dirty="0"/>
              <a:t>| </a:t>
            </a:r>
            <a:r>
              <a:rPr lang="ko-KR" altLang="en-US" dirty="0"/>
              <a:t>정확도</a:t>
            </a:r>
            <a:r>
              <a:rPr lang="en-US" altLang="ko-KR" dirty="0"/>
              <a:t>: __%</a:t>
            </a:r>
          </a:p>
          <a:p>
            <a:pPr lvl="2"/>
            <a:r>
              <a:rPr lang="ko-KR" altLang="en-US" dirty="0" err="1"/>
              <a:t>실행중</a:t>
            </a:r>
            <a:r>
              <a:rPr lang="ko-KR" altLang="en-US" dirty="0"/>
              <a:t> 에러 </a:t>
            </a:r>
            <a:r>
              <a:rPr lang="en-US" altLang="ko-KR" dirty="0"/>
              <a:t>| </a:t>
            </a:r>
            <a:r>
              <a:rPr lang="ko-KR" altLang="en-US" dirty="0"/>
              <a:t>정확도</a:t>
            </a:r>
            <a:r>
              <a:rPr lang="en-US" altLang="ko-KR" dirty="0"/>
              <a:t>: __%</a:t>
            </a:r>
          </a:p>
          <a:p>
            <a:pPr lvl="2"/>
            <a:r>
              <a:rPr lang="ko-KR" altLang="en-US" dirty="0"/>
              <a:t>컴파일 에러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20</a:t>
            </a:fld>
            <a:endParaRPr lang="ko-KR" altLang="en-US" noProof="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9120BB-E32C-5992-10D5-F5EF461D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38" y="1513840"/>
            <a:ext cx="5258574" cy="38303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A365485-1DF6-4361-0968-DA21DFC5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51" y="1330960"/>
            <a:ext cx="5390544" cy="53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56065-3C28-AEA9-340E-0F19F583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문제</a:t>
            </a:r>
            <a:r>
              <a:rPr lang="en-US" altLang="ko-KR" dirty="0"/>
              <a:t>: </a:t>
            </a:r>
            <a:r>
              <a:rPr lang="ko-KR" altLang="en-US" dirty="0"/>
              <a:t>개미는 어디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54A19A-CCFD-2F9D-2B04-1D60C16FE2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24000" lvl="1" indent="0">
              <a:buNone/>
            </a:pPr>
            <a:r>
              <a:rPr lang="ko-KR" altLang="en-US" sz="1800" dirty="0"/>
              <a:t>개미집의 상태와 개미의 이동방향 정보를 </a:t>
            </a:r>
            <a:r>
              <a:rPr lang="ko-KR" altLang="en-US" sz="1800" dirty="0" err="1"/>
              <a:t>입력받아</a:t>
            </a:r>
            <a:r>
              <a:rPr lang="ko-KR" altLang="en-US" sz="1800" dirty="0"/>
              <a:t> 개미의 최종 위치를 출력하는 프로그램을 </a:t>
            </a:r>
            <a:r>
              <a:rPr lang="ko-KR" altLang="en-US" sz="1800" dirty="0" err="1"/>
              <a:t>작성하시오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/>
            <a:r>
              <a:rPr lang="ko-KR" altLang="en-US" dirty="0">
                <a:latin typeface="+mn-lt"/>
              </a:rPr>
              <a:t>입력형식</a:t>
            </a:r>
            <a:endParaRPr lang="en-US" altLang="ko-KR" dirty="0">
              <a:latin typeface="+mn-lt"/>
            </a:endParaRPr>
          </a:p>
          <a:p>
            <a:pPr marL="324000" lvl="1" indent="0" algn="just">
              <a:buNone/>
            </a:pPr>
            <a:r>
              <a:rPr lang="ko-KR" altLang="en-US" sz="1800" dirty="0">
                <a:latin typeface="+mn-lt"/>
              </a:rPr>
              <a:t>첫 번째 줄에 개미집의 깊이</a:t>
            </a:r>
            <a:r>
              <a:rPr lang="en-US" altLang="ko-KR" sz="1800" dirty="0">
                <a:latin typeface="+mn-lt"/>
              </a:rPr>
              <a:t>(d)</a:t>
            </a:r>
            <a:r>
              <a:rPr lang="ko-KR" altLang="en-US" sz="1800" dirty="0">
                <a:latin typeface="+mn-lt"/>
              </a:rPr>
              <a:t>가 자연수로 입력된다</a:t>
            </a:r>
            <a:r>
              <a:rPr lang="en-US" altLang="ko-KR" sz="1800" dirty="0">
                <a:latin typeface="+mn-lt"/>
              </a:rPr>
              <a:t>.(1≤d≤6)</a:t>
            </a:r>
          </a:p>
          <a:p>
            <a:pPr marL="324000" lvl="1" indent="0" algn="just">
              <a:buNone/>
            </a:pPr>
            <a:r>
              <a:rPr lang="ko-KR" altLang="en-US" sz="1800" dirty="0">
                <a:latin typeface="+mn-lt"/>
              </a:rPr>
              <a:t>두 번째 줄에 개미집의 각 방의 상태가 공백으로 분리되어 입력된다</a:t>
            </a:r>
            <a:r>
              <a:rPr lang="en-US" altLang="ko-KR" sz="1800" dirty="0">
                <a:latin typeface="+mn-lt"/>
              </a:rPr>
              <a:t>.(0 : </a:t>
            </a:r>
            <a:r>
              <a:rPr lang="ko-KR" altLang="en-US" sz="1800" dirty="0">
                <a:latin typeface="+mn-lt"/>
              </a:rPr>
              <a:t>없음</a:t>
            </a:r>
            <a:r>
              <a:rPr lang="en-US" altLang="ko-KR" sz="1800" dirty="0">
                <a:latin typeface="+mn-lt"/>
              </a:rPr>
              <a:t>, 1 : </a:t>
            </a:r>
            <a:r>
              <a:rPr lang="ko-KR" altLang="en-US" sz="1800" dirty="0">
                <a:latin typeface="+mn-lt"/>
              </a:rPr>
              <a:t>있음</a:t>
            </a:r>
            <a:r>
              <a:rPr lang="en-US" altLang="ko-KR" sz="1800" dirty="0">
                <a:latin typeface="+mn-lt"/>
              </a:rPr>
              <a:t>)</a:t>
            </a:r>
          </a:p>
          <a:p>
            <a:pPr marL="324000" lvl="1" indent="0" algn="just">
              <a:buNone/>
            </a:pPr>
            <a:r>
              <a:rPr lang="ko-KR" altLang="en-US" sz="1800" dirty="0">
                <a:latin typeface="+mn-lt"/>
              </a:rPr>
              <a:t>세 번째 줄에 개미의 이동 방향이 공백으로 분리되어 입력된다</a:t>
            </a:r>
            <a:r>
              <a:rPr lang="en-US" altLang="ko-KR" sz="1800" dirty="0">
                <a:latin typeface="+mn-lt"/>
              </a:rPr>
              <a:t>.(0 : </a:t>
            </a:r>
            <a:r>
              <a:rPr lang="ko-KR" altLang="en-US" sz="1800" dirty="0">
                <a:latin typeface="+mn-lt"/>
              </a:rPr>
              <a:t>왼쪽</a:t>
            </a:r>
            <a:r>
              <a:rPr lang="en-US" altLang="ko-KR" sz="1800" dirty="0">
                <a:latin typeface="+mn-lt"/>
              </a:rPr>
              <a:t>, 1 : </a:t>
            </a:r>
            <a:r>
              <a:rPr lang="ko-KR" altLang="en-US" sz="1800" dirty="0">
                <a:latin typeface="+mn-lt"/>
              </a:rPr>
              <a:t>오른쪽</a:t>
            </a:r>
            <a:r>
              <a:rPr lang="en-US" altLang="ko-KR" sz="1800" dirty="0">
                <a:latin typeface="+mn-lt"/>
              </a:rPr>
              <a:t>)</a:t>
            </a:r>
          </a:p>
          <a:p>
            <a:pPr algn="just"/>
            <a:r>
              <a:rPr lang="ko-KR" altLang="en-US" dirty="0">
                <a:latin typeface="+mn-lt"/>
              </a:rPr>
              <a:t>출력형식</a:t>
            </a:r>
            <a:endParaRPr lang="en-US" altLang="ko-KR" dirty="0">
              <a:latin typeface="+mn-lt"/>
            </a:endParaRPr>
          </a:p>
          <a:p>
            <a:pPr lvl="1" algn="just"/>
            <a:r>
              <a:rPr lang="ko-KR" altLang="en-US" sz="1800" dirty="0">
                <a:latin typeface="+mn-lt"/>
              </a:rPr>
              <a:t>개미가 마지막에 위치하고 있는 방의 번호를 출력한다</a:t>
            </a:r>
            <a:r>
              <a:rPr lang="en-US" altLang="ko-KR" sz="1800" dirty="0">
                <a:latin typeface="+mn-lt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A633EA-DE40-3370-4825-E144B15AC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ko-KR" altLang="en-US" dirty="0">
                <a:latin typeface="+mn-lt"/>
              </a:rPr>
              <a:t>입력과 출력의 예</a:t>
            </a:r>
            <a:endParaRPr lang="en-US" altLang="ko-KR" dirty="0">
              <a:latin typeface="+mn-lt"/>
            </a:endParaRPr>
          </a:p>
          <a:p>
            <a:pPr algn="just"/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34EC1-C6CD-B055-1A93-57175C1BF09E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초등부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번 문제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4C47D7C2-8A0B-B131-AEE4-0BAD0B27BA15}"/>
              </a:ext>
            </a:extLst>
          </p:cNvPr>
          <p:cNvGraphicFramePr>
            <a:graphicFrameLocks/>
          </p:cNvGraphicFramePr>
          <p:nvPr/>
        </p:nvGraphicFramePr>
        <p:xfrm>
          <a:off x="6549788" y="1758526"/>
          <a:ext cx="4900532" cy="120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72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1 1 1 1 1 1 1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F290E180-4E41-0D58-B73D-FC9EEFF1E701}"/>
              </a:ext>
            </a:extLst>
          </p:cNvPr>
          <p:cNvGraphicFramePr>
            <a:graphicFrameLocks/>
          </p:cNvGraphicFramePr>
          <p:nvPr/>
        </p:nvGraphicFramePr>
        <p:xfrm>
          <a:off x="6549788" y="3218731"/>
          <a:ext cx="4900532" cy="120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412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1 1 1 0 1 1 1 0 0 1 0 1 1 1 1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27455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E29689-E642-149E-E059-F198B928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풀이</a:t>
            </a:r>
            <a:r>
              <a:rPr lang="en-US" altLang="ko-KR" dirty="0"/>
              <a:t>: </a:t>
            </a:r>
            <a:r>
              <a:rPr lang="ko-KR" altLang="en-US" dirty="0"/>
              <a:t>개미는 어디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3FEB92C7-FE47-84F0-57FA-1D4CFDCA0E4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포화 이진 트리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모든 노드가 꽉 차 있는 상태의 트리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노드의 개수 </a:t>
                </a: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3FEB92C7-FE47-84F0-57FA-1D4CFDCA0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79" t="-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00F2F14-4F1E-A3D2-4E33-16CF3F20C3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배열을 이용한 </a:t>
            </a:r>
            <a:r>
              <a:rPr lang="ko-KR" altLang="en-US" dirty="0" err="1"/>
              <a:t>이진트리</a:t>
            </a:r>
            <a:r>
              <a:rPr lang="ko-KR" altLang="en-US" dirty="0"/>
              <a:t> 구현</a:t>
            </a:r>
            <a:endParaRPr lang="en-US" altLang="ko-KR" dirty="0"/>
          </a:p>
          <a:p>
            <a:pPr lvl="1"/>
            <a:r>
              <a:rPr lang="ko-KR" altLang="en-US" dirty="0"/>
              <a:t>인덱스 계산</a:t>
            </a:r>
            <a:endParaRPr lang="en-US" altLang="ko-KR" dirty="0"/>
          </a:p>
          <a:p>
            <a:pPr lvl="2"/>
            <a:r>
              <a:rPr lang="ko-KR" altLang="en-US" sz="1600" dirty="0"/>
              <a:t>루트 노드 인덱스 </a:t>
            </a:r>
            <a:r>
              <a:rPr lang="en-US" altLang="ko-KR" sz="1600" dirty="0"/>
              <a:t>= 1</a:t>
            </a:r>
          </a:p>
          <a:p>
            <a:pPr lvl="2"/>
            <a:r>
              <a:rPr lang="ko-KR" altLang="en-US" sz="1600" dirty="0"/>
              <a:t>왼쪽 자식 노드 인덱스 </a:t>
            </a:r>
            <a:endParaRPr lang="en-US" altLang="ko-KR" sz="1600" dirty="0"/>
          </a:p>
          <a:p>
            <a:pPr marL="720000" lvl="2" indent="0">
              <a:buNone/>
            </a:pPr>
            <a:r>
              <a:rPr lang="en-US" altLang="ko-KR" sz="1600" dirty="0"/>
              <a:t>            = </a:t>
            </a:r>
            <a:r>
              <a:rPr lang="ko-KR" altLang="en-US" sz="1600" dirty="0"/>
              <a:t>부모 노드 인덱스*</a:t>
            </a:r>
            <a:r>
              <a:rPr lang="en-US" altLang="ko-KR" sz="1600" dirty="0"/>
              <a:t>2</a:t>
            </a:r>
          </a:p>
          <a:p>
            <a:pPr lvl="2"/>
            <a:r>
              <a:rPr lang="ko-KR" altLang="en-US" sz="1600" dirty="0"/>
              <a:t>오른쪽 자식 노드 인덱스 </a:t>
            </a:r>
            <a:endParaRPr lang="en-US" altLang="ko-KR" sz="1600" dirty="0"/>
          </a:p>
          <a:p>
            <a:pPr marL="720000" lvl="2" indent="0">
              <a:buNone/>
            </a:pPr>
            <a:r>
              <a:rPr lang="en-US" altLang="ko-KR" sz="1600" dirty="0"/>
              <a:t>            = </a:t>
            </a:r>
            <a:r>
              <a:rPr lang="ko-KR" altLang="en-US" sz="1600" dirty="0"/>
              <a:t>부모 노드 인덱스*</a:t>
            </a:r>
            <a:r>
              <a:rPr lang="en-US" altLang="ko-KR" sz="1600" dirty="0"/>
              <a:t>2 + 1</a:t>
            </a:r>
          </a:p>
          <a:p>
            <a:pPr marL="720000" lvl="2" indent="0">
              <a:buNone/>
            </a:pPr>
            <a:endParaRPr lang="en-US" altLang="ko-KR" sz="1600" dirty="0"/>
          </a:p>
          <a:p>
            <a:pPr marL="720000" lvl="2" indent="0">
              <a:buNone/>
            </a:pPr>
            <a:r>
              <a:rPr lang="en-US" altLang="ko-KR" sz="1600" dirty="0"/>
              <a:t>(ex) 5</a:t>
            </a:r>
            <a:r>
              <a:rPr lang="ko-KR" altLang="en-US" sz="1600" dirty="0"/>
              <a:t>번 노드의</a:t>
            </a:r>
            <a:endParaRPr lang="en-US" altLang="ko-KR" sz="16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ko-KR" altLang="en-US" dirty="0"/>
              <a:t>왼쪽자식</a:t>
            </a:r>
            <a:r>
              <a:rPr lang="en-US" altLang="ko-KR" dirty="0"/>
              <a:t>: 5*2 = 10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ko-KR" altLang="en-US" dirty="0"/>
              <a:t>오른쪽자식</a:t>
            </a:r>
            <a:r>
              <a:rPr lang="en-US" altLang="ko-KR" dirty="0"/>
              <a:t>: 5*2+1 = 11</a:t>
            </a:r>
            <a:endParaRPr lang="ko-KR" altLang="en-US" dirty="0"/>
          </a:p>
        </p:txBody>
      </p:sp>
      <p:sp>
        <p:nvSpPr>
          <p:cNvPr id="7" name="슬라이드 번호 개체 틀 8">
            <a:extLst>
              <a:ext uri="{FF2B5EF4-FFF2-40B4-BE49-F238E27FC236}">
                <a16:creationId xmlns:a16="http://schemas.microsoft.com/office/drawing/2014/main" id="{23296BC6-7332-5831-E83F-E106381B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201</a:t>
            </a:fld>
            <a:endParaRPr lang="ko-KR" altLang="en-US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1E892514-C47A-3F98-4AC2-F6034E6F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8" y="2777490"/>
            <a:ext cx="5153326" cy="31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7">
            <a:extLst>
              <a:ext uri="{FF2B5EF4-FFF2-40B4-BE49-F238E27FC236}">
                <a16:creationId xmlns:a16="http://schemas.microsoft.com/office/drawing/2014/main" id="{FCB9A512-9257-660F-8F19-1901312E9F0E}"/>
              </a:ext>
            </a:extLst>
          </p:cNvPr>
          <p:cNvSpPr txBox="1">
            <a:spLocks/>
          </p:cNvSpPr>
          <p:nvPr/>
        </p:nvSpPr>
        <p:spPr>
          <a:xfrm>
            <a:off x="6317810" y="6858000"/>
            <a:ext cx="5356032" cy="526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540000" indent="-216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2pPr>
            <a:lvl3pPr marL="900000" indent="-180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3pPr>
            <a:lvl4pPr marL="1260000" indent="-180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4pPr>
            <a:lvl5pPr marL="1584000" indent="-1800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용어 정리</a:t>
            </a:r>
            <a:endParaRPr lang="en-US" altLang="ko-KR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뿌리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(root): 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트리의 맨 위</a:t>
            </a:r>
            <a:endParaRPr lang="en-US" altLang="ko-KR" sz="18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레벨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트리에서 아래로 내려올수록 레벨이 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씩 증가함</a:t>
            </a:r>
          </a:p>
          <a:p>
            <a:pPr lvl="1"/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에지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(edge): 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노드를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연결하는 선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링크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차수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(degree): 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노드가 갖고 있는 자식 노드의 수</a:t>
            </a:r>
          </a:p>
          <a:p>
            <a:pPr lvl="1"/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리프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(leaf): 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자식 노드가 없는 노드</a:t>
            </a:r>
            <a:endParaRPr lang="en-US" altLang="ko-KR" sz="18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</a:rPr>
              <a:t>노드의 깊이</a:t>
            </a: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</a:rPr>
              <a:t>(depth): </a:t>
            </a:r>
            <a:r>
              <a:rPr lang="ko-KR" altLang="en-US" sz="1800" dirty="0">
                <a:solidFill>
                  <a:schemeClr val="bg1">
                    <a:lumMod val="95000"/>
                  </a:schemeClr>
                </a:solidFill>
                <a:latin typeface="Merriweather" panose="020F0502020204030204" pitchFamily="2" charset="0"/>
              </a:rPr>
              <a:t>루트에서 어떤 노드에 도달하기 위해 거쳐야 하는 간선의 수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C84CAC8-8F35-DAB7-A9C3-F37B6F178CC8}"/>
              </a:ext>
            </a:extLst>
          </p:cNvPr>
          <p:cNvCxnSpPr/>
          <p:nvPr/>
        </p:nvCxnSpPr>
        <p:spPr>
          <a:xfrm>
            <a:off x="600762" y="3261360"/>
            <a:ext cx="5274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75A0BED-C321-2178-301A-36E26A000BFF}"/>
              </a:ext>
            </a:extLst>
          </p:cNvPr>
          <p:cNvCxnSpPr/>
          <p:nvPr/>
        </p:nvCxnSpPr>
        <p:spPr>
          <a:xfrm>
            <a:off x="600762" y="3909060"/>
            <a:ext cx="5274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907CADE-F34A-A50D-80B9-CCDD3EE74907}"/>
              </a:ext>
            </a:extLst>
          </p:cNvPr>
          <p:cNvCxnSpPr/>
          <p:nvPr/>
        </p:nvCxnSpPr>
        <p:spPr>
          <a:xfrm>
            <a:off x="600762" y="4884420"/>
            <a:ext cx="5274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465B7E85-611C-E8F5-C809-B7F4B946B57F}"/>
              </a:ext>
            </a:extLst>
          </p:cNvPr>
          <p:cNvCxnSpPr/>
          <p:nvPr/>
        </p:nvCxnSpPr>
        <p:spPr>
          <a:xfrm>
            <a:off x="600762" y="5814060"/>
            <a:ext cx="5274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FCC7AE-8520-7206-A7F8-9F0988467334}"/>
              </a:ext>
            </a:extLst>
          </p:cNvPr>
          <p:cNvSpPr txBox="1"/>
          <p:nvPr/>
        </p:nvSpPr>
        <p:spPr>
          <a:xfrm>
            <a:off x="106953" y="2987039"/>
            <a:ext cx="80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level 0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FB264-86BB-E860-9D0E-E450FB891814}"/>
              </a:ext>
            </a:extLst>
          </p:cNvPr>
          <p:cNvSpPr txBox="1"/>
          <p:nvPr/>
        </p:nvSpPr>
        <p:spPr>
          <a:xfrm>
            <a:off x="106953" y="3640186"/>
            <a:ext cx="80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level 1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9D2271-2620-C5A5-9DAF-F75F19897B8D}"/>
              </a:ext>
            </a:extLst>
          </p:cNvPr>
          <p:cNvSpPr txBox="1"/>
          <p:nvPr/>
        </p:nvSpPr>
        <p:spPr>
          <a:xfrm>
            <a:off x="106953" y="4600305"/>
            <a:ext cx="80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level 2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B150B6-1B18-2EE5-5318-46FDAED73C12}"/>
              </a:ext>
            </a:extLst>
          </p:cNvPr>
          <p:cNvSpPr txBox="1"/>
          <p:nvPr/>
        </p:nvSpPr>
        <p:spPr>
          <a:xfrm>
            <a:off x="106953" y="5536465"/>
            <a:ext cx="80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level 3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359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E29689-E642-149E-E059-F198B928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풀이</a:t>
            </a:r>
            <a:r>
              <a:rPr lang="en-US" altLang="ko-KR" dirty="0"/>
              <a:t>: </a:t>
            </a:r>
            <a:r>
              <a:rPr lang="ko-KR" altLang="en-US" dirty="0"/>
              <a:t>개미는 어디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EB92C7-FE47-84F0-57FA-1D4CFDCA0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232454"/>
            <a:ext cx="5201920" cy="5148028"/>
          </a:xfrm>
        </p:spPr>
        <p:txBody>
          <a:bodyPr/>
          <a:lstStyle/>
          <a:p>
            <a:r>
              <a:rPr lang="ko-KR" altLang="en-US" dirty="0"/>
              <a:t>모범답안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00F2F14-4F1E-A3D2-4E33-16CF3F20C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232453"/>
            <a:ext cx="5201920" cy="51480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8">
            <a:extLst>
              <a:ext uri="{FF2B5EF4-FFF2-40B4-BE49-F238E27FC236}">
                <a16:creationId xmlns:a16="http://schemas.microsoft.com/office/drawing/2014/main" id="{23296BC6-7332-5831-E83F-E106381B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202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90EC3-35A1-FF00-0EB4-6B2E6C564099}"/>
              </a:ext>
            </a:extLst>
          </p:cNvPr>
          <p:cNvSpPr txBox="1"/>
          <p:nvPr/>
        </p:nvSpPr>
        <p:spPr>
          <a:xfrm>
            <a:off x="975360" y="1714500"/>
            <a:ext cx="5041072" cy="4785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#include &lt;iostream&gt;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#include &lt;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cmath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using namespace std;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enum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direction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LEFT, RIGHT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};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int main()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d;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&amp;d);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n = </a:t>
            </a:r>
            <a:r>
              <a:rPr lang="en-US" altLang="ko-KR" sz="1400" kern="0" spc="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pow(2, d)-1;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bool rooms[n];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for(int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=1;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&lt;=n;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++)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&amp;rooms[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]);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ACF33-1D13-4F9F-C4B1-92F62762CD80}"/>
              </a:ext>
            </a:extLst>
          </p:cNvPr>
          <p:cNvSpPr txBox="1"/>
          <p:nvPr/>
        </p:nvSpPr>
        <p:spPr>
          <a:xfrm>
            <a:off x="6454142" y="1714500"/>
            <a:ext cx="5041072" cy="4785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pos=1;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dir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for(int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=0;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&lt;d-1;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++)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&amp;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dir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("%d\n", pos);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return 0;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404A5-F04A-0A1E-1F56-91EC1A8D0037}"/>
              </a:ext>
            </a:extLst>
          </p:cNvPr>
          <p:cNvSpPr txBox="1"/>
          <p:nvPr/>
        </p:nvSpPr>
        <p:spPr>
          <a:xfrm>
            <a:off x="7345679" y="2849880"/>
            <a:ext cx="3604261" cy="197358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indent="0" algn="ctr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5000" kern="0" spc="0" dirty="0">
                <a:solidFill>
                  <a:srgbClr val="000000"/>
                </a:solidFill>
                <a:effectLst/>
                <a:latin typeface="+mj-lt"/>
                <a:ea typeface="굴림" panose="020B0600000101010101" pitchFamily="50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06E48-35C2-83AC-F0F7-AE2E0D1A87E8}"/>
              </a:ext>
            </a:extLst>
          </p:cNvPr>
          <p:cNvSpPr txBox="1"/>
          <p:nvPr/>
        </p:nvSpPr>
        <p:spPr>
          <a:xfrm>
            <a:off x="6454142" y="1705711"/>
            <a:ext cx="5041072" cy="4785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pos=1;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int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dir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for(int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=0;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&lt;d-1;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++)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("%d", &amp;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dir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if(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dir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==LEFT)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if(rooms[pos*2]) pos = pos*2;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else break;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else if(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dir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==RIGHT) {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if(rooms[pos*2+1]) pos = pos*2+1;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    else break;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}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("%d\n", pos);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   return 0;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582107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질의 응답</a:t>
            </a:r>
          </a:p>
        </p:txBody>
      </p:sp>
      <p:pic>
        <p:nvPicPr>
          <p:cNvPr id="2050" name="Picture 2" descr="C:\Users\akapo\AppData\Local\Microsoft\Windows\Temporary Internet Files\Content.IE5\UB62NY8S\MP90043955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274" y="1350963"/>
            <a:ext cx="3337452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203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52121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581193" y="1450109"/>
            <a:ext cx="11029615" cy="309130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STL</a:t>
            </a:r>
            <a:br>
              <a:rPr lang="en-US" altLang="ko-KR" sz="6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400" cap="none" dirty="0">
                <a:latin typeface="Arial" panose="020B0604020202020204" pitchFamily="34" charset="0"/>
                <a:cs typeface="Arial" panose="020B0604020202020204" pitchFamily="34" charset="0"/>
              </a:rPr>
              <a:t>(Standard Template Library)</a:t>
            </a:r>
            <a:endParaRPr lang="ko-KR" alt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443346" y="4541417"/>
            <a:ext cx="11286836" cy="60055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204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49990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STL</a:t>
            </a:r>
            <a:endParaRPr lang="ko-KR" altLang="en-US" sz="36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900928" y="2025181"/>
            <a:ext cx="6650991" cy="38128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Stack (</a:t>
            </a:r>
            <a:r>
              <a:rPr lang="ko-KR" altLang="en-US" sz="32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잘 </a:t>
            </a:r>
            <a:r>
              <a:rPr lang="ko-KR" altLang="en-US" sz="3200" dirty="0" err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안씀</a:t>
            </a: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3200" dirty="0">
                <a:solidFill>
                  <a:schemeClr val="tx1"/>
                </a:solidFill>
                <a:latin typeface="+mj-ea"/>
                <a:ea typeface="+mj-ea"/>
              </a:rPr>
              <a:t>Vector(Stack</a:t>
            </a:r>
            <a:r>
              <a:rPr lang="ko-KR" altLang="en-US" sz="3200" dirty="0">
                <a:solidFill>
                  <a:schemeClr val="tx1"/>
                </a:solidFill>
                <a:latin typeface="+mj-ea"/>
                <a:ea typeface="+mj-ea"/>
              </a:rPr>
              <a:t>의 상위 호환</a:t>
            </a:r>
            <a:r>
              <a:rPr lang="en-US" altLang="ko-KR" sz="32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3200" dirty="0">
                <a:solidFill>
                  <a:schemeClr val="tx1"/>
                </a:solidFill>
                <a:latin typeface="+mj-ea"/>
                <a:ea typeface="+mj-ea"/>
              </a:rPr>
              <a:t>Queue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Deque</a:t>
            </a: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(Double Ended Queue)</a:t>
            </a:r>
          </a:p>
          <a:p>
            <a:pPr marL="457200" indent="-457200">
              <a:buFont typeface="+mj-lt"/>
              <a:buAutoNum type="arabicPeriod"/>
            </a:pPr>
            <a:endParaRPr lang="ko-KR" altLang="en-US" sz="32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/>
              <a:t>Standard Template Library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205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69033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BFDB1-C2B7-97F2-FB80-7707706A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vector </a:t>
            </a:r>
            <a:r>
              <a:rPr lang="ko-KR" altLang="en-US" dirty="0"/>
              <a:t>컨테이너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7BE74-E758-3E7F-3D26-29F6555699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vector</a:t>
            </a:r>
            <a:r>
              <a:rPr lang="ko-KR" altLang="en-US" dirty="0"/>
              <a:t>의 특징</a:t>
            </a:r>
            <a:endParaRPr lang="en-US" altLang="ko-KR" dirty="0"/>
          </a:p>
          <a:p>
            <a:pPr lvl="1"/>
            <a:r>
              <a:rPr lang="ko-KR" altLang="en-US" dirty="0"/>
              <a:t>크기를 바꿀 수 있는 순차 컨테이너</a:t>
            </a:r>
            <a:endParaRPr lang="en-US" altLang="ko-KR" dirty="0"/>
          </a:p>
          <a:p>
            <a:pPr lvl="1"/>
            <a:r>
              <a:rPr lang="ko-KR" altLang="en-US" dirty="0"/>
              <a:t>어떤 자료형도 저장 가능</a:t>
            </a:r>
            <a:endParaRPr lang="en-US" altLang="ko-KR" dirty="0"/>
          </a:p>
          <a:p>
            <a:pPr lvl="1"/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특정 위치의 원소에 빠르게 접근 가능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벡터에 원소가 삽입되고 삭제됨에 따라 자동으로 크기 조절됨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</a:rPr>
              <a:t>#include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</a:rPr>
              <a:t>&lt;vector&gt; </a:t>
            </a: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필요</a:t>
            </a:r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원소의 추가</a:t>
            </a:r>
            <a:r>
              <a:rPr lang="en-US" altLang="ko-KR" dirty="0">
                <a:solidFill>
                  <a:srgbClr val="000000"/>
                </a:solidFill>
                <a:latin typeface="-apple-system"/>
              </a:rPr>
              <a:t>/</a:t>
            </a: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삭제</a:t>
            </a:r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marL="630000" lvl="2" indent="0">
              <a:buNone/>
            </a:pP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벡터의 뒤쪽 끝에서만 삽입</a:t>
            </a:r>
            <a:r>
              <a:rPr lang="en-US" altLang="ko-KR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삭제 가능</a:t>
            </a:r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marL="630000" lvl="2" indent="0">
              <a:buNone/>
            </a:pPr>
            <a:r>
              <a:rPr lang="ko-KR" altLang="en-US" dirty="0">
                <a:solidFill>
                  <a:srgbClr val="000000"/>
                </a:solidFill>
              </a:rPr>
              <a:t>삽입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en-US" altLang="ko-KR" dirty="0" err="1">
                <a:solidFill>
                  <a:srgbClr val="000000"/>
                </a:solidFill>
              </a:rPr>
              <a:t>push_back</a:t>
            </a:r>
            <a:r>
              <a:rPr lang="en-US" altLang="ko-KR" dirty="0">
                <a:solidFill>
                  <a:srgbClr val="000000"/>
                </a:solidFill>
              </a:rPr>
              <a:t>(x) </a:t>
            </a:r>
          </a:p>
          <a:p>
            <a:pPr marL="630000" lvl="2" indent="0">
              <a:buNone/>
            </a:pPr>
            <a:r>
              <a:rPr lang="ko-KR" altLang="en-US" dirty="0">
                <a:solidFill>
                  <a:srgbClr val="000000"/>
                </a:solidFill>
              </a:rPr>
              <a:t>삭제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en-US" altLang="ko-KR" dirty="0" err="1">
                <a:solidFill>
                  <a:srgbClr val="000000"/>
                </a:solidFill>
              </a:rPr>
              <a:t>push_pop</a:t>
            </a:r>
            <a:r>
              <a:rPr lang="en-US" altLang="ko-KR" dirty="0">
                <a:solidFill>
                  <a:srgbClr val="000000"/>
                </a:solidFill>
              </a:rPr>
              <a:t>();</a:t>
            </a:r>
            <a:endParaRPr lang="en-US" altLang="ko-KR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542A4F-84A4-86CD-792A-4E9F2B1BC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41121"/>
            <a:ext cx="5425442" cy="5039359"/>
          </a:xfrm>
        </p:spPr>
        <p:txBody>
          <a:bodyPr/>
          <a:lstStyle/>
          <a:p>
            <a:r>
              <a:rPr lang="en-US" altLang="ko-KR" dirty="0"/>
              <a:t>vector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선언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sz="1800" dirty="0"/>
              <a:t>vector&lt;</a:t>
            </a:r>
            <a:r>
              <a:rPr lang="ko-KR" altLang="en-US" sz="1800" dirty="0"/>
              <a:t>자료형</a:t>
            </a:r>
            <a:r>
              <a:rPr lang="en-US" altLang="ko-KR" sz="1800" dirty="0"/>
              <a:t>&gt; </a:t>
            </a:r>
            <a:r>
              <a:rPr lang="ko-KR" altLang="en-US" sz="1800" dirty="0" err="1"/>
              <a:t>변수명</a:t>
            </a:r>
            <a:r>
              <a:rPr lang="en-US" altLang="ko-KR" sz="1800" dirty="0"/>
              <a:t>;</a:t>
            </a:r>
          </a:p>
          <a:p>
            <a:pPr marL="324000" lvl="1" indent="0">
              <a:buNone/>
            </a:pPr>
            <a:r>
              <a:rPr lang="en-US" altLang="ko-KR" sz="1800" dirty="0"/>
              <a:t>vector&lt;</a:t>
            </a:r>
            <a:r>
              <a:rPr lang="ko-KR" altLang="en-US" sz="1800" dirty="0"/>
              <a:t>자료형</a:t>
            </a:r>
            <a:r>
              <a:rPr lang="en-US" altLang="ko-KR" sz="1800" dirty="0"/>
              <a:t>&gt; </a:t>
            </a:r>
            <a:r>
              <a:rPr lang="ko-KR" altLang="en-US" sz="1800" dirty="0" err="1"/>
              <a:t>변수명</a:t>
            </a:r>
            <a:r>
              <a:rPr lang="ko-KR" altLang="en-US" sz="1800" dirty="0"/>
              <a:t> </a:t>
            </a:r>
            <a:r>
              <a:rPr lang="en-US" altLang="ko-KR" sz="1800" dirty="0"/>
              <a:t>= { </a:t>
            </a:r>
            <a:r>
              <a:rPr lang="ko-KR" altLang="en-US" sz="1800" dirty="0"/>
              <a:t>초기값 </a:t>
            </a:r>
            <a:r>
              <a:rPr lang="en-US" altLang="ko-KR" sz="1800" dirty="0"/>
              <a:t>};</a:t>
            </a:r>
          </a:p>
          <a:p>
            <a:pPr marL="324000" lvl="1" indent="0">
              <a:buNone/>
            </a:pPr>
            <a:endParaRPr lang="en-US" altLang="ko-KR" sz="1800" dirty="0"/>
          </a:p>
          <a:p>
            <a:pPr marL="324000" lvl="1" indent="0">
              <a:buNone/>
            </a:pPr>
            <a:r>
              <a:rPr lang="en-US" altLang="ko-KR" sz="1800" dirty="0"/>
              <a:t>vector&lt;int&gt; v1;    </a:t>
            </a:r>
            <a:r>
              <a:rPr lang="en-US" altLang="ko-KR" sz="1800" dirty="0">
                <a:solidFill>
                  <a:srgbClr val="00B050"/>
                </a:solidFill>
              </a:rPr>
              <a:t>// int</a:t>
            </a:r>
            <a:r>
              <a:rPr lang="ko-KR" altLang="en-US" sz="1800" dirty="0">
                <a:solidFill>
                  <a:srgbClr val="00B050"/>
                </a:solidFill>
              </a:rPr>
              <a:t>를 담는 벡터</a:t>
            </a:r>
            <a:endParaRPr lang="en-US" altLang="ko-KR" sz="1800" dirty="0">
              <a:solidFill>
                <a:srgbClr val="00B050"/>
              </a:solidFill>
            </a:endParaRPr>
          </a:p>
          <a:p>
            <a:pPr marL="324000" lvl="1" indent="0">
              <a:buNone/>
            </a:pPr>
            <a:r>
              <a:rPr lang="en-US" altLang="ko-KR" sz="1800" dirty="0"/>
              <a:t>vector&lt;double&gt;</a:t>
            </a:r>
            <a:r>
              <a:rPr lang="ko-KR" altLang="en-US" sz="1800" dirty="0"/>
              <a:t> </a:t>
            </a:r>
            <a:r>
              <a:rPr lang="en-US" altLang="ko-KR" sz="1800" dirty="0"/>
              <a:t>v2; </a:t>
            </a:r>
            <a:r>
              <a:rPr lang="en-US" altLang="ko-KR" sz="1800" dirty="0">
                <a:solidFill>
                  <a:srgbClr val="00B050"/>
                </a:solidFill>
              </a:rPr>
              <a:t>//double</a:t>
            </a:r>
            <a:r>
              <a:rPr lang="ko-KR" altLang="en-US" sz="1800" dirty="0">
                <a:solidFill>
                  <a:srgbClr val="00B050"/>
                </a:solidFill>
              </a:rPr>
              <a:t>을 담는 벡터</a:t>
            </a:r>
            <a:endParaRPr lang="en-US" altLang="ko-KR" sz="1800" dirty="0">
              <a:solidFill>
                <a:srgbClr val="00B050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9371DF-30F9-4FA0-9E26-5D8C65CF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206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233501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BFDB1-C2B7-97F2-FB80-7707706A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vector </a:t>
            </a:r>
            <a:r>
              <a:rPr lang="ko-KR" altLang="en-US" dirty="0"/>
              <a:t>컨테이너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7BE74-E758-3E7F-3D26-29F6555699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vector</a:t>
            </a:r>
            <a:r>
              <a:rPr lang="ko-KR" altLang="en-US" dirty="0"/>
              <a:t>의 사용 예시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542A4F-84A4-86CD-792A-4E9F2B1BC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41121"/>
            <a:ext cx="5425442" cy="503935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9371DF-30F9-4FA0-9E26-5D8C65CF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207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BC752-7A27-B909-F008-C602D7BCFDC2}"/>
              </a:ext>
            </a:extLst>
          </p:cNvPr>
          <p:cNvSpPr txBox="1"/>
          <p:nvPr/>
        </p:nvSpPr>
        <p:spPr>
          <a:xfrm>
            <a:off x="6999302" y="1831835"/>
            <a:ext cx="4522138" cy="47805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벡터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v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선언 및 초기화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맨 마지막에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6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삽입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맨 마지막 원소 제거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1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번 인덱스에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3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삽입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2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번 인덱스 원소 출력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벡터 순회하면서 출력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벡터에 할당된 메모리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8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칸으로 조정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벡터의 크기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5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로 조절하고 빈 공간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으로 채움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벡터가 차지하는 공간 출력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벡터의 크기 출력 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EFCB3-B48A-A68E-3C86-706C74869FA0}"/>
              </a:ext>
            </a:extLst>
          </p:cNvPr>
          <p:cNvSpPr txBox="1"/>
          <p:nvPr/>
        </p:nvSpPr>
        <p:spPr>
          <a:xfrm>
            <a:off x="992979" y="1831835"/>
            <a:ext cx="6006323" cy="47805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&lt;vector&gt;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2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vector&lt;int&gt; v = {2, 4, 5};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v.push_back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(6);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v.pop_back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v[1] = 3;</a:t>
            </a:r>
          </a:p>
          <a:p>
            <a:pPr algn="l">
              <a:lnSpc>
                <a:spcPct val="12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("%d\n", v[2]);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for(int x: v)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", x);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v.reserve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(8);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v.resize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(5, 0);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("\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n%d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\n",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v.capacity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("%d\n",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v.size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());</a:t>
            </a:r>
          </a:p>
          <a:p>
            <a:pPr algn="l">
              <a:lnSpc>
                <a:spcPct val="12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2" descr="C++ std::vector Introduction | hacking C++">
            <a:extLst>
              <a:ext uri="{FF2B5EF4-FFF2-40B4-BE49-F238E27FC236}">
                <a16:creationId xmlns:a16="http://schemas.microsoft.com/office/drawing/2014/main" id="{7E591FEC-1AB1-C849-1B3E-FADFAAC1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9" t="5587" r="16114" b="3017"/>
          <a:stretch/>
        </p:blipFill>
        <p:spPr bwMode="auto">
          <a:xfrm>
            <a:off x="5141070" y="2915636"/>
            <a:ext cx="1865905" cy="31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9DA2F19-5ED0-96C7-E3FF-6513C4255C6F}"/>
              </a:ext>
            </a:extLst>
          </p:cNvPr>
          <p:cNvCxnSpPr>
            <a:cxnSpLocks/>
          </p:cNvCxnSpPr>
          <p:nvPr/>
        </p:nvCxnSpPr>
        <p:spPr>
          <a:xfrm>
            <a:off x="1356189" y="5506604"/>
            <a:ext cx="1016525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C1174D9-6233-6989-C797-9A47A560F40A}"/>
              </a:ext>
            </a:extLst>
          </p:cNvPr>
          <p:cNvCxnSpPr>
            <a:cxnSpLocks/>
          </p:cNvCxnSpPr>
          <p:nvPr/>
        </p:nvCxnSpPr>
        <p:spPr>
          <a:xfrm>
            <a:off x="1356189" y="4941526"/>
            <a:ext cx="1016525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5D06EA1-5CC3-C53B-BADE-A4B18785208F}"/>
              </a:ext>
            </a:extLst>
          </p:cNvPr>
          <p:cNvCxnSpPr>
            <a:cxnSpLocks/>
          </p:cNvCxnSpPr>
          <p:nvPr/>
        </p:nvCxnSpPr>
        <p:spPr>
          <a:xfrm>
            <a:off x="1356189" y="3408108"/>
            <a:ext cx="8003568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CB0238E-3EC6-8644-4EE3-846401E04276}"/>
              </a:ext>
            </a:extLst>
          </p:cNvPr>
          <p:cNvCxnSpPr>
            <a:cxnSpLocks/>
          </p:cNvCxnSpPr>
          <p:nvPr/>
        </p:nvCxnSpPr>
        <p:spPr>
          <a:xfrm>
            <a:off x="1356189" y="3942364"/>
            <a:ext cx="798302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D8F1B68A-00F6-6FFC-7E63-D85E51BF63A9}"/>
              </a:ext>
            </a:extLst>
          </p:cNvPr>
          <p:cNvCxnSpPr>
            <a:cxnSpLocks/>
          </p:cNvCxnSpPr>
          <p:nvPr/>
        </p:nvCxnSpPr>
        <p:spPr>
          <a:xfrm>
            <a:off x="1356189" y="4414975"/>
            <a:ext cx="798302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2198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BFDB1-C2B7-97F2-FB80-7707706A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vector </a:t>
            </a:r>
            <a:r>
              <a:rPr lang="ko-KR" altLang="en-US" dirty="0"/>
              <a:t>컨테이너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7BE74-E758-3E7F-3D26-29F6555699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vector</a:t>
            </a:r>
            <a:r>
              <a:rPr lang="ko-KR" altLang="en-US" dirty="0"/>
              <a:t>의 메소드</a:t>
            </a:r>
            <a:endParaRPr lang="en-US" altLang="ko-KR" dirty="0"/>
          </a:p>
          <a:p>
            <a:pPr marL="630000" lvl="2" indent="0">
              <a:buNone/>
            </a:pP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542A4F-84A4-86CD-792A-4E9F2B1BC1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9371DF-30F9-4FA0-9E26-5D8C65CF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208</a:t>
            </a:fld>
            <a:endParaRPr lang="ko-KR" altLang="en-US" dirty="0"/>
          </a:p>
        </p:txBody>
      </p:sp>
      <p:pic>
        <p:nvPicPr>
          <p:cNvPr id="6" name="Picture 4" descr="C++ STL] Vector">
            <a:extLst>
              <a:ext uri="{FF2B5EF4-FFF2-40B4-BE49-F238E27FC236}">
                <a16:creationId xmlns:a16="http://schemas.microsoft.com/office/drawing/2014/main" id="{0AF37E6D-4BD3-3420-AB65-D156B5FB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03" y="1883444"/>
            <a:ext cx="4989473" cy="44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595206-F8FE-760C-999C-6DF2F207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26" y="1883444"/>
            <a:ext cx="5780030" cy="20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0702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1D7545-03B1-B4EB-5EC5-324B462B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vector </a:t>
            </a:r>
            <a:r>
              <a:rPr lang="ko-KR" altLang="en-US" dirty="0"/>
              <a:t>컨테이너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59BD28-4EB4-4543-9B89-67E20A05A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차원 벡터의 순회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DB45D2-7AE4-B7D9-78F1-A49783D3C8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</a:t>
            </a:r>
            <a:r>
              <a:rPr lang="ko-KR" altLang="en-US" dirty="0" err="1"/>
              <a:t>백터의</a:t>
            </a:r>
            <a:r>
              <a:rPr lang="ko-KR" altLang="en-US" dirty="0"/>
              <a:t> 순회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6D6B4B-193B-3953-020A-EA1C7FD1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209</a:t>
            </a:fld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F187F-310E-B6BD-7C13-70D7B4207C55}"/>
              </a:ext>
            </a:extLst>
          </p:cNvPr>
          <p:cNvSpPr txBox="1"/>
          <p:nvPr/>
        </p:nvSpPr>
        <p:spPr>
          <a:xfrm>
            <a:off x="6731306" y="1860111"/>
            <a:ext cx="4879501" cy="471002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&lt;vector&gt;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vector&lt;vector&lt;int&gt;&gt; v =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{ {3, 1}, {2, 1, 5}, {6} };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&lt;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v.size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();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for(</a:t>
            </a:r>
            <a:r>
              <a:rPr lang="en-US" altLang="ko-KR" sz="1600" dirty="0">
                <a:latin typeface="Consolas" panose="020B0609020204030204" pitchFamily="49" charset="0"/>
              </a:rPr>
              <a:t>int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j : v[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])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("%d ", j);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 puts("");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D90BD-2808-9152-0C49-F000FB6C1279}"/>
              </a:ext>
            </a:extLst>
          </p:cNvPr>
          <p:cNvSpPr txBox="1"/>
          <p:nvPr/>
        </p:nvSpPr>
        <p:spPr>
          <a:xfrm>
            <a:off x="6840261" y="6941035"/>
            <a:ext cx="3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pair: https://ya-ya.tistory.com/91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F32FD-82C8-9BBB-8C27-822E52C8C603}"/>
              </a:ext>
            </a:extLst>
          </p:cNvPr>
          <p:cNvSpPr txBox="1"/>
          <p:nvPr/>
        </p:nvSpPr>
        <p:spPr>
          <a:xfrm>
            <a:off x="937555" y="1860111"/>
            <a:ext cx="4879501" cy="471002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#include &lt;vector&gt;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vector &lt;int&gt; v = { 6,2,9,7 };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방법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=0;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latin typeface="Consolas" panose="020B0609020204030204" pitchFamily="49" charset="0"/>
              </a:rPr>
              <a:t>v.size</a:t>
            </a:r>
            <a:r>
              <a:rPr lang="en-US" altLang="ko-KR" sz="1600" dirty="0">
                <a:latin typeface="Consolas" panose="020B0609020204030204" pitchFamily="49" charset="0"/>
              </a:rPr>
              <a:t>();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("%d ", v[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]);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puts(</a:t>
            </a:r>
            <a:r>
              <a:rPr lang="en-US" altLang="ko-KR" sz="1600" b="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""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6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방법</a:t>
            </a:r>
            <a:r>
              <a:rPr lang="en-US" altLang="ko-KR" sz="16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2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for(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int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: v) {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  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("%d ", </a:t>
            </a:r>
            <a:r>
              <a:rPr lang="en-US" altLang="ko-KR" sz="16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ko-KR" sz="16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20000"/>
              </a:lnSpc>
            </a:pPr>
            <a:endParaRPr lang="en-US" altLang="ko-KR" sz="1600" b="0" i="0" u="none" strike="noStrike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5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Hello</a:t>
            </a:r>
            <a:r>
              <a:rPr lang="ko-KR" altLang="en-US" dirty="0"/>
              <a:t> </a:t>
            </a:r>
            <a:r>
              <a:rPr lang="en-US" altLang="ko-KR" dirty="0"/>
              <a:t>World</a:t>
            </a:r>
            <a:r>
              <a:rPr lang="ko-KR" altLang="en-US" dirty="0"/>
              <a:t> 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기본 예제</a:t>
            </a:r>
            <a:endParaRPr lang="en-US" altLang="ko-KR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830A60D-A8F9-46E0-9D07-B61C899F0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741" y="1341121"/>
            <a:ext cx="6570484" cy="5184386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ko-KR" sz="2000" dirty="0">
                <a:solidFill>
                  <a:srgbClr val="0070C0"/>
                </a:solidFill>
              </a:rPr>
              <a:t>main()</a:t>
            </a:r>
            <a:r>
              <a:rPr lang="ko-KR" altLang="en-US" sz="2000" dirty="0"/>
              <a:t> 함수</a:t>
            </a:r>
            <a:endParaRPr lang="en-US" altLang="ko-KR" sz="2000" dirty="0"/>
          </a:p>
          <a:p>
            <a:pPr lvl="1" algn="just"/>
            <a:r>
              <a:rPr lang="ko-KR" altLang="en-US" sz="1800" dirty="0"/>
              <a:t>프로그램의 시작 지점</a:t>
            </a:r>
            <a:endParaRPr lang="en-US" altLang="ko-KR" sz="1800" dirty="0"/>
          </a:p>
          <a:p>
            <a:pPr lvl="1" algn="just"/>
            <a:r>
              <a:rPr lang="en-US" altLang="ko-KR" sz="1800" dirty="0"/>
              <a:t>{ } </a:t>
            </a:r>
            <a:r>
              <a:rPr lang="ko-KR" altLang="en-US" sz="1800" dirty="0"/>
              <a:t>시작과 끝을 의미</a:t>
            </a:r>
            <a:endParaRPr lang="en-US" altLang="ko-KR" sz="1800" dirty="0"/>
          </a:p>
          <a:p>
            <a:pPr algn="just"/>
            <a:r>
              <a:rPr lang="en-US" altLang="ko-KR" sz="2000" dirty="0" err="1"/>
              <a:t>printf</a:t>
            </a:r>
            <a:r>
              <a:rPr lang="en-US" altLang="ko-KR" sz="2000" dirty="0"/>
              <a:t>("Hello world! \n");</a:t>
            </a:r>
          </a:p>
          <a:p>
            <a:pPr lvl="1" algn="just"/>
            <a:r>
              <a:rPr lang="en-US" altLang="ko-KR" sz="1800" dirty="0" err="1"/>
              <a:t>printf</a:t>
            </a:r>
            <a:r>
              <a:rPr lang="en-US" altLang="ko-KR" sz="1800" dirty="0"/>
              <a:t>() </a:t>
            </a:r>
            <a:r>
              <a:rPr lang="ko-KR" altLang="en-US" sz="1800" dirty="0"/>
              <a:t>함수</a:t>
            </a:r>
            <a:r>
              <a:rPr lang="en-US" altLang="ko-KR" sz="1800" dirty="0"/>
              <a:t>: </a:t>
            </a:r>
            <a:r>
              <a:rPr lang="ko-KR" altLang="en-US" sz="1800" dirty="0"/>
              <a:t>표준 출력 장치에 출력하는 기능을 하는 함수</a:t>
            </a:r>
            <a:r>
              <a:rPr lang="en-US" altLang="ko-KR" sz="1800" dirty="0"/>
              <a:t> </a:t>
            </a:r>
          </a:p>
          <a:p>
            <a:pPr lvl="1" algn="just"/>
            <a:r>
              <a:rPr lang="ko-KR" altLang="en-US" sz="1800" dirty="0"/>
              <a:t>인수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FF0000"/>
                </a:solidFill>
              </a:rPr>
              <a:t>"</a:t>
            </a:r>
            <a:r>
              <a:rPr lang="en-US" altLang="ko-KR" sz="1800" dirty="0"/>
              <a:t>Hello world! </a:t>
            </a:r>
            <a:r>
              <a:rPr lang="en-US" altLang="ko-KR" sz="1800" dirty="0">
                <a:solidFill>
                  <a:srgbClr val="00B0F0"/>
                </a:solidFill>
              </a:rPr>
              <a:t>\n</a:t>
            </a:r>
            <a:r>
              <a:rPr lang="en-US" altLang="ko-KR" sz="1800" dirty="0">
                <a:solidFill>
                  <a:srgbClr val="FF0000"/>
                </a:solidFill>
              </a:rPr>
              <a:t>"</a:t>
            </a:r>
            <a:r>
              <a:rPr lang="en-US" altLang="ko-KR" sz="1800" dirty="0"/>
              <a:t> </a:t>
            </a:r>
            <a:r>
              <a:rPr lang="ko-KR" altLang="en-US" sz="1800" dirty="0"/>
              <a:t>를 </a:t>
            </a:r>
            <a:r>
              <a:rPr lang="en-US" altLang="ko-KR" sz="1800" dirty="0" err="1"/>
              <a:t>printf</a:t>
            </a:r>
            <a:r>
              <a:rPr lang="en-US" altLang="ko-KR" sz="1800" dirty="0"/>
              <a:t> </a:t>
            </a:r>
            <a:r>
              <a:rPr lang="ko-KR" altLang="en-US" sz="1800" dirty="0"/>
              <a:t>라는 함수에 전달</a:t>
            </a:r>
            <a:endParaRPr lang="en-US" altLang="ko-KR" sz="1800" dirty="0"/>
          </a:p>
          <a:p>
            <a:pPr algn="just"/>
            <a:r>
              <a:rPr lang="en-US" altLang="ko-KR" sz="2000" dirty="0"/>
              <a:t>#include &lt;</a:t>
            </a:r>
            <a:r>
              <a:rPr lang="en-US" altLang="ko-KR" sz="2000" dirty="0" err="1"/>
              <a:t>stdio.h</a:t>
            </a:r>
            <a:r>
              <a:rPr lang="en-US" altLang="ko-KR" sz="2000" dirty="0"/>
              <a:t>&gt;</a:t>
            </a:r>
          </a:p>
          <a:p>
            <a:pPr lvl="1" algn="just"/>
            <a:r>
              <a:rPr lang="ko-KR" altLang="en-US" sz="1800" dirty="0"/>
              <a:t>표준 입출력 함수들에 대한 정보를 가지고 있는 </a:t>
            </a:r>
            <a:r>
              <a:rPr lang="en-US" altLang="ko-KR" sz="1800" dirty="0" err="1"/>
              <a:t>stdio.h</a:t>
            </a:r>
            <a:r>
              <a:rPr lang="en-US" altLang="ko-KR" sz="1800" dirty="0"/>
              <a:t> </a:t>
            </a:r>
            <a:r>
              <a:rPr lang="ko-KR" altLang="en-US" sz="1800" dirty="0"/>
              <a:t>라는 파일을 불러온다</a:t>
            </a:r>
            <a:r>
              <a:rPr lang="en-US" altLang="ko-KR" sz="1800" dirty="0"/>
              <a:t>.</a:t>
            </a:r>
          </a:p>
          <a:p>
            <a:pPr algn="just"/>
            <a:r>
              <a:rPr lang="ko-KR" altLang="en-US" sz="2000" dirty="0"/>
              <a:t>문장의 끝</a:t>
            </a:r>
            <a:endParaRPr lang="en-US" altLang="ko-KR" sz="2000" dirty="0"/>
          </a:p>
          <a:p>
            <a:pPr lvl="1" algn="just"/>
            <a:r>
              <a:rPr lang="ko-KR" altLang="en-US" sz="1800" dirty="0"/>
              <a:t>함수 내에 존재하는 문장의 끝에는 세미콜론 문자 </a:t>
            </a:r>
            <a:r>
              <a:rPr lang="en-US" altLang="ko-KR" sz="1800" b="1" dirty="0">
                <a:solidFill>
                  <a:srgbClr val="FF0000"/>
                </a:solidFill>
              </a:rPr>
              <a:t>;</a:t>
            </a:r>
            <a:r>
              <a:rPr lang="en-US" altLang="ko-KR" sz="1800" dirty="0"/>
              <a:t> </a:t>
            </a:r>
            <a:r>
              <a:rPr lang="ko-KR" altLang="en-US" sz="1800" dirty="0"/>
              <a:t>를 붙여준다</a:t>
            </a:r>
            <a:r>
              <a:rPr lang="en-US" altLang="ko-KR" sz="180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21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AD947-D81B-96C9-8DC4-F617874E9B6B}"/>
              </a:ext>
            </a:extLst>
          </p:cNvPr>
          <p:cNvSpPr txBox="1"/>
          <p:nvPr/>
        </p:nvSpPr>
        <p:spPr>
          <a:xfrm>
            <a:off x="1477108" y="4067908"/>
            <a:ext cx="3036277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>
                <a:solidFill>
                  <a:srgbClr val="00B050"/>
                </a:solidFill>
              </a:rPr>
              <a:t>// </a:t>
            </a:r>
            <a:r>
              <a:rPr lang="ko-KR" altLang="en-US" dirty="0" err="1">
                <a:solidFill>
                  <a:srgbClr val="00B050"/>
                </a:solidFill>
              </a:rPr>
              <a:t>주석문</a:t>
            </a:r>
            <a:endParaRPr lang="en-US" altLang="ko-KR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dirty="0">
                <a:solidFill>
                  <a:srgbClr val="00B050"/>
                </a:solidFill>
              </a:rPr>
              <a:t>/*</a:t>
            </a:r>
          </a:p>
          <a:p>
            <a:pPr>
              <a:lnSpc>
                <a:spcPct val="110000"/>
              </a:lnSpc>
            </a:pPr>
            <a:r>
              <a:rPr lang="ko-KR" altLang="en-US" dirty="0">
                <a:solidFill>
                  <a:srgbClr val="00B050"/>
                </a:solidFill>
              </a:rPr>
              <a:t>    </a:t>
            </a:r>
            <a:r>
              <a:rPr lang="ko-KR" altLang="en-US" dirty="0" err="1">
                <a:solidFill>
                  <a:srgbClr val="00B050"/>
                </a:solidFill>
              </a:rPr>
              <a:t>여러줄</a:t>
            </a:r>
            <a:r>
              <a:rPr lang="ko-KR" altLang="en-US" dirty="0">
                <a:solidFill>
                  <a:srgbClr val="00B050"/>
                </a:solidFill>
              </a:rPr>
              <a:t> 주석</a:t>
            </a:r>
            <a:endParaRPr lang="en-US" altLang="ko-KR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dirty="0">
                <a:solidFill>
                  <a:srgbClr val="00B050"/>
                </a:solidFill>
              </a:rPr>
              <a:t>*/</a:t>
            </a:r>
            <a:endParaRPr lang="ko-KR" altLang="en-US" dirty="0">
              <a:solidFill>
                <a:srgbClr val="00B05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C505682-DDA5-7A03-351B-F431B485D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89" y="1851202"/>
            <a:ext cx="4105716" cy="134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598906C-A1F4-4904-9762-2B18E4CBAD77}"/>
              </a:ext>
            </a:extLst>
          </p:cNvPr>
          <p:cNvCxnSpPr/>
          <p:nvPr/>
        </p:nvCxnSpPr>
        <p:spPr>
          <a:xfrm>
            <a:off x="591202" y="2438116"/>
            <a:ext cx="97276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05807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1D7545-03B1-B4EB-5EC5-324B462B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vector </a:t>
            </a:r>
            <a:r>
              <a:rPr lang="ko-KR" altLang="en-US" dirty="0"/>
              <a:t>컨테이너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59BD28-4EB4-4543-9B89-67E20A05A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벡터의 순회와 정렬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DB45D2-7AE4-B7D9-78F1-A49783D3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1770" y="1341121"/>
            <a:ext cx="4669671" cy="503935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6D6B4B-193B-3953-020A-EA1C7FD1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210</a:t>
            </a:fld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F187F-310E-B6BD-7C13-70D7B4207C55}"/>
              </a:ext>
            </a:extLst>
          </p:cNvPr>
          <p:cNvSpPr txBox="1"/>
          <p:nvPr/>
        </p:nvSpPr>
        <p:spPr>
          <a:xfrm>
            <a:off x="923577" y="1858229"/>
            <a:ext cx="5800961" cy="477963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&lt;vector&gt;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#include &lt;algorithm&gt;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main(void) {       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 v[0]    v[1]       v[2]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vector&lt;vector&lt;int&gt;&gt; v = { {3, 1}, {2, 1, 5}, {6, 4} };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for (int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= 0;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&lt;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v.size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sort(v[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].begin(), v[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].end());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for (int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= 0;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&lt;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v.size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for (int j = 0; j &lt; v[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].size();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j++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", v[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][j]);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return 0;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altLang="ko-KR" sz="1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770" y="1858229"/>
            <a:ext cx="50577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57FB0AE-8C99-AFA2-94E2-7DC50146352A}"/>
              </a:ext>
            </a:extLst>
          </p:cNvPr>
          <p:cNvSpPr/>
          <p:nvPr/>
        </p:nvSpPr>
        <p:spPr>
          <a:xfrm>
            <a:off x="3945276" y="3041150"/>
            <a:ext cx="616449" cy="592963"/>
          </a:xfrm>
          <a:prstGeom prst="rect">
            <a:avLst/>
          </a:prstGeom>
          <a:noFill/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3E824F-BF09-E2C7-5B6D-CAA010157FF7}"/>
              </a:ext>
            </a:extLst>
          </p:cNvPr>
          <p:cNvSpPr/>
          <p:nvPr/>
        </p:nvSpPr>
        <p:spPr>
          <a:xfrm>
            <a:off x="4710816" y="3041150"/>
            <a:ext cx="939971" cy="592963"/>
          </a:xfrm>
          <a:prstGeom prst="rect">
            <a:avLst/>
          </a:prstGeom>
          <a:noFill/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77FF801-E834-D5B3-567F-40FA36C00E97}"/>
              </a:ext>
            </a:extLst>
          </p:cNvPr>
          <p:cNvSpPr/>
          <p:nvPr/>
        </p:nvSpPr>
        <p:spPr>
          <a:xfrm>
            <a:off x="5817272" y="3041150"/>
            <a:ext cx="616449" cy="592963"/>
          </a:xfrm>
          <a:prstGeom prst="rect">
            <a:avLst/>
          </a:prstGeom>
          <a:noFill/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D92183-232E-E1A2-B0D5-D15FA63BA7ED}"/>
              </a:ext>
            </a:extLst>
          </p:cNvPr>
          <p:cNvSpPr txBox="1"/>
          <p:nvPr/>
        </p:nvSpPr>
        <p:spPr>
          <a:xfrm>
            <a:off x="5842375" y="3846472"/>
            <a:ext cx="979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1080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v[1][2]</a:t>
            </a:r>
          </a:p>
          <a:p>
            <a:pPr marL="36000" indent="-1080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v[1][1]</a:t>
            </a:r>
          </a:p>
          <a:p>
            <a:pPr marL="36000" indent="-1080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v[1][0]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6FE403E-E86C-AC99-8D48-BC4B7F22818A}"/>
              </a:ext>
            </a:extLst>
          </p:cNvPr>
          <p:cNvCxnSpPr>
            <a:cxnSpLocks/>
          </p:cNvCxnSpPr>
          <p:nvPr/>
        </p:nvCxnSpPr>
        <p:spPr>
          <a:xfrm flipH="1" flipV="1">
            <a:off x="4900773" y="3513762"/>
            <a:ext cx="1058238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FD707C6-4BEF-D1B5-8452-33D1991856F9}"/>
              </a:ext>
            </a:extLst>
          </p:cNvPr>
          <p:cNvCxnSpPr>
            <a:cxnSpLocks/>
          </p:cNvCxnSpPr>
          <p:nvPr/>
        </p:nvCxnSpPr>
        <p:spPr>
          <a:xfrm flipH="1" flipV="1">
            <a:off x="5219272" y="3534310"/>
            <a:ext cx="739739" cy="68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4F9C286-DB2A-F126-9074-D87161BA05C2}"/>
              </a:ext>
            </a:extLst>
          </p:cNvPr>
          <p:cNvCxnSpPr>
            <a:cxnSpLocks/>
          </p:cNvCxnSpPr>
          <p:nvPr/>
        </p:nvCxnSpPr>
        <p:spPr>
          <a:xfrm flipH="1" flipV="1">
            <a:off x="5496674" y="3503488"/>
            <a:ext cx="476093" cy="48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9933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queue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Queue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대표적인 </a:t>
            </a:r>
            <a:r>
              <a:rPr lang="en-US" altLang="ko-KR" dirty="0"/>
              <a:t>FIFO(First In First Out) </a:t>
            </a:r>
            <a:r>
              <a:rPr lang="ko-KR" altLang="en-US" dirty="0"/>
              <a:t>구조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기본 </a:t>
            </a:r>
            <a:r>
              <a:rPr lang="ko-KR" altLang="en-US" dirty="0" err="1"/>
              <a:t>메소드</a:t>
            </a:r>
            <a:endParaRPr lang="en-US" altLang="ko-KR" dirty="0"/>
          </a:p>
          <a:p>
            <a:pPr lvl="2"/>
            <a:r>
              <a:rPr lang="en-US" altLang="ko-KR" dirty="0"/>
              <a:t>push, pop, empty, front, back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선언과 사용 예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211</a:t>
            </a:fld>
            <a:endParaRPr lang="ko-KR" altLang="en-US" dirty="0"/>
          </a:p>
        </p:txBody>
      </p:sp>
      <p:pic>
        <p:nvPicPr>
          <p:cNvPr id="1026" name="Picture 2" descr="https://blog.kakaocdn.net/dn/ooQmV/btqMqdzNEbX/rtn2eAZbz8wQml93F9c1pK/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49" y="2826328"/>
            <a:ext cx="3699251" cy="24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F32FD-82C8-9BBB-8C27-822E52C8C603}"/>
              </a:ext>
            </a:extLst>
          </p:cNvPr>
          <p:cNvSpPr txBox="1"/>
          <p:nvPr/>
        </p:nvSpPr>
        <p:spPr>
          <a:xfrm>
            <a:off x="6731307" y="1875000"/>
            <a:ext cx="4879501" cy="46484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&lt;queue&gt;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using namespace </a:t>
            </a:r>
            <a:r>
              <a:rPr lang="en-US" altLang="ko-KR" sz="1600" dirty="0" err="1">
                <a:latin typeface="Consolas" panose="020B0609020204030204" pitchFamily="49" charset="0"/>
              </a:rPr>
              <a:t>std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main(void) {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queue&lt;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&gt; q;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q.push</a:t>
            </a:r>
            <a:r>
              <a:rPr lang="en-US" altLang="ko-KR" sz="1600" dirty="0">
                <a:latin typeface="Consolas" panose="020B0609020204030204" pitchFamily="49" charset="0"/>
              </a:rPr>
              <a:t>(1);     </a:t>
            </a:r>
            <a:r>
              <a:rPr lang="en-US" altLang="ko-KR" sz="1600" dirty="0" err="1">
                <a:latin typeface="Consolas" panose="020B0609020204030204" pitchFamily="49" charset="0"/>
              </a:rPr>
              <a:t>q.push</a:t>
            </a:r>
            <a:r>
              <a:rPr lang="en-US" altLang="ko-KR" sz="1600" dirty="0">
                <a:latin typeface="Consolas" panose="020B0609020204030204" pitchFamily="49" charset="0"/>
              </a:rPr>
              <a:t>(2);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q.push</a:t>
            </a:r>
            <a:r>
              <a:rPr lang="en-US" altLang="ko-KR" sz="1600" dirty="0">
                <a:latin typeface="Consolas" panose="020B0609020204030204" pitchFamily="49" charset="0"/>
              </a:rPr>
              <a:t>(10);    </a:t>
            </a:r>
            <a:r>
              <a:rPr lang="en-US" altLang="ko-KR" sz="1600" dirty="0" err="1">
                <a:latin typeface="Consolas" panose="020B0609020204030204" pitchFamily="49" charset="0"/>
              </a:rPr>
              <a:t>q.push</a:t>
            </a:r>
            <a:r>
              <a:rPr lang="en-US" altLang="ko-KR" sz="1600" dirty="0">
                <a:latin typeface="Consolas" panose="020B0609020204030204" pitchFamily="49" charset="0"/>
              </a:rPr>
              <a:t>(20);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while(!</a:t>
            </a:r>
            <a:r>
              <a:rPr lang="en-US" altLang="ko-KR" sz="1600" dirty="0" err="1">
                <a:latin typeface="Consolas" panose="020B0609020204030204" pitchFamily="49" charset="0"/>
              </a:rPr>
              <a:t>q.empty</a:t>
            </a:r>
            <a:r>
              <a:rPr lang="en-US" altLang="ko-KR" sz="1600" dirty="0">
                <a:latin typeface="Consolas" panose="020B0609020204030204" pitchFamily="49" charset="0"/>
              </a:rPr>
              <a:t>()) {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("%d\n", </a:t>
            </a:r>
            <a:r>
              <a:rPr lang="en-US" altLang="ko-KR" sz="1600" dirty="0" err="1">
                <a:latin typeface="Consolas" panose="020B0609020204030204" pitchFamily="49" charset="0"/>
              </a:rPr>
              <a:t>q.front</a:t>
            </a:r>
            <a:r>
              <a:rPr lang="en-US" altLang="ko-KR" sz="1600" dirty="0">
                <a:latin typeface="Consolas" panose="020B0609020204030204" pitchFamily="49" charset="0"/>
              </a:rPr>
              <a:t>());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latin typeface="Consolas" panose="020B0609020204030204" pitchFamily="49" charset="0"/>
              </a:rPr>
              <a:t>q.pop</a:t>
            </a:r>
            <a:r>
              <a:rPr lang="en-US" altLang="ko-KR" sz="1600" dirty="0">
                <a:latin typeface="Consolas" panose="020B0609020204030204" pitchFamily="49" charset="0"/>
              </a:rPr>
              <a:t>();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윈소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 제거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1B548-1F37-09A5-55C2-80A5EAAA78E5}"/>
              </a:ext>
            </a:extLst>
          </p:cNvPr>
          <p:cNvSpPr txBox="1"/>
          <p:nvPr/>
        </p:nvSpPr>
        <p:spPr>
          <a:xfrm>
            <a:off x="2264652" y="3028308"/>
            <a:ext cx="369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0B050"/>
                </a:solidFill>
              </a:rPr>
              <a:t>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4A920-3DD9-6E9A-3F1B-5E9B4D6070D4}"/>
              </a:ext>
            </a:extLst>
          </p:cNvPr>
          <p:cNvSpPr txBox="1"/>
          <p:nvPr/>
        </p:nvSpPr>
        <p:spPr>
          <a:xfrm>
            <a:off x="3406191" y="3026277"/>
            <a:ext cx="369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0B050"/>
                </a:solidFill>
              </a:rPr>
              <a:t>앞</a:t>
            </a:r>
          </a:p>
        </p:txBody>
      </p:sp>
    </p:spTree>
    <p:extLst>
      <p:ext uri="{BB962C8B-B14F-4D97-AF65-F5344CB8AC3E}">
        <p14:creationId xmlns:p14="http://schemas.microsoft.com/office/powerpoint/2010/main" val="2761142888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queue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Queue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순회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212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F32FD-82C8-9BBB-8C27-822E52C8C603}"/>
              </a:ext>
            </a:extLst>
          </p:cNvPr>
          <p:cNvSpPr txBox="1"/>
          <p:nvPr/>
        </p:nvSpPr>
        <p:spPr>
          <a:xfrm>
            <a:off x="6416039" y="1919605"/>
            <a:ext cx="5194769" cy="4460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main(void) {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queue&lt;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&gt; q;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Q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에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부터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10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사이 홀수를 채운다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=1;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&lt;10;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+=2)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latin typeface="Consolas" panose="020B0609020204030204" pitchFamily="49" charset="0"/>
              </a:rPr>
              <a:t>q.push</a:t>
            </a:r>
            <a:r>
              <a:rPr lang="en-US" altLang="ko-KR" sz="1600" dirty="0"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output_Q</a:t>
            </a:r>
            <a:r>
              <a:rPr lang="en-US" altLang="ko-KR" sz="1600" dirty="0">
                <a:latin typeface="Consolas" panose="020B0609020204030204" pitchFamily="49" charset="0"/>
              </a:rPr>
              <a:t>(q);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F32FD-82C8-9BBB-8C27-822E52C8C603}"/>
              </a:ext>
            </a:extLst>
          </p:cNvPr>
          <p:cNvSpPr txBox="1"/>
          <p:nvPr/>
        </p:nvSpPr>
        <p:spPr>
          <a:xfrm>
            <a:off x="901230" y="1919605"/>
            <a:ext cx="5445782" cy="4460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&lt;queue&gt;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using namespace </a:t>
            </a:r>
            <a:r>
              <a:rPr lang="en-US" altLang="ko-KR" sz="1600" dirty="0" err="1">
                <a:latin typeface="Consolas" panose="020B0609020204030204" pitchFamily="49" charset="0"/>
              </a:rPr>
              <a:t>std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</a:p>
          <a:p>
            <a:pPr>
              <a:lnSpc>
                <a:spcPct val="120000"/>
              </a:lnSpc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큐의 다음 내용물을 보려면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pop()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해야 하기 때문에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순회가 불가능하므로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인수로 사본을 받아 살펴본다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void </a:t>
            </a:r>
            <a:r>
              <a:rPr lang="en-US" altLang="ko-KR" sz="1600" dirty="0" err="1">
                <a:latin typeface="Consolas" panose="020B0609020204030204" pitchFamily="49" charset="0"/>
              </a:rPr>
              <a:t>output_Q</a:t>
            </a:r>
            <a:r>
              <a:rPr lang="en-US" altLang="ko-KR" sz="1600" dirty="0">
                <a:latin typeface="Consolas" panose="020B0609020204030204" pitchFamily="49" charset="0"/>
              </a:rPr>
              <a:t>(queue&lt;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&gt; Q) { 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("Q:[");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while(!</a:t>
            </a:r>
            <a:r>
              <a:rPr lang="en-US" altLang="ko-KR" sz="1600" dirty="0" err="1">
                <a:latin typeface="Consolas" panose="020B0609020204030204" pitchFamily="49" charset="0"/>
              </a:rPr>
              <a:t>Q.empty</a:t>
            </a:r>
            <a:r>
              <a:rPr lang="en-US" altLang="ko-KR" sz="1600" dirty="0">
                <a:latin typeface="Consolas" panose="020B0609020204030204" pitchFamily="49" charset="0"/>
              </a:rPr>
              <a:t>())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("%2d ", </a:t>
            </a:r>
            <a:r>
              <a:rPr lang="en-US" altLang="ko-KR" sz="1600" dirty="0" err="1">
                <a:latin typeface="Consolas" panose="020B0609020204030204" pitchFamily="49" charset="0"/>
              </a:rPr>
              <a:t>Q.front</a:t>
            </a:r>
            <a:r>
              <a:rPr lang="en-US" altLang="ko-KR" sz="1600" dirty="0"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</a:rPr>
              <a:t>Q.pop</a:t>
            </a:r>
            <a:r>
              <a:rPr lang="en-US" altLang="ko-KR" sz="1600" dirty="0"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("], ");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15A165B5-C6BC-8F54-5877-AFBFC60A6F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2292826"/>
              </p:ext>
            </p:extLst>
          </p:nvPr>
        </p:nvGraphicFramePr>
        <p:xfrm>
          <a:off x="8545689" y="6014719"/>
          <a:ext cx="3042540" cy="335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090">
                  <a:extLst>
                    <a:ext uri="{9D8B030D-6E8A-4147-A177-3AD203B41FA5}">
                      <a16:colId xmlns:a16="http://schemas.microsoft.com/office/drawing/2014/main" val="459326657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144204781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3355455948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1291035053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3833245958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2551254613"/>
                    </a:ext>
                  </a:extLst>
                </a:gridCol>
              </a:tblGrid>
              <a:tr h="329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q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1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3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5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7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9</a:t>
                      </a:r>
                      <a:endParaRPr lang="ko-KR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95496"/>
                  </a:ext>
                </a:extLst>
              </a:tr>
            </a:tbl>
          </a:graphicData>
        </a:graphic>
      </p:graphicFrame>
      <p:graphicFrame>
        <p:nvGraphicFramePr>
          <p:cNvPr id="10" name="표 8">
            <a:extLst>
              <a:ext uri="{FF2B5EF4-FFF2-40B4-BE49-F238E27FC236}">
                <a16:creationId xmlns:a16="http://schemas.microsoft.com/office/drawing/2014/main" id="{493A78E4-8BF3-3311-6B8F-175D46C92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112893"/>
              </p:ext>
            </p:extLst>
          </p:nvPr>
        </p:nvGraphicFramePr>
        <p:xfrm>
          <a:off x="3271520" y="6014719"/>
          <a:ext cx="3042540" cy="335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090">
                  <a:extLst>
                    <a:ext uri="{9D8B030D-6E8A-4147-A177-3AD203B41FA5}">
                      <a16:colId xmlns:a16="http://schemas.microsoft.com/office/drawing/2014/main" val="459326657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144204781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3355455948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1291035053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3833245958"/>
                    </a:ext>
                  </a:extLst>
                </a:gridCol>
                <a:gridCol w="507090">
                  <a:extLst>
                    <a:ext uri="{9D8B030D-6E8A-4147-A177-3AD203B41FA5}">
                      <a16:colId xmlns:a16="http://schemas.microsoft.com/office/drawing/2014/main" val="2551254613"/>
                    </a:ext>
                  </a:extLst>
                </a:gridCol>
              </a:tblGrid>
              <a:tr h="329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Q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1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3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5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7</a:t>
                      </a:r>
                      <a:endParaRPr lang="ko-KR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/>
                        <a:t>9</a:t>
                      </a:r>
                      <a:endParaRPr lang="ko-KR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9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263768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3346" y="2161310"/>
            <a:ext cx="11286835" cy="23801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cap="none" dirty="0"/>
              <a:t>자료구조</a:t>
            </a:r>
            <a:br>
              <a:rPr lang="en-US" altLang="ko-KR" sz="5400" cap="none" dirty="0"/>
            </a:br>
            <a:r>
              <a:rPr lang="ko-KR" altLang="en-US" sz="4000" cap="none" dirty="0" err="1"/>
              <a:t>선형구조와</a:t>
            </a:r>
            <a:r>
              <a:rPr lang="ko-KR" altLang="en-US" sz="4000" cap="none" dirty="0"/>
              <a:t> </a:t>
            </a:r>
            <a:r>
              <a:rPr lang="ko-KR" altLang="en-US" sz="4000" cap="none" dirty="0" err="1"/>
              <a:t>비선형구조</a:t>
            </a:r>
            <a:endParaRPr lang="ko-KR" altLang="en-US" sz="2000" cap="none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443346" y="4541417"/>
            <a:ext cx="11286836" cy="60055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655199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B62B24-52A4-D030-EABB-063EA063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자료구조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D880E9B-68B7-4973-B25C-64A301C38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4146923" cy="4920916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ko-KR" altLang="en-US" b="0" i="0" dirty="0">
                <a:solidFill>
                  <a:srgbClr val="666666"/>
                </a:solidFill>
                <a:effectLst/>
                <a:latin typeface="AppleSDGothicNeo-Light"/>
              </a:rPr>
              <a:t>자료구조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AppleSDGothicNeo-Light"/>
              </a:rPr>
              <a:t>(data structure)</a:t>
            </a:r>
          </a:p>
          <a:p>
            <a:pPr lvl="1" algn="just">
              <a:lnSpc>
                <a:spcPct val="130000"/>
              </a:lnSpc>
            </a:pPr>
            <a:r>
              <a:rPr lang="ko-KR" altLang="en-US" b="0" i="0" dirty="0">
                <a:solidFill>
                  <a:srgbClr val="666666"/>
                </a:solidFill>
                <a:effectLst/>
                <a:latin typeface="AppleSDGothicNeo-Light"/>
              </a:rPr>
              <a:t>전산학에서 자료를 효율적으로 이용할 수 있도록 컴퓨터에 저장하는 방법이다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AppleSDGothicNeo-Light"/>
              </a:rPr>
              <a:t>. </a:t>
            </a:r>
          </a:p>
          <a:p>
            <a:pPr lvl="1" algn="just">
              <a:lnSpc>
                <a:spcPct val="130000"/>
              </a:lnSpc>
            </a:pPr>
            <a:r>
              <a:rPr lang="ko-KR" altLang="en-US" b="0" i="0" dirty="0">
                <a:solidFill>
                  <a:srgbClr val="666666"/>
                </a:solidFill>
                <a:effectLst/>
                <a:latin typeface="AppleSDGothicNeo-Light"/>
              </a:rPr>
              <a:t>신중히 선택한 자료구조는 보다 효율적인 알고리즘을 사용할 수 있게 한다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AppleSDGothicNeo-Light"/>
              </a:rPr>
              <a:t>.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0C70FB-ED99-AA97-9833-940A911088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 descr="자료구조와 알고리즘의 이해 :: 개발자 한선우">
            <a:extLst>
              <a:ext uri="{FF2B5EF4-FFF2-40B4-BE49-F238E27FC236}">
                <a16:creationId xmlns:a16="http://schemas.microsoft.com/office/drawing/2014/main" id="{C981D1E1-F833-56BA-95E6-784BDEB46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5389" r="12910" b="10084"/>
          <a:stretch/>
        </p:blipFill>
        <p:spPr bwMode="auto">
          <a:xfrm>
            <a:off x="5278514" y="1196096"/>
            <a:ext cx="6242927" cy="52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07133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D6F9B-1CE5-F183-172B-A701EA1F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선형구조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270613-AD09-8067-162B-B85DD13E60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선형구조란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자료를 구성하는 데이터를 순차적으로 </a:t>
            </a:r>
            <a:r>
              <a:rPr lang="ko-KR" altLang="en-US" dirty="0" err="1"/>
              <a:t>나열시킨</a:t>
            </a:r>
            <a:r>
              <a:rPr lang="ko-KR" altLang="en-US" dirty="0"/>
              <a:t> 형태를 의미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9C26C3-8256-50FA-E639-4B3E5AF2EE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err="1"/>
              <a:t>탐색법</a:t>
            </a:r>
            <a:endParaRPr lang="en-US" altLang="ko-KR" dirty="0"/>
          </a:p>
          <a:p>
            <a:pPr lvl="1"/>
            <a:r>
              <a:rPr lang="ko-KR" altLang="en-US" dirty="0"/>
              <a:t>순차탐색</a:t>
            </a:r>
            <a:endParaRPr lang="en-US" altLang="ko-KR" dirty="0"/>
          </a:p>
          <a:p>
            <a:pPr lvl="1"/>
            <a:r>
              <a:rPr lang="ko-KR" altLang="en-US" dirty="0"/>
              <a:t>이분탐색</a:t>
            </a:r>
          </a:p>
        </p:txBody>
      </p:sp>
      <p:pic>
        <p:nvPicPr>
          <p:cNvPr id="1030" name="Picture 6" descr="ALGORITHM] 순차탐색 / 이진탐색">
            <a:extLst>
              <a:ext uri="{FF2B5EF4-FFF2-40B4-BE49-F238E27FC236}">
                <a16:creationId xmlns:a16="http://schemas.microsoft.com/office/drawing/2014/main" id="{C8BA0983-0497-241E-5E33-86854131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9" y="2997884"/>
            <a:ext cx="5561472" cy="37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ked List와 Array의 차이점 | Hexo">
            <a:extLst>
              <a:ext uri="{FF2B5EF4-FFF2-40B4-BE49-F238E27FC236}">
                <a16:creationId xmlns:a16="http://schemas.microsoft.com/office/drawing/2014/main" id="{A0832B6C-7FCA-AE61-3CE6-28EF92B5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2" y="3337761"/>
            <a:ext cx="5905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591436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D6F9B-1CE5-F183-172B-A701EA1F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선형구조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270613-AD09-8067-162B-B85DD13E6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4"/>
            <a:ext cx="5194767" cy="52979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배열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고정 배열</a:t>
            </a:r>
            <a:r>
              <a:rPr lang="en-US" altLang="ko-KR" dirty="0"/>
              <a:t>, </a:t>
            </a:r>
            <a:r>
              <a:rPr lang="ko-KR" altLang="en-US" dirty="0"/>
              <a:t>동적 배열</a:t>
            </a:r>
            <a:r>
              <a:rPr lang="en-US" altLang="ko-KR" dirty="0"/>
              <a:t>(vector)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리스트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 err="1"/>
              <a:t>연결리스트</a:t>
            </a:r>
            <a:r>
              <a:rPr lang="en-US" altLang="ko-KR" dirty="0"/>
              <a:t>, </a:t>
            </a:r>
            <a:r>
              <a:rPr lang="ko-KR" altLang="en-US" dirty="0" err="1"/>
              <a:t>이중연결</a:t>
            </a:r>
            <a:r>
              <a:rPr lang="en-US" altLang="ko-KR" dirty="0"/>
              <a:t>, </a:t>
            </a:r>
            <a:r>
              <a:rPr lang="ko-KR" altLang="en-US" dirty="0" err="1"/>
              <a:t>원형연결</a:t>
            </a:r>
            <a:r>
              <a:rPr lang="ko-KR" altLang="en-US" dirty="0"/>
              <a:t> 리스트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/>
              <a:t>스택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 err="1"/>
              <a:t>후입선출</a:t>
            </a:r>
            <a:r>
              <a:rPr lang="en-US" altLang="ko-KR" dirty="0"/>
              <a:t>(Last In First Out)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큐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선입선출</a:t>
            </a:r>
            <a:r>
              <a:rPr lang="en-US" altLang="ko-KR" dirty="0"/>
              <a:t>(First In First Out)</a:t>
            </a:r>
          </a:p>
          <a:p>
            <a:pPr>
              <a:lnSpc>
                <a:spcPct val="110000"/>
              </a:lnSpc>
            </a:pPr>
            <a:r>
              <a:rPr lang="ko-KR" altLang="en-US" dirty="0" err="1"/>
              <a:t>데크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/>
              <a:t>Double Ended Queue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9C26C3-8256-50FA-E639-4B3E5AF2E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787" y="1407695"/>
            <a:ext cx="5194769" cy="4920916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1034" name="Picture 10" descr="자료구조] 스택(Stack) / 큐(Queue) / 데크(Deque) | 사적인 저장공간">
            <a:extLst>
              <a:ext uri="{FF2B5EF4-FFF2-40B4-BE49-F238E27FC236}">
                <a16:creationId xmlns:a16="http://schemas.microsoft.com/office/drawing/2014/main" id="{CBFA493C-33E0-73AE-3E1F-B180E94B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9" y="1382683"/>
            <a:ext cx="5130315" cy="39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216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EE5D2-F3FC-98D5-7940-4A94EBEDFBD3}"/>
              </a:ext>
            </a:extLst>
          </p:cNvPr>
          <p:cNvSpPr txBox="1"/>
          <p:nvPr/>
        </p:nvSpPr>
        <p:spPr>
          <a:xfrm>
            <a:off x="9687337" y="1881808"/>
            <a:ext cx="33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앞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28E58-25C4-0AA8-8AC0-421C9C79278B}"/>
              </a:ext>
            </a:extLst>
          </p:cNvPr>
          <p:cNvSpPr txBox="1"/>
          <p:nvPr/>
        </p:nvSpPr>
        <p:spPr>
          <a:xfrm>
            <a:off x="9660833" y="4312337"/>
            <a:ext cx="33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10BD9-E750-C320-8C51-0F36BFA45B49}"/>
              </a:ext>
            </a:extLst>
          </p:cNvPr>
          <p:cNvSpPr txBox="1"/>
          <p:nvPr/>
        </p:nvSpPr>
        <p:spPr>
          <a:xfrm>
            <a:off x="8070572" y="4325589"/>
            <a:ext cx="622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바닥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CE7A1-CC1C-19F6-47F3-229710D92830}"/>
              </a:ext>
            </a:extLst>
          </p:cNvPr>
          <p:cNvSpPr txBox="1"/>
          <p:nvPr/>
        </p:nvSpPr>
        <p:spPr>
          <a:xfrm>
            <a:off x="11159330" y="1881808"/>
            <a:ext cx="33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앞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A0343-64C4-348B-E44A-434189AA17B5}"/>
              </a:ext>
            </a:extLst>
          </p:cNvPr>
          <p:cNvSpPr txBox="1"/>
          <p:nvPr/>
        </p:nvSpPr>
        <p:spPr>
          <a:xfrm>
            <a:off x="11132826" y="4312337"/>
            <a:ext cx="33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뒤</a:t>
            </a:r>
          </a:p>
        </p:txBody>
      </p:sp>
    </p:spTree>
    <p:extLst>
      <p:ext uri="{BB962C8B-B14F-4D97-AF65-F5344CB8AC3E}">
        <p14:creationId xmlns:p14="http://schemas.microsoft.com/office/powerpoint/2010/main" val="338688287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375292-31DA-5F2D-0A3D-DF20CDD5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비선형구조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36958D-FC4B-4AF0-5561-778A989DA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4"/>
            <a:ext cx="5652339" cy="5450305"/>
          </a:xfrm>
        </p:spPr>
        <p:txBody>
          <a:bodyPr>
            <a:normAutofit/>
          </a:bodyPr>
          <a:lstStyle/>
          <a:p>
            <a:pPr algn="just"/>
            <a:r>
              <a:rPr lang="ko-KR" altLang="en-US" sz="2000" dirty="0"/>
              <a:t>비선형구조란 </a:t>
            </a:r>
            <a:r>
              <a:rPr lang="en-US" altLang="ko-KR" sz="2000" dirty="0" err="1"/>
              <a:t>i</a:t>
            </a:r>
            <a:r>
              <a:rPr lang="ko-KR" altLang="en-US" sz="2000" dirty="0"/>
              <a:t>번째 원소를 탐색한 다음 그 원소와 연결된 다른 원소를 탐색하려고 할 때</a:t>
            </a:r>
            <a:r>
              <a:rPr lang="en-US" altLang="ko-KR" sz="2000" dirty="0"/>
              <a:t>, </a:t>
            </a:r>
            <a:r>
              <a:rPr lang="ko-KR" altLang="en-US" sz="2000" dirty="0"/>
              <a:t>여러 개의 원소가 존재하는 탐색구조</a:t>
            </a:r>
            <a:endParaRPr lang="en-US" altLang="ko-KR" sz="2000" dirty="0"/>
          </a:p>
          <a:p>
            <a:pPr algn="just"/>
            <a:r>
              <a:rPr lang="ko-KR" altLang="en-US" sz="2000" dirty="0"/>
              <a:t>트리나 그래프로 구성된 경우</a:t>
            </a:r>
            <a:endParaRPr lang="en-US" altLang="ko-KR" sz="2000" dirty="0"/>
          </a:p>
          <a:p>
            <a:pPr algn="just"/>
            <a:r>
              <a:rPr lang="ko-KR" altLang="en-US" sz="2000" dirty="0"/>
              <a:t>선형과 달리 자료가 순차적이지 않으므로 단순히 반복문을 이용하여 탐색하기 어려움</a:t>
            </a:r>
            <a:endParaRPr lang="en-US" altLang="ko-KR" sz="2000" dirty="0"/>
          </a:p>
          <a:p>
            <a:pPr algn="just"/>
            <a:r>
              <a:rPr lang="ko-KR" altLang="en-US" sz="2000" dirty="0"/>
              <a:t>비선형구조는 스택이나 큐와 같은 자료구조를 활용하여 탐색</a:t>
            </a:r>
            <a:endParaRPr lang="en-US" altLang="ko-KR" sz="2000" dirty="0"/>
          </a:p>
          <a:p>
            <a:pPr algn="just"/>
            <a:r>
              <a:rPr lang="ko-KR" altLang="en-US" sz="2000" dirty="0"/>
              <a:t>비선형구조 </a:t>
            </a:r>
            <a:r>
              <a:rPr lang="ko-KR" altLang="en-US" sz="2000" dirty="0" err="1"/>
              <a:t>탐색법</a:t>
            </a:r>
            <a:endParaRPr lang="en-US" altLang="ko-KR" sz="2000" dirty="0"/>
          </a:p>
          <a:p>
            <a:pPr lvl="1"/>
            <a:r>
              <a:rPr lang="ko-KR" altLang="en-US" sz="1800" dirty="0"/>
              <a:t>깊이우선탐색</a:t>
            </a:r>
            <a:r>
              <a:rPr lang="en-US" altLang="ko-KR" sz="1800" dirty="0"/>
              <a:t>(DFS, depth first search)</a:t>
            </a:r>
          </a:p>
          <a:p>
            <a:pPr lvl="1"/>
            <a:r>
              <a:rPr lang="ko-KR" altLang="en-US" sz="1800" dirty="0"/>
              <a:t>너비우선탐색</a:t>
            </a:r>
            <a:r>
              <a:rPr lang="en-US" altLang="ko-KR" sz="1800" dirty="0"/>
              <a:t>(BFS, breadth first </a:t>
            </a:r>
            <a:r>
              <a:rPr lang="en-US" altLang="ko-KR" sz="1800" dirty="0" err="1"/>
              <a:t>searh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6DEC20-4C8F-1FC3-C526-1B9B1B74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863" y="5450305"/>
            <a:ext cx="4921945" cy="87830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그래프 중에 회로가 없는 그래프를 트리라고 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pic>
        <p:nvPicPr>
          <p:cNvPr id="1026" name="Picture 2" descr="자료구조] Tree 트리 - 하나몬">
            <a:extLst>
              <a:ext uri="{FF2B5EF4-FFF2-40B4-BE49-F238E27FC236}">
                <a16:creationId xmlns:a16="http://schemas.microsoft.com/office/drawing/2014/main" id="{B3724C8E-5211-D58B-38EF-A5A42C39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7" y="6858000"/>
            <a:ext cx="552830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장 기본 개념. - ppt download">
            <a:extLst>
              <a:ext uri="{FF2B5EF4-FFF2-40B4-BE49-F238E27FC236}">
                <a16:creationId xmlns:a16="http://schemas.microsoft.com/office/drawing/2014/main" id="{FDB53B9F-7C86-C8FA-E503-01AF14492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7719" r="8271" b="13087"/>
          <a:stretch/>
        </p:blipFill>
        <p:spPr bwMode="auto">
          <a:xfrm>
            <a:off x="6688863" y="1407695"/>
            <a:ext cx="4921944" cy="35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185796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비선형구조 </a:t>
            </a:r>
            <a:r>
              <a:rPr lang="en-US" altLang="ko-KR" dirty="0"/>
              <a:t>- </a:t>
            </a:r>
            <a:r>
              <a:rPr lang="ko-KR" altLang="en-US" dirty="0"/>
              <a:t>그래프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정점</a:t>
            </a:r>
            <a:r>
              <a:rPr lang="en-US" altLang="ko-KR" dirty="0"/>
              <a:t>(vertex)</a:t>
            </a:r>
          </a:p>
          <a:p>
            <a:pPr lvl="1"/>
            <a:r>
              <a:rPr lang="ko-KR" altLang="en-US" dirty="0"/>
              <a:t>노드</a:t>
            </a:r>
            <a:r>
              <a:rPr lang="en-US" altLang="ko-KR" dirty="0"/>
              <a:t>(node)</a:t>
            </a:r>
            <a:r>
              <a:rPr lang="ko-KR" altLang="en-US" dirty="0"/>
              <a:t>라 부르기도 한다</a:t>
            </a:r>
            <a:endParaRPr lang="en-US" altLang="ko-KR" dirty="0"/>
          </a:p>
          <a:p>
            <a:r>
              <a:rPr lang="ko-KR" altLang="en-US" dirty="0"/>
              <a:t>간선</a:t>
            </a:r>
            <a:r>
              <a:rPr lang="en-US" altLang="ko-KR" dirty="0"/>
              <a:t>(edge)</a:t>
            </a:r>
          </a:p>
          <a:p>
            <a:pPr lvl="1"/>
            <a:r>
              <a:rPr lang="ko-KR" altLang="en-US" dirty="0"/>
              <a:t>일반간선</a:t>
            </a:r>
            <a:r>
              <a:rPr lang="en-US" altLang="ko-KR" dirty="0"/>
              <a:t>, </a:t>
            </a:r>
            <a:r>
              <a:rPr lang="ko-KR" altLang="en-US" dirty="0"/>
              <a:t>가중치 간선</a:t>
            </a:r>
            <a:endParaRPr lang="en-US" altLang="ko-KR" dirty="0"/>
          </a:p>
          <a:p>
            <a:pPr lvl="1"/>
            <a:r>
              <a:rPr lang="ko-KR" altLang="en-US" dirty="0" err="1"/>
              <a:t>방향간선</a:t>
            </a:r>
            <a:r>
              <a:rPr lang="en-US" altLang="ko-KR" dirty="0"/>
              <a:t>, </a:t>
            </a:r>
            <a:r>
              <a:rPr lang="ko-KR" altLang="en-US" dirty="0" err="1"/>
              <a:t>양방향간선</a:t>
            </a:r>
            <a:r>
              <a:rPr lang="en-US" altLang="ko-KR" dirty="0"/>
              <a:t>, </a:t>
            </a:r>
            <a:r>
              <a:rPr lang="ko-KR" altLang="en-US" dirty="0" err="1"/>
              <a:t>무방향간선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dirty="0"/>
              <a:t>경로</a:t>
            </a:r>
            <a:r>
              <a:rPr lang="en-US" altLang="ko-KR" dirty="0"/>
              <a:t>(path)</a:t>
            </a:r>
          </a:p>
          <a:p>
            <a:pPr lvl="1" algn="just"/>
            <a:r>
              <a:rPr lang="ko-KR" altLang="en-US" dirty="0"/>
              <a:t>임의의 정점 </a:t>
            </a:r>
            <a:r>
              <a:rPr lang="en-US" altLang="ko-KR" dirty="0"/>
              <a:t>s</a:t>
            </a:r>
            <a:r>
              <a:rPr lang="ko-KR" altLang="en-US" dirty="0"/>
              <a:t>에서 임의의 정점 </a:t>
            </a:r>
            <a:r>
              <a:rPr lang="en-US" altLang="ko-KR" dirty="0"/>
              <a:t>t</a:t>
            </a:r>
            <a:r>
              <a:rPr lang="ko-KR" altLang="en-US" dirty="0"/>
              <a:t>로 이동할 때</a:t>
            </a:r>
            <a:r>
              <a:rPr lang="en-US" altLang="ko-KR" dirty="0"/>
              <a:t>, s</a:t>
            </a:r>
            <a:r>
              <a:rPr lang="ko-KR" altLang="en-US" dirty="0"/>
              <a:t>에서 </a:t>
            </a:r>
            <a:r>
              <a:rPr lang="en-US" altLang="ko-KR" dirty="0"/>
              <a:t>t</a:t>
            </a:r>
            <a:r>
              <a:rPr lang="ko-KR" altLang="en-US" dirty="0"/>
              <a:t>로 이동하는데 사용한 정점들을 연결하고 있는 간선들의 </a:t>
            </a:r>
            <a:r>
              <a:rPr lang="ko-KR" altLang="en-US" dirty="0" err="1"/>
              <a:t>순서로된</a:t>
            </a:r>
            <a:r>
              <a:rPr lang="ko-KR" altLang="en-US" dirty="0"/>
              <a:t> 집합</a:t>
            </a:r>
            <a:endParaRPr lang="en-US" altLang="ko-KR" dirty="0"/>
          </a:p>
          <a:p>
            <a:pPr algn="just"/>
            <a:r>
              <a:rPr lang="ko-KR" altLang="en-US" dirty="0"/>
              <a:t>회로</a:t>
            </a:r>
            <a:r>
              <a:rPr lang="en-US" altLang="ko-KR" dirty="0"/>
              <a:t>(cycle)</a:t>
            </a:r>
          </a:p>
          <a:p>
            <a:pPr lvl="1" algn="just"/>
            <a:r>
              <a:rPr lang="ko-KR" altLang="en-US" dirty="0"/>
              <a:t>그래프에서 임의의 정점 </a:t>
            </a:r>
            <a:r>
              <a:rPr lang="en-US" altLang="ko-KR" dirty="0"/>
              <a:t>s</a:t>
            </a:r>
            <a:r>
              <a:rPr lang="ko-KR" altLang="en-US" dirty="0"/>
              <a:t>에서 같은 정점 </a:t>
            </a:r>
            <a:r>
              <a:rPr lang="en-US" altLang="ko-KR" dirty="0"/>
              <a:t>s</a:t>
            </a:r>
            <a:r>
              <a:rPr lang="ko-KR" altLang="en-US" dirty="0"/>
              <a:t>로의 경로들</a:t>
            </a:r>
          </a:p>
        </p:txBody>
      </p:sp>
      <p:pic>
        <p:nvPicPr>
          <p:cNvPr id="2052" name="Picture 4" descr="비선형 구조와 탐색(Non-linear Structure and Search) - Code Factory">
            <a:extLst>
              <a:ext uri="{FF2B5EF4-FFF2-40B4-BE49-F238E27FC236}">
                <a16:creationId xmlns:a16="http://schemas.microsoft.com/office/drawing/2014/main" id="{2759EB2C-C351-E872-A51F-1BD1C6014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8332" r="8271" b="6372"/>
          <a:stretch/>
        </p:blipFill>
        <p:spPr bwMode="auto">
          <a:xfrm>
            <a:off x="1084917" y="3832138"/>
            <a:ext cx="4680678" cy="2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692C10D-05DF-143F-0BD6-AAD2B09FF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9143" b="25895"/>
          <a:stretch/>
        </p:blipFill>
        <p:spPr>
          <a:xfrm>
            <a:off x="8837439" y="135422"/>
            <a:ext cx="2882824" cy="174619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FAEC02-FB3D-3080-7496-2FBE3D57C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82" b="28328"/>
          <a:stretch/>
        </p:blipFill>
        <p:spPr>
          <a:xfrm>
            <a:off x="7076849" y="4775656"/>
            <a:ext cx="2772892" cy="1688879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730199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비선형구조 </a:t>
            </a:r>
            <a:r>
              <a:rPr lang="en-US" altLang="ko-KR" dirty="0"/>
              <a:t>- </a:t>
            </a:r>
            <a:r>
              <a:rPr lang="ko-KR" altLang="en-US" dirty="0"/>
              <a:t>그래프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자기간선</a:t>
            </a:r>
            <a:r>
              <a:rPr lang="en-US" altLang="ko-KR" dirty="0"/>
              <a:t>(loop)</a:t>
            </a:r>
          </a:p>
          <a:p>
            <a:pPr lvl="1"/>
            <a:r>
              <a:rPr lang="ko-KR" altLang="en-US" dirty="0"/>
              <a:t>임의의 정점에서 자기 자신으로 연결하고 있는 간선</a:t>
            </a:r>
            <a:endParaRPr lang="en-US" altLang="ko-KR" dirty="0"/>
          </a:p>
          <a:p>
            <a:r>
              <a:rPr lang="ko-KR" altLang="en-US" dirty="0"/>
              <a:t>다중간선</a:t>
            </a:r>
            <a:r>
              <a:rPr lang="en-US" altLang="ko-KR" dirty="0"/>
              <a:t>(multi edge)</a:t>
            </a:r>
          </a:p>
          <a:p>
            <a:pPr lvl="1"/>
            <a:r>
              <a:rPr lang="ko-KR" altLang="en-US" dirty="0"/>
              <a:t>임의의 정점에서 다른 점점으로 연결된 간선의 수가 </a:t>
            </a:r>
            <a:r>
              <a:rPr lang="en-US" altLang="ko-KR" dirty="0"/>
              <a:t>2</a:t>
            </a:r>
            <a:r>
              <a:rPr lang="ko-KR" altLang="en-US" dirty="0"/>
              <a:t>개 이상일 경우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dirty="0"/>
              <a:t>그래프의 차수</a:t>
            </a:r>
            <a:endParaRPr lang="en-US" altLang="ko-KR" dirty="0"/>
          </a:p>
          <a:p>
            <a:pPr lvl="1" algn="just"/>
            <a:r>
              <a:rPr lang="ko-KR" altLang="en-US" dirty="0"/>
              <a:t>그래프의 임의의 한 정점에서 다른 정점으로 연결된 간선의 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5310D13-EDEF-071D-DE70-2C9782A19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30" y="4453761"/>
            <a:ext cx="4892291" cy="156321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B25C08B-238B-38BE-7FA2-F4241488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78" y="2944690"/>
            <a:ext cx="4732329" cy="1509071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8957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언어의 자료형</a:t>
            </a:r>
            <a:r>
              <a:rPr lang="en-US" altLang="ko-KR" dirty="0"/>
              <a:t>(data type)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51279"/>
            <a:ext cx="10515600" cy="5294617"/>
          </a:xfrm>
        </p:spPr>
        <p:txBody>
          <a:bodyPr>
            <a:norm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정수형</a:t>
            </a:r>
            <a:endParaRPr lang="en-US" altLang="ko-KR" b="1" dirty="0">
              <a:latin typeface="+mj-ea"/>
              <a:ea typeface="+mj-ea"/>
            </a:endParaRPr>
          </a:p>
          <a:p>
            <a:pPr lvl="1"/>
            <a:r>
              <a:rPr lang="en-US" altLang="ko-KR" dirty="0"/>
              <a:t>char         </a:t>
            </a:r>
          </a:p>
          <a:p>
            <a:pPr marL="900000" lvl="2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문자형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숫자도 저장하지만 주로 문자를 저장함</a:t>
            </a:r>
            <a:endParaRPr lang="en-US" altLang="ko-KR" dirty="0"/>
          </a:p>
          <a:p>
            <a:pPr marL="900000" lvl="2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char</a:t>
            </a:r>
            <a:r>
              <a:rPr lang="en-US" altLang="ko-KR" dirty="0"/>
              <a:t>acter</a:t>
            </a:r>
          </a:p>
          <a:p>
            <a:pPr lvl="1"/>
            <a:r>
              <a:rPr lang="en-US" altLang="ko-KR" dirty="0"/>
              <a:t>short</a:t>
            </a:r>
          </a:p>
          <a:p>
            <a:pPr marL="900000" lvl="2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short</a:t>
            </a:r>
            <a:r>
              <a:rPr lang="en-US" altLang="ko-KR" dirty="0"/>
              <a:t> </a:t>
            </a:r>
            <a:r>
              <a:rPr lang="en-US" altLang="ko-KR" dirty="0" err="1"/>
              <a:t>int</a:t>
            </a:r>
            <a:endParaRPr lang="en-US" altLang="ko-KR" dirty="0"/>
          </a:p>
          <a:p>
            <a:pPr lvl="1"/>
            <a:r>
              <a:rPr lang="en-US" altLang="ko-KR" b="1" dirty="0" err="1">
                <a:latin typeface="+mj-ea"/>
                <a:ea typeface="+mj-ea"/>
              </a:rPr>
              <a:t>int</a:t>
            </a:r>
            <a:endParaRPr lang="en-US" altLang="ko-KR" b="1" dirty="0">
              <a:latin typeface="+mj-ea"/>
              <a:ea typeface="+mj-ea"/>
            </a:endParaRPr>
          </a:p>
          <a:p>
            <a:pPr marL="900000" lvl="2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int</a:t>
            </a:r>
            <a:r>
              <a:rPr lang="en-US" altLang="ko-KR" dirty="0"/>
              <a:t>eger</a:t>
            </a:r>
            <a:endParaRPr lang="en-US" altLang="ko-KR" b="1" dirty="0">
              <a:latin typeface="+mj-ea"/>
              <a:ea typeface="+mj-ea"/>
            </a:endParaRPr>
          </a:p>
          <a:p>
            <a:pPr lvl="1"/>
            <a:r>
              <a:rPr lang="en-US" altLang="ko-KR" dirty="0"/>
              <a:t>long</a:t>
            </a:r>
          </a:p>
          <a:p>
            <a:pPr marL="900000" lvl="2" indent="0">
              <a:buNone/>
            </a:pP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long</a:t>
            </a:r>
            <a:r>
              <a:rPr lang="en-US" altLang="ko-KR" b="1" dirty="0">
                <a:latin typeface="+mj-ea"/>
                <a:ea typeface="+mj-ea"/>
              </a:rPr>
              <a:t> integer</a:t>
            </a:r>
          </a:p>
          <a:p>
            <a:pPr lvl="1"/>
            <a:r>
              <a:rPr lang="en-US" altLang="ko-KR" dirty="0">
                <a:latin typeface="+mj-ea"/>
                <a:ea typeface="+mj-ea"/>
              </a:rPr>
              <a:t>long </a:t>
            </a:r>
            <a:r>
              <a:rPr lang="en-US" altLang="ko-KR" dirty="0" err="1">
                <a:latin typeface="+mj-ea"/>
                <a:ea typeface="+mj-ea"/>
              </a:rPr>
              <a:t>long</a:t>
            </a:r>
            <a:endParaRPr lang="en-US" altLang="ko-KR" dirty="0">
              <a:latin typeface="+mj-ea"/>
              <a:ea typeface="+mj-ea"/>
            </a:endParaRPr>
          </a:p>
          <a:p>
            <a:pPr marL="900000" lvl="2" indent="0">
              <a:buNone/>
            </a:pPr>
            <a:r>
              <a:rPr lang="en-US" altLang="ko-KR" dirty="0">
                <a:latin typeface="+mj-ea"/>
                <a:ea typeface="+mj-ea"/>
              </a:rPr>
              <a:t>64bit long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22</a:t>
            </a:fld>
            <a:endParaRPr lang="ko-KR" altLang="en-US" noProof="0" dirty="0"/>
          </a:p>
        </p:txBody>
      </p:sp>
      <p:graphicFrame>
        <p:nvGraphicFramePr>
          <p:cNvPr id="44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688350"/>
              </p:ext>
            </p:extLst>
          </p:nvPr>
        </p:nvGraphicFramePr>
        <p:xfrm>
          <a:off x="3088928" y="1876192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869161"/>
              </p:ext>
            </p:extLst>
          </p:nvPr>
        </p:nvGraphicFramePr>
        <p:xfrm>
          <a:off x="3088928" y="313258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277233"/>
              </p:ext>
            </p:extLst>
          </p:nvPr>
        </p:nvGraphicFramePr>
        <p:xfrm>
          <a:off x="4817120" y="313258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248564"/>
              </p:ext>
            </p:extLst>
          </p:nvPr>
        </p:nvGraphicFramePr>
        <p:xfrm>
          <a:off x="3088928" y="397660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242926"/>
              </p:ext>
            </p:extLst>
          </p:nvPr>
        </p:nvGraphicFramePr>
        <p:xfrm>
          <a:off x="4817120" y="397660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22354"/>
              </p:ext>
            </p:extLst>
          </p:nvPr>
        </p:nvGraphicFramePr>
        <p:xfrm>
          <a:off x="3088928" y="482280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336547"/>
              </p:ext>
            </p:extLst>
          </p:nvPr>
        </p:nvGraphicFramePr>
        <p:xfrm>
          <a:off x="4817120" y="482280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025692"/>
              </p:ext>
            </p:extLst>
          </p:nvPr>
        </p:nvGraphicFramePr>
        <p:xfrm>
          <a:off x="6607264" y="482280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519640"/>
              </p:ext>
            </p:extLst>
          </p:nvPr>
        </p:nvGraphicFramePr>
        <p:xfrm>
          <a:off x="8335456" y="482280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89184"/>
              </p:ext>
            </p:extLst>
          </p:nvPr>
        </p:nvGraphicFramePr>
        <p:xfrm>
          <a:off x="6607264" y="397660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30801"/>
              </p:ext>
            </p:extLst>
          </p:nvPr>
        </p:nvGraphicFramePr>
        <p:xfrm>
          <a:off x="8335456" y="397660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562168"/>
              </p:ext>
            </p:extLst>
          </p:nvPr>
        </p:nvGraphicFramePr>
        <p:xfrm>
          <a:off x="3088928" y="567378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561988"/>
              </p:ext>
            </p:extLst>
          </p:nvPr>
        </p:nvGraphicFramePr>
        <p:xfrm>
          <a:off x="4817120" y="567378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025342"/>
              </p:ext>
            </p:extLst>
          </p:nvPr>
        </p:nvGraphicFramePr>
        <p:xfrm>
          <a:off x="6607264" y="567378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436047"/>
              </p:ext>
            </p:extLst>
          </p:nvPr>
        </p:nvGraphicFramePr>
        <p:xfrm>
          <a:off x="8335456" y="567378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57686"/>
              </p:ext>
            </p:extLst>
          </p:nvPr>
        </p:nvGraphicFramePr>
        <p:xfrm>
          <a:off x="3088928" y="604339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814514"/>
              </p:ext>
            </p:extLst>
          </p:nvPr>
        </p:nvGraphicFramePr>
        <p:xfrm>
          <a:off x="4817120" y="604339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085034"/>
              </p:ext>
            </p:extLst>
          </p:nvPr>
        </p:nvGraphicFramePr>
        <p:xfrm>
          <a:off x="6607264" y="604339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724857"/>
              </p:ext>
            </p:extLst>
          </p:nvPr>
        </p:nvGraphicFramePr>
        <p:xfrm>
          <a:off x="8335456" y="604339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2660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비선형구조 </a:t>
            </a:r>
            <a:r>
              <a:rPr lang="en-US" altLang="ko-KR" dirty="0"/>
              <a:t>- </a:t>
            </a:r>
            <a:r>
              <a:rPr lang="ko-KR" altLang="en-US" dirty="0"/>
              <a:t>그래프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그래프의 자료 구현</a:t>
            </a:r>
            <a:endParaRPr lang="en-US" altLang="ko-KR" dirty="0"/>
          </a:p>
          <a:p>
            <a:pPr lvl="1" algn="just"/>
            <a:r>
              <a:rPr lang="ko-KR" altLang="en-US" dirty="0"/>
              <a:t>인접리스트</a:t>
            </a:r>
            <a:endParaRPr lang="en-US" altLang="ko-KR" dirty="0"/>
          </a:p>
          <a:p>
            <a:pPr marL="630000" lvl="2" indent="0" algn="just">
              <a:buNone/>
            </a:pPr>
            <a:r>
              <a:rPr lang="en-US" altLang="ko-KR" dirty="0"/>
              <a:t>(adjacency list)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인접행렬</a:t>
            </a:r>
            <a:endParaRPr lang="en-US" altLang="ko-KR" dirty="0"/>
          </a:p>
          <a:p>
            <a:pPr marL="630000" lvl="2" indent="0">
              <a:buNone/>
            </a:pPr>
            <a:r>
              <a:rPr lang="en-US" altLang="ko-KR" dirty="0"/>
              <a:t>(adjacency matrix)</a:t>
            </a:r>
          </a:p>
          <a:p>
            <a:pPr marL="324000" lvl="1" indent="0" algn="just">
              <a:buNone/>
            </a:pPr>
            <a:endParaRPr lang="en-US" altLang="ko-KR" dirty="0"/>
          </a:p>
          <a:p>
            <a:pPr lvl="1" algn="just"/>
            <a:r>
              <a:rPr lang="ko-KR" altLang="en-US" dirty="0"/>
              <a:t>기타방법 </a:t>
            </a:r>
            <a:r>
              <a:rPr lang="en-US" altLang="ko-KR" dirty="0"/>
              <a:t>…</a:t>
            </a:r>
            <a:endParaRPr lang="ko-KR" altLang="en-US" dirty="0"/>
          </a:p>
          <a:p>
            <a:pPr lvl="1"/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 algn="just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220</a:t>
            </a:fld>
            <a:endParaRPr lang="ko-KR" altLang="en-US" dirty="0"/>
          </a:p>
        </p:txBody>
      </p:sp>
      <p:pic>
        <p:nvPicPr>
          <p:cNvPr id="1026" name="Picture 2" descr="Graph Representation: Adjacency List and Matrix | Algorithm Tutor">
            <a:extLst>
              <a:ext uri="{FF2B5EF4-FFF2-40B4-BE49-F238E27FC236}">
                <a16:creationId xmlns:a16="http://schemas.microsoft.com/office/drawing/2014/main" id="{A3B5DA7B-9D76-F96C-5ADA-425F0226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29" y="1196096"/>
            <a:ext cx="7777577" cy="52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3218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문제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한 정수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을 입력 받는다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부터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자연수들 중 </a:t>
            </a:r>
            <a:r>
              <a:rPr lang="en-US" altLang="ko-KR" dirty="0">
                <a:latin typeface="+mn-ea"/>
                <a:ea typeface="+mn-ea"/>
              </a:rPr>
              <a:t>n </a:t>
            </a:r>
            <a:r>
              <a:rPr lang="ko-KR" altLang="en-US" dirty="0">
                <a:latin typeface="+mn-ea"/>
                <a:ea typeface="+mn-ea"/>
              </a:rPr>
              <a:t>약수의 합을 구하는 프로그램을 작성하시오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예를 들어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이 </a:t>
            </a:r>
            <a:r>
              <a:rPr lang="en-US" altLang="ko-KR" dirty="0">
                <a:latin typeface="+mn-ea"/>
                <a:ea typeface="+mn-ea"/>
              </a:rPr>
              <a:t>10</a:t>
            </a:r>
            <a:r>
              <a:rPr lang="ko-KR" altLang="en-US" dirty="0">
                <a:latin typeface="+mn-ea"/>
                <a:ea typeface="+mn-ea"/>
              </a:rPr>
              <a:t>이라면</a:t>
            </a:r>
            <a:r>
              <a:rPr lang="en-US" altLang="ko-KR" dirty="0">
                <a:latin typeface="+mn-ea"/>
                <a:ea typeface="+mn-ea"/>
              </a:rPr>
              <a:t>,</a:t>
            </a:r>
            <a:endParaRPr lang="ko-KR" altLang="en-US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10</a:t>
            </a:r>
            <a:r>
              <a:rPr lang="ko-KR" altLang="en-US" dirty="0">
                <a:latin typeface="+mn-ea"/>
                <a:ea typeface="+mn-ea"/>
              </a:rPr>
              <a:t>의 약수는 </a:t>
            </a:r>
            <a:r>
              <a:rPr lang="en-US" altLang="ko-KR" dirty="0">
                <a:latin typeface="+mn-ea"/>
                <a:ea typeface="+mn-ea"/>
              </a:rPr>
              <a:t>1, 2, 5, 10</a:t>
            </a:r>
            <a:r>
              <a:rPr lang="ko-KR" altLang="en-US" dirty="0">
                <a:latin typeface="+mn-ea"/>
                <a:ea typeface="+mn-ea"/>
              </a:rPr>
              <a:t>이므로　구하고자 하는 값은 </a:t>
            </a:r>
            <a:r>
              <a:rPr lang="en-US" altLang="ko-KR" dirty="0">
                <a:latin typeface="+mn-ea"/>
                <a:ea typeface="+mn-ea"/>
              </a:rPr>
              <a:t>1 + 2 + 5 + 10</a:t>
            </a:r>
            <a:r>
              <a:rPr lang="ko-KR" altLang="en-US" dirty="0">
                <a:latin typeface="+mn-ea"/>
                <a:ea typeface="+mn-ea"/>
              </a:rPr>
              <a:t>을 더한 </a:t>
            </a:r>
            <a:r>
              <a:rPr lang="en-US" altLang="ko-KR" dirty="0">
                <a:latin typeface="+mn-ea"/>
                <a:ea typeface="+mn-ea"/>
              </a:rPr>
              <a:t>18</a:t>
            </a:r>
            <a:r>
              <a:rPr lang="ko-KR" altLang="en-US" dirty="0">
                <a:latin typeface="+mn-ea"/>
                <a:ea typeface="+mn-ea"/>
              </a:rPr>
              <a:t>이 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입력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ko-KR" altLang="en-US" dirty="0">
                <a:latin typeface="+mn-ea"/>
                <a:ea typeface="+mn-ea"/>
              </a:rPr>
              <a:t>첫 번째 줄에 정수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이 입력된다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단</a:t>
            </a:r>
            <a:r>
              <a:rPr lang="en-US" altLang="ko-KR" dirty="0">
                <a:latin typeface="+mn-ea"/>
                <a:ea typeface="+mn-ea"/>
              </a:rPr>
              <a:t>, 1 &lt;= n &lt;= 10,000,000,000(100</a:t>
            </a:r>
            <a:r>
              <a:rPr lang="ko-KR" altLang="en-US" dirty="0">
                <a:latin typeface="+mn-ea"/>
                <a:ea typeface="+mn-ea"/>
              </a:rPr>
              <a:t>억</a:t>
            </a:r>
            <a:r>
              <a:rPr lang="en-US" altLang="ko-KR" dirty="0">
                <a:latin typeface="+mn-ea"/>
                <a:ea typeface="+mn-ea"/>
              </a:rPr>
              <a:t>))</a:t>
            </a:r>
          </a:p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출력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약수의 합을 출력한다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221</a:t>
            </a:fld>
            <a:endParaRPr lang="ko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D590DA8-2836-1B09-6B97-FB8B8B7B2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3621"/>
              </p:ext>
            </p:extLst>
          </p:nvPr>
        </p:nvGraphicFramePr>
        <p:xfrm>
          <a:off x="6710277" y="3990695"/>
          <a:ext cx="490053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18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sp>
        <p:nvSpPr>
          <p:cNvPr id="6" name="타원형 설명선 5"/>
          <p:cNvSpPr/>
          <p:nvPr/>
        </p:nvSpPr>
        <p:spPr>
          <a:xfrm>
            <a:off x="6635380" y="4812020"/>
            <a:ext cx="3006460" cy="1673808"/>
          </a:xfrm>
          <a:prstGeom prst="wedgeEllipseCallout">
            <a:avLst>
              <a:gd name="adj1" fmla="val 45539"/>
              <a:gd name="adj2" fmla="val 565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err="1"/>
              <a:t>탐색공간이</a:t>
            </a:r>
            <a:r>
              <a:rPr lang="ko-KR" altLang="en-US" sz="1600" dirty="0"/>
              <a:t> 매우 넓기 때문에 일반적인 방법으로는 시간 제한에 걸리게 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0751832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단순 풀이</a:t>
            </a:r>
            <a:endParaRPr lang="en-US" altLang="ko-KR" dirty="0">
              <a:latin typeface="+mn-ea"/>
              <a:ea typeface="+mn-ea"/>
            </a:endParaRPr>
          </a:p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평가</a:t>
            </a:r>
            <a:endParaRPr lang="en-US" altLang="ko-KR" dirty="0">
              <a:latin typeface="+mn-ea"/>
              <a:ea typeface="+mn-ea"/>
            </a:endParaRP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이 소스코드는 </a:t>
            </a: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부터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까지의 모든 원소들을 탐색하여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탐색 대상인 수 </a:t>
            </a:r>
            <a:r>
              <a:rPr lang="en-US" altLang="ko-KR" dirty="0" err="1">
                <a:latin typeface="+mn-ea"/>
                <a:ea typeface="+mn-ea"/>
              </a:rPr>
              <a:t>i</a:t>
            </a:r>
            <a:r>
              <a:rPr lang="ko-KR" altLang="en-US" dirty="0">
                <a:latin typeface="+mn-ea"/>
                <a:ea typeface="+mn-ea"/>
              </a:rPr>
              <a:t>가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약수라면 취하는 방식으로 진행된다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따라서 </a:t>
            </a:r>
            <a:r>
              <a:rPr lang="ko-KR" altLang="en-US" dirty="0" err="1">
                <a:latin typeface="+mn-ea"/>
                <a:ea typeface="+mn-ea"/>
              </a:rPr>
              <a:t>계산량은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O(n)</a:t>
            </a:r>
            <a:r>
              <a:rPr lang="ko-KR" altLang="en-US" dirty="0">
                <a:latin typeface="+mn-ea"/>
                <a:ea typeface="+mn-ea"/>
              </a:rPr>
              <a:t>이다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이번 문제는 </a:t>
            </a:r>
            <a:r>
              <a:rPr lang="en-US" altLang="ko-KR" dirty="0">
                <a:latin typeface="+mn-ea"/>
                <a:ea typeface="+mn-ea"/>
              </a:rPr>
              <a:t>n</a:t>
            </a:r>
            <a:r>
              <a:rPr lang="ko-KR" altLang="en-US" dirty="0">
                <a:latin typeface="+mn-ea"/>
                <a:ea typeface="+mn-ea"/>
              </a:rPr>
              <a:t>의 최댓값이 </a:t>
            </a:r>
            <a:r>
              <a:rPr lang="en-US" altLang="ko-KR" dirty="0">
                <a:latin typeface="+mn-ea"/>
                <a:ea typeface="+mn-ea"/>
              </a:rPr>
              <a:t>100</a:t>
            </a:r>
            <a:r>
              <a:rPr lang="ko-KR" altLang="en-US" dirty="0">
                <a:latin typeface="+mn-ea"/>
                <a:ea typeface="+mn-ea"/>
              </a:rPr>
              <a:t>억이므로 이 방법으로는 너무 많은 시간이 걸린다</a:t>
            </a:r>
            <a:r>
              <a:rPr lang="en-US" altLang="ko-KR" dirty="0">
                <a:latin typeface="+mn-ea"/>
                <a:ea typeface="+mn-ea"/>
              </a:rPr>
              <a:t>. </a:t>
            </a:r>
          </a:p>
          <a:p>
            <a:pPr lvl="1" algn="just"/>
            <a:r>
              <a:rPr lang="ko-KR" altLang="en-US" dirty="0">
                <a:latin typeface="+mn-ea"/>
                <a:ea typeface="+mn-ea"/>
              </a:rPr>
              <a:t>따라서 </a:t>
            </a:r>
            <a:r>
              <a:rPr lang="ko-KR" altLang="en-US" dirty="0" err="1">
                <a:latin typeface="+mn-ea"/>
                <a:ea typeface="+mn-ea"/>
              </a:rPr>
              <a:t>탐색영역을</a:t>
            </a:r>
            <a:r>
              <a:rPr lang="ko-KR" altLang="en-US" dirty="0">
                <a:latin typeface="+mn-ea"/>
                <a:ea typeface="+mn-ea"/>
              </a:rPr>
              <a:t> 배제해야 할 필요가 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222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923636" y="1874982"/>
            <a:ext cx="5176375" cy="457042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#include &lt;</a:t>
            </a:r>
            <a:r>
              <a:rPr lang="en-US" altLang="ko-KR" sz="150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5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>
                <a:latin typeface="Consolas" panose="020B0609020204030204" pitchFamily="49" charset="0"/>
              </a:rPr>
              <a:t>n;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5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>
                <a:latin typeface="Consolas" panose="020B0609020204030204" pitchFamily="49" charset="0"/>
              </a:rPr>
              <a:t>solve() {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5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latin typeface="Consolas" panose="020B0609020204030204" pitchFamily="49" charset="0"/>
              </a:rPr>
              <a:t>ans</a:t>
            </a:r>
            <a:r>
              <a:rPr lang="en-US" altLang="ko-KR" sz="1500" dirty="0">
                <a:latin typeface="Consolas" panose="020B0609020204030204" pitchFamily="49" charset="0"/>
              </a:rPr>
              <a:t>=0;</a:t>
            </a: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for(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long </a:t>
            </a:r>
            <a:r>
              <a:rPr lang="en-US" altLang="ko-KR" sz="1500" dirty="0" err="1">
                <a:solidFill>
                  <a:srgbClr val="00B0F0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latin typeface="Consolas" panose="020B0609020204030204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</a:rPr>
              <a:t>=1; </a:t>
            </a:r>
            <a:r>
              <a:rPr lang="en-US" altLang="ko-KR" sz="1500" dirty="0" err="1">
                <a:latin typeface="Consolas" panose="020B0609020204030204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</a:rPr>
              <a:t>&lt;=n; </a:t>
            </a:r>
            <a:r>
              <a:rPr lang="en-US" altLang="ko-KR" sz="1500" dirty="0" err="1">
                <a:latin typeface="Consolas" panose="020B0609020204030204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 </a:t>
            </a: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</a:rPr>
              <a:t>//n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이 </a:t>
            </a:r>
            <a:r>
              <a:rPr lang="en-US" altLang="ko-KR" sz="150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로 나누어 떨어지면 </a:t>
            </a:r>
            <a:r>
              <a:rPr lang="en-US" altLang="ko-KR" sz="150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는 </a:t>
            </a: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의 약수이다</a:t>
            </a:r>
            <a:endParaRPr lang="en-US" altLang="ko-KR" sz="15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 if(</a:t>
            </a:r>
            <a:r>
              <a:rPr lang="en-US" altLang="ko-KR" sz="1500" dirty="0" err="1">
                <a:latin typeface="Consolas" panose="020B0609020204030204" pitchFamily="49" charset="0"/>
              </a:rPr>
              <a:t>n%i</a:t>
            </a:r>
            <a:r>
              <a:rPr lang="en-US" altLang="ko-KR" sz="1500" dirty="0">
                <a:latin typeface="Consolas" panose="020B0609020204030204" pitchFamily="49" charset="0"/>
              </a:rPr>
              <a:t>==0) 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    </a:t>
            </a:r>
            <a:r>
              <a:rPr lang="en-US" altLang="ko-KR" sz="1500" dirty="0" err="1">
                <a:latin typeface="Consolas" panose="020B0609020204030204" pitchFamily="49" charset="0"/>
              </a:rPr>
              <a:t>ans</a:t>
            </a:r>
            <a:r>
              <a:rPr lang="en-US" altLang="ko-KR" sz="1500" dirty="0">
                <a:latin typeface="Consolas" panose="020B0609020204030204" pitchFamily="49" charset="0"/>
              </a:rPr>
              <a:t>+=</a:t>
            </a:r>
            <a:r>
              <a:rPr lang="en-US" altLang="ko-KR" sz="1500" dirty="0" err="1">
                <a:latin typeface="Consolas" panose="020B0609020204030204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return </a:t>
            </a:r>
            <a:r>
              <a:rPr lang="en-US" altLang="ko-KR" sz="1500" dirty="0" err="1">
                <a:latin typeface="Consolas" panose="020B0609020204030204" pitchFamily="49" charset="0"/>
              </a:rPr>
              <a:t>ans</a:t>
            </a:r>
            <a:r>
              <a:rPr lang="en-US" altLang="ko-KR" sz="15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500" dirty="0" err="1"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</a:rPr>
              <a:t>scanf</a:t>
            </a:r>
            <a:r>
              <a:rPr lang="en-US" altLang="ko-KR" sz="1500" dirty="0">
                <a:latin typeface="Consolas" panose="020B0609020204030204" pitchFamily="49" charset="0"/>
              </a:rPr>
              <a:t>("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500" dirty="0" err="1">
                <a:solidFill>
                  <a:srgbClr val="00B0F0"/>
                </a:solidFill>
                <a:latin typeface="Consolas" panose="020B0609020204030204" pitchFamily="49" charset="0"/>
              </a:rPr>
              <a:t>lld</a:t>
            </a:r>
            <a:r>
              <a:rPr lang="en-US" altLang="ko-KR" sz="1500" dirty="0">
                <a:latin typeface="Consolas" panose="020B0609020204030204" pitchFamily="49" charset="0"/>
              </a:rPr>
              <a:t>", &amp;n);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</a:rPr>
              <a:t>("</a:t>
            </a:r>
            <a:r>
              <a:rPr lang="en-US" altLang="ko-KR" sz="1500" dirty="0">
                <a:solidFill>
                  <a:srgbClr val="00B0F0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500" dirty="0" err="1">
                <a:solidFill>
                  <a:srgbClr val="00B0F0"/>
                </a:solidFill>
                <a:latin typeface="Consolas" panose="020B0609020204030204" pitchFamily="49" charset="0"/>
              </a:rPr>
              <a:t>lld</a:t>
            </a:r>
            <a:r>
              <a:rPr lang="en-US" altLang="ko-KR" sz="1500" dirty="0">
                <a:latin typeface="Consolas" panose="020B0609020204030204" pitchFamily="49" charset="0"/>
              </a:rPr>
              <a:t>\n", solve());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}</a:t>
            </a: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22068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1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</a:rPr>
              <a:t>고찰</a:t>
            </a: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2"/>
            </a:pPr>
            <a:r>
              <a:rPr lang="ko-KR" altLang="en-US" dirty="0">
                <a:latin typeface="+mn-ea"/>
              </a:rPr>
              <a:t>배제를 위한 수학적 아이디어</a:t>
            </a:r>
            <a:r>
              <a:rPr lang="en-US" altLang="ko-KR" dirty="0">
                <a:latin typeface="+mn-ea"/>
              </a:rPr>
              <a:t> 2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2"/>
            </a:pPr>
            <a:endParaRPr lang="en-US" altLang="ko-KR" dirty="0">
              <a:latin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223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7784" y="2469878"/>
            <a:ext cx="4218616" cy="7243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모든 자연수 </a:t>
            </a:r>
            <a:r>
              <a:rPr lang="en-US" altLang="ko-KR" dirty="0"/>
              <a:t>n</a:t>
            </a:r>
            <a:r>
              <a:rPr lang="ko-KR" altLang="en-US" dirty="0"/>
              <a:t>에 대하여 </a:t>
            </a:r>
            <a:r>
              <a:rPr lang="en-US" altLang="ko-KR" dirty="0"/>
              <a:t>1</a:t>
            </a:r>
            <a:r>
              <a:rPr lang="ko-KR" altLang="en-US" dirty="0"/>
              <a:t> 과 </a:t>
            </a:r>
            <a:r>
              <a:rPr lang="en-US" altLang="ko-KR" dirty="0"/>
              <a:t>n</a:t>
            </a:r>
            <a:r>
              <a:rPr lang="ko-KR" altLang="en-US" dirty="0"/>
              <a:t> 은 항상 </a:t>
            </a:r>
            <a:r>
              <a:rPr lang="en-US" altLang="ko-KR" dirty="0"/>
              <a:t>n</a:t>
            </a:r>
            <a:r>
              <a:rPr lang="ko-KR" altLang="en-US" dirty="0"/>
              <a:t> 의 약수이다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1267783" y="5035997"/>
            <a:ext cx="4218617" cy="115236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=2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&lt;n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7784" y="3651568"/>
            <a:ext cx="2038834" cy="7243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/>
              <a:t>ex</a:t>
            </a:r>
            <a:r>
              <a:rPr lang="en-US" altLang="ko-KR"/>
              <a:t>) 10</a:t>
            </a:r>
            <a:r>
              <a:rPr lang="ko-KR" altLang="en-US"/>
              <a:t>의 </a:t>
            </a:r>
            <a:r>
              <a:rPr lang="ko-KR" altLang="en-US" dirty="0"/>
              <a:t>약수</a:t>
            </a:r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en-US" altLang="ko-KR" dirty="0"/>
              <a:t>    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, 2, 5,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3461234" y="3651568"/>
            <a:ext cx="2025166" cy="7571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/>
              <a:t>ex) 16</a:t>
            </a:r>
            <a:r>
              <a:rPr lang="ko-KR" altLang="en-US" dirty="0"/>
              <a:t>의 약수</a:t>
            </a:r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en-US" altLang="ko-KR" dirty="0"/>
              <a:t>    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, 2, 4, 8, </a:t>
            </a:r>
            <a:r>
              <a:rPr lang="en-US" altLang="ko-KR" dirty="0">
                <a:solidFill>
                  <a:srgbClr val="FF0000"/>
                </a:solidFill>
              </a:rPr>
              <a:t>16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7123638" y="2469878"/>
            <a:ext cx="4218616" cy="10567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모든 자연수 </a:t>
            </a:r>
            <a:r>
              <a:rPr lang="en-US" altLang="ko-KR" dirty="0"/>
              <a:t>n</a:t>
            </a:r>
            <a:r>
              <a:rPr lang="ko-KR" altLang="en-US" dirty="0"/>
              <a:t>에 대하여</a:t>
            </a:r>
            <a:r>
              <a:rPr lang="en-US" altLang="ko-KR" dirty="0"/>
              <a:t>,</a:t>
            </a:r>
          </a:p>
          <a:p>
            <a:pPr algn="just">
              <a:lnSpc>
                <a:spcPct val="120000"/>
              </a:lnSpc>
            </a:pPr>
            <a:r>
              <a:rPr lang="en-US" altLang="ko-KR" dirty="0"/>
              <a:t>2</a:t>
            </a:r>
            <a:r>
              <a:rPr lang="ko-KR" altLang="en-US" dirty="0"/>
              <a:t>이상 </a:t>
            </a:r>
            <a:r>
              <a:rPr lang="en-US" altLang="ko-KR" dirty="0"/>
              <a:t>n</a:t>
            </a:r>
            <a:r>
              <a:rPr lang="ko-KR" altLang="en-US" dirty="0"/>
              <a:t>미만의 자연수들 중 가장 큰 </a:t>
            </a:r>
            <a:r>
              <a:rPr lang="en-US" altLang="ko-KR" dirty="0"/>
              <a:t>n</a:t>
            </a:r>
            <a:r>
              <a:rPr lang="ko-KR" altLang="en-US" dirty="0"/>
              <a:t>의 약수는 </a:t>
            </a:r>
            <a:r>
              <a:rPr lang="en-US" altLang="ko-KR" dirty="0"/>
              <a:t>n/2</a:t>
            </a:r>
            <a:r>
              <a:rPr lang="ko-KR" altLang="en-US" dirty="0"/>
              <a:t>를 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7123637" y="5035997"/>
            <a:ext cx="4218617" cy="115236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=2;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&lt;=n/2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7123637" y="3651568"/>
            <a:ext cx="2038834" cy="7243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ex) 10</a:t>
            </a:r>
            <a:r>
              <a:rPr lang="ko-KR" altLang="en-US" dirty="0">
                <a:solidFill>
                  <a:schemeClr val="tx1"/>
                </a:solidFill>
              </a:rPr>
              <a:t>의 약수</a:t>
            </a:r>
            <a:endParaRPr lang="en-US" altLang="ko-K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     1, </a:t>
            </a:r>
            <a:r>
              <a:rPr lang="en-US" altLang="ko-KR" u="sng" dirty="0">
                <a:solidFill>
                  <a:srgbClr val="FF0000"/>
                </a:solidFill>
              </a:rPr>
              <a:t>2</a:t>
            </a:r>
            <a:r>
              <a:rPr lang="en-US" altLang="ko-KR" u="sng" dirty="0">
                <a:solidFill>
                  <a:schemeClr val="tx1"/>
                </a:solidFill>
              </a:rPr>
              <a:t>, </a:t>
            </a:r>
            <a:r>
              <a:rPr lang="en-US" altLang="ko-KR" u="sng" dirty="0">
                <a:solidFill>
                  <a:srgbClr val="FF0000"/>
                </a:solidFill>
              </a:rPr>
              <a:t>5</a:t>
            </a:r>
            <a:r>
              <a:rPr lang="en-US" altLang="ko-KR" dirty="0">
                <a:solidFill>
                  <a:schemeClr val="tx1"/>
                </a:solidFill>
              </a:rPr>
              <a:t>, 10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9317087" y="3651568"/>
            <a:ext cx="2025166" cy="7243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ex) 16</a:t>
            </a:r>
            <a:r>
              <a:rPr lang="ko-KR" altLang="en-US" dirty="0">
                <a:solidFill>
                  <a:schemeClr val="tx1"/>
                </a:solidFill>
              </a:rPr>
              <a:t>의 약수</a:t>
            </a:r>
            <a:endParaRPr lang="en-US" altLang="ko-K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chemeClr val="tx1"/>
                </a:solidFill>
              </a:rPr>
              <a:t>     1, </a:t>
            </a:r>
            <a:r>
              <a:rPr lang="en-US" altLang="ko-KR" u="sng" dirty="0">
                <a:solidFill>
                  <a:srgbClr val="FF0000"/>
                </a:solidFill>
              </a:rPr>
              <a:t>2</a:t>
            </a:r>
            <a:r>
              <a:rPr lang="en-US" altLang="ko-KR" u="sng" dirty="0">
                <a:solidFill>
                  <a:schemeClr val="tx1"/>
                </a:solidFill>
              </a:rPr>
              <a:t>, </a:t>
            </a:r>
            <a:r>
              <a:rPr lang="en-US" altLang="ko-KR" u="sng" dirty="0">
                <a:solidFill>
                  <a:srgbClr val="00B050"/>
                </a:solidFill>
              </a:rPr>
              <a:t>4</a:t>
            </a:r>
            <a:r>
              <a:rPr lang="en-US" altLang="ko-KR" u="sng" dirty="0">
                <a:solidFill>
                  <a:schemeClr val="tx1"/>
                </a:solidFill>
              </a:rPr>
              <a:t>, </a:t>
            </a:r>
            <a:r>
              <a:rPr lang="en-US" altLang="ko-KR" u="sng" dirty="0">
                <a:solidFill>
                  <a:srgbClr val="FF0000"/>
                </a:solidFill>
              </a:rPr>
              <a:t>8</a:t>
            </a:r>
            <a:r>
              <a:rPr lang="en-US" altLang="ko-KR" dirty="0">
                <a:solidFill>
                  <a:schemeClr val="tx1"/>
                </a:solidFill>
              </a:rPr>
              <a:t>, 16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5000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lt"/>
              <a:buAutoNum type="arabicParenR" startAt="3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3</a:t>
            </a: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3"/>
            </a:pP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spcAft>
                <a:spcPts val="400"/>
              </a:spcAft>
              <a:buFont typeface="+mj-ea"/>
              <a:buAutoNum type="arabicParenR" startAt="3"/>
            </a:pPr>
            <a:endParaRPr lang="en-US" altLang="ko-KR" dirty="0">
              <a:latin typeface="+mn-ea"/>
              <a:ea typeface="+mn-ea"/>
            </a:endParaRPr>
          </a:p>
          <a:p>
            <a:pPr lvl="1" algn="just">
              <a:spcAft>
                <a:spcPts val="400"/>
              </a:spcAft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24000" lvl="1" indent="0" algn="just">
              <a:spcAft>
                <a:spcPts val="400"/>
              </a:spcAft>
              <a:buNone/>
            </a:pP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166" y="4151598"/>
            <a:ext cx="2141400" cy="7630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06" y="5527067"/>
            <a:ext cx="2528400" cy="743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6762234" y="1329638"/>
            <a:ext cx="4458757" cy="238660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약수의 개수를 </a:t>
            </a:r>
            <a:r>
              <a:rPr lang="en-US" altLang="ko-KR" dirty="0"/>
              <a:t>c</a:t>
            </a:r>
            <a:r>
              <a:rPr lang="ko-KR" altLang="en-US" dirty="0"/>
              <a:t>개라고 하고</a:t>
            </a:r>
            <a:r>
              <a:rPr lang="en-US" altLang="ko-KR" dirty="0"/>
              <a:t>, d</a:t>
            </a:r>
            <a:r>
              <a:rPr lang="ko-KR" altLang="en-US" dirty="0"/>
              <a:t>를 </a:t>
            </a:r>
            <a:r>
              <a:rPr lang="en-US" altLang="ko-KR" dirty="0"/>
              <a:t>n</a:t>
            </a:r>
            <a:r>
              <a:rPr lang="ko-KR" altLang="en-US" dirty="0"/>
              <a:t>의 약수 중 </a:t>
            </a:r>
            <a:r>
              <a:rPr lang="en-US" altLang="ko-KR" dirty="0" err="1"/>
              <a:t>i</a:t>
            </a:r>
            <a:r>
              <a:rPr lang="ko-KR" altLang="en-US" dirty="0"/>
              <a:t>번째 </a:t>
            </a:r>
            <a:r>
              <a:rPr lang="ko-KR" altLang="en-US" dirty="0" err="1"/>
              <a:t>약수라</a:t>
            </a:r>
            <a:r>
              <a:rPr lang="ko-KR" altLang="en-US" dirty="0"/>
              <a:t> 하면</a:t>
            </a:r>
            <a:r>
              <a:rPr lang="en-US" altLang="ko-KR" dirty="0"/>
              <a:t>,</a:t>
            </a:r>
          </a:p>
          <a:p>
            <a:pPr algn="just">
              <a:lnSpc>
                <a:spcPct val="120000"/>
              </a:lnSpc>
            </a:pPr>
            <a:endParaRPr lang="en-US" altLang="ko-KR" dirty="0"/>
          </a:p>
          <a:p>
            <a:pPr algn="just">
              <a:lnSpc>
                <a:spcPct val="120000"/>
              </a:lnSpc>
            </a:pPr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ko-KR" altLang="en-US" dirty="0"/>
              <a:t>완전 제곱수일 경우 우변 두 항이 동일</a:t>
            </a:r>
            <a:r>
              <a:rPr lang="en-US" altLang="ko-KR" dirty="0"/>
              <a:t>,</a:t>
            </a:r>
          </a:p>
          <a:p>
            <a:pPr algn="just">
              <a:lnSpc>
                <a:spcPct val="120000"/>
              </a:lnSpc>
            </a:pPr>
            <a:r>
              <a:rPr lang="ko-KR" altLang="en-US" dirty="0"/>
              <a:t>최악의 경우 </a:t>
            </a:r>
            <a:r>
              <a:rPr lang="en-US" altLang="ko-KR" dirty="0"/>
              <a:t>n </a:t>
            </a:r>
            <a:r>
              <a:rPr lang="ko-KR" altLang="en-US" dirty="0"/>
              <a:t>부터     까지만 검색하면 나머지 약수를 모두 찾아낼 수 있음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96A8E-69E5-1D2C-2CEA-A3269BF84431}"/>
              </a:ext>
            </a:extLst>
          </p:cNvPr>
          <p:cNvSpPr txBox="1"/>
          <p:nvPr/>
        </p:nvSpPr>
        <p:spPr>
          <a:xfrm>
            <a:off x="1267784" y="2391821"/>
            <a:ext cx="4508176" cy="14219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임의의 자연수 </a:t>
            </a:r>
            <a:r>
              <a:rPr lang="en-US" altLang="ko-KR" dirty="0"/>
              <a:t>n</a:t>
            </a:r>
            <a:r>
              <a:rPr lang="ko-KR" altLang="en-US" dirty="0"/>
              <a:t>의 약수들 중 두 약수의 곱은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n</a:t>
            </a:r>
            <a:r>
              <a:rPr lang="ko-KR" altLang="en-US" dirty="0"/>
              <a:t>이 되는 약수</a:t>
            </a:r>
            <a:r>
              <a:rPr lang="en-US" altLang="ko-KR" dirty="0"/>
              <a:t>a</a:t>
            </a:r>
            <a:r>
              <a:rPr lang="ko-KR" altLang="en-US" dirty="0"/>
              <a:t>와 약수</a:t>
            </a:r>
            <a:r>
              <a:rPr lang="en-US" altLang="ko-KR" dirty="0"/>
              <a:t>b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반드시 존재한다</a:t>
            </a:r>
            <a:r>
              <a:rPr lang="en-US" altLang="ko-KR" dirty="0"/>
              <a:t>. </a:t>
            </a:r>
            <a:r>
              <a:rPr lang="ko-KR" altLang="en-US" dirty="0"/>
              <a:t>단</a:t>
            </a:r>
            <a:r>
              <a:rPr lang="en-US" altLang="ko-KR" dirty="0"/>
              <a:t>, n</a:t>
            </a:r>
            <a:r>
              <a:rPr lang="ko-KR" altLang="en-US" dirty="0"/>
              <a:t>이 </a:t>
            </a:r>
            <a:r>
              <a:rPr lang="ko-KR" altLang="en-US" dirty="0" err="1"/>
              <a:t>완전제곱수</a:t>
            </a:r>
            <a:r>
              <a:rPr lang="ko-KR" altLang="en-US" dirty="0"/>
              <a:t> 일 경우에는 약수 </a:t>
            </a:r>
            <a:r>
              <a:rPr lang="en-US" altLang="ko-KR" dirty="0"/>
              <a:t>a</a:t>
            </a:r>
            <a:r>
              <a:rPr lang="ko-KR" altLang="en-US" dirty="0"/>
              <a:t>와 약수 </a:t>
            </a:r>
            <a:r>
              <a:rPr lang="en-US" altLang="ko-KR" dirty="0"/>
              <a:t>b</a:t>
            </a:r>
            <a:r>
              <a:rPr lang="ko-KR" altLang="en-US" dirty="0"/>
              <a:t>가 같을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7866" y="4945672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10</a:t>
            </a:r>
            <a:r>
              <a:rPr lang="ko-KR" altLang="en-US" sz="1200" dirty="0"/>
              <a:t>의 </a:t>
            </a:r>
            <a:r>
              <a:rPr lang="ko-KR" altLang="en-US" sz="1200" dirty="0" err="1"/>
              <a:t>약수간</a:t>
            </a:r>
            <a:r>
              <a:rPr lang="ko-KR" altLang="en-US" sz="1200" dirty="0"/>
              <a:t> 관계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2406" y="6284873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16</a:t>
            </a:r>
            <a:r>
              <a:rPr lang="ko-KR" altLang="en-US" sz="1200" dirty="0"/>
              <a:t>의 </a:t>
            </a:r>
            <a:r>
              <a:rPr lang="ko-KR" altLang="en-US" sz="1200" dirty="0" err="1"/>
              <a:t>약수간</a:t>
            </a:r>
            <a:r>
              <a:rPr lang="ko-KR" altLang="en-US" sz="1200" dirty="0"/>
              <a:t> 관계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540958904" descr="DRW00005938b3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47" y="2092400"/>
            <a:ext cx="2453803" cy="4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연결선 19"/>
          <p:cNvCxnSpPr>
            <a:cxnSpLocks/>
          </p:cNvCxnSpPr>
          <p:nvPr/>
        </p:nvCxnSpPr>
        <p:spPr>
          <a:xfrm flipV="1">
            <a:off x="3139440" y="4038916"/>
            <a:ext cx="0" cy="258311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532910" y="2539866"/>
            <a:ext cx="335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9244110" y="2539866"/>
            <a:ext cx="1107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_x540946160" descr="DRW00005938b3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584" y="3019147"/>
            <a:ext cx="343406" cy="2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62234" y="3759729"/>
            <a:ext cx="4458757" cy="168607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math.h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: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=1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&lt;=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sqrt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(n)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62234" y="5488031"/>
            <a:ext cx="4458757" cy="114847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for(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=1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US" altLang="ko-KR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&lt;=n</a:t>
            </a:r>
            <a:r>
              <a:rPr lang="en-US" altLang="ko-KR" sz="1600" dirty="0"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if(n %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==0)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</a:rPr>
              <a:t>ans</a:t>
            </a:r>
            <a:r>
              <a:rPr lang="en-US" altLang="ko-KR" sz="1600" dirty="0">
                <a:latin typeface="Consolas" panose="020B0609020204030204" pitchFamily="49" charset="0"/>
              </a:rPr>
              <a:t>+=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AE99B-23A3-2CEC-B246-DCD4FE051BB6}"/>
              </a:ext>
            </a:extLst>
          </p:cNvPr>
          <p:cNvSpPr txBox="1"/>
          <p:nvPr/>
        </p:nvSpPr>
        <p:spPr>
          <a:xfrm>
            <a:off x="502921" y="4193756"/>
            <a:ext cx="157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반쪽만 찾으면 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11989-3FB2-1EAC-029B-63A9FDC791B1}"/>
              </a:ext>
            </a:extLst>
          </p:cNvPr>
          <p:cNvSpPr txBox="1"/>
          <p:nvPr/>
        </p:nvSpPr>
        <p:spPr>
          <a:xfrm>
            <a:off x="4395613" y="4193756"/>
            <a:ext cx="157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반쪽만 찾으면 됨</a:t>
            </a:r>
          </a:p>
        </p:txBody>
      </p:sp>
    </p:spTree>
    <p:extLst>
      <p:ext uri="{BB962C8B-B14F-4D97-AF65-F5344CB8AC3E}">
        <p14:creationId xmlns:p14="http://schemas.microsoft.com/office/powerpoint/2010/main" val="25643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7EFCD-3E24-1180-7FCF-5B70B41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13530-1235-45B2-26BF-67E97424C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630036" cy="49209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ko-KR" altLang="en-US" dirty="0">
                <a:latin typeface="+mn-ea"/>
                <a:ea typeface="+mn-ea"/>
              </a:rPr>
              <a:t>고찰</a:t>
            </a:r>
            <a:endParaRPr lang="en-US" altLang="ko-KR" dirty="0">
              <a:latin typeface="+mn-ea"/>
              <a:ea typeface="+mn-ea"/>
            </a:endParaRPr>
          </a:p>
          <a:p>
            <a:pPr marL="684000" lvl="1" indent="-360000" algn="just">
              <a:lnSpc>
                <a:spcPct val="150000"/>
              </a:lnSpc>
              <a:spcAft>
                <a:spcPts val="400"/>
              </a:spcAft>
              <a:buFont typeface="+mj-lt"/>
              <a:buAutoNum type="arabicParenR" startAt="3"/>
            </a:pPr>
            <a:r>
              <a:rPr lang="ko-KR" altLang="en-US" dirty="0">
                <a:latin typeface="+mn-ea"/>
                <a:ea typeface="+mn-ea"/>
              </a:rPr>
              <a:t>배제를 위한 수학적 아이디어</a:t>
            </a:r>
            <a:r>
              <a:rPr lang="en-US" altLang="ko-KR" dirty="0">
                <a:latin typeface="+mn-ea"/>
                <a:ea typeface="+mn-ea"/>
              </a:rPr>
              <a:t> 3 </a:t>
            </a:r>
            <a:r>
              <a:rPr lang="ko-KR" altLang="en-US" dirty="0">
                <a:latin typeface="+mn-ea"/>
                <a:ea typeface="+mn-ea"/>
              </a:rPr>
              <a:t>구현</a:t>
            </a:r>
            <a:endParaRPr lang="en-US" altLang="ko-KR" dirty="0">
              <a:latin typeface="+mn-ea"/>
              <a:ea typeface="+mn-ea"/>
            </a:endParaRPr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ex) 100</a:t>
            </a:r>
            <a:r>
              <a:rPr lang="ko-KR" altLang="en-US" dirty="0"/>
              <a:t>의 약수 모두 구하기</a:t>
            </a:r>
            <a:endParaRPr lang="en-US" altLang="ko-KR" dirty="0"/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/>
            </a:pPr>
            <a:r>
              <a:rPr lang="en-US" altLang="ko-KR" dirty="0"/>
              <a:t>              </a:t>
            </a:r>
            <a:r>
              <a:rPr lang="ko-KR" altLang="en-US" dirty="0"/>
              <a:t>까지 조사</a:t>
            </a:r>
            <a:endParaRPr lang="en-US" altLang="ko-KR" dirty="0"/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  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en-US" altLang="ko-KR" dirty="0"/>
              <a:t>, 3, 4,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en-US" altLang="ko-KR" dirty="0"/>
              <a:t>, 6, 7, 8, 9,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 startAt="2"/>
            </a:pPr>
            <a:r>
              <a:rPr lang="ko-KR" altLang="en-US" dirty="0"/>
              <a:t>약수 집합</a:t>
            </a:r>
            <a:r>
              <a:rPr lang="en-US" altLang="ko-KR" dirty="0"/>
              <a:t>a { 1,  2,  5,  10}</a:t>
            </a:r>
            <a:r>
              <a:rPr lang="ko-KR" altLang="en-US" dirty="0"/>
              <a:t>으로부터</a:t>
            </a:r>
            <a:endParaRPr lang="en-US" altLang="ko-KR" dirty="0"/>
          </a:p>
          <a:p>
            <a:pPr marL="594000" lvl="2" indent="0" algn="just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altLang="ko-KR" dirty="0"/>
              <a:t>   </a:t>
            </a:r>
            <a:r>
              <a:rPr lang="ko-KR" altLang="en-US" dirty="0"/>
              <a:t>약수 집합</a:t>
            </a:r>
            <a:r>
              <a:rPr lang="en-US" altLang="ko-KR" dirty="0"/>
              <a:t>b {100, 50, 20, 10}</a:t>
            </a:r>
            <a:r>
              <a:rPr lang="ko-KR" altLang="en-US" dirty="0"/>
              <a:t>유도</a:t>
            </a:r>
            <a:endParaRPr lang="en-US" altLang="ko-KR" dirty="0"/>
          </a:p>
          <a:p>
            <a:pPr marL="936900" lvl="2" indent="-342900" algn="just">
              <a:lnSpc>
                <a:spcPct val="150000"/>
              </a:lnSpc>
              <a:spcAft>
                <a:spcPts val="400"/>
              </a:spcAft>
              <a:buFont typeface="+mj-ea"/>
              <a:buAutoNum type="circleNumDbPlain" startAt="3"/>
            </a:pPr>
            <a:r>
              <a:rPr lang="ko-KR" altLang="en-US" dirty="0"/>
              <a:t>약수 합집합 </a:t>
            </a:r>
            <a:r>
              <a:rPr lang="en-US" altLang="ko-KR" dirty="0"/>
              <a:t>{1,2,5,10,20,50,100}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B1232-1C9A-21EC-32B5-41F1B02EE6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ko-KR" altLang="en-US" dirty="0">
                <a:latin typeface="+mn-ea"/>
              </a:rPr>
              <a:t>수학적 배제 적용</a:t>
            </a:r>
            <a:endParaRPr lang="en-US" altLang="ko-KR" dirty="0">
              <a:latin typeface="+mn-ea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225</a:t>
            </a:fld>
            <a:endParaRPr lang="ko-KR" alt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09553912" descr="DRW00005938b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1" y="3182748"/>
            <a:ext cx="1645919" cy="3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6775796" y="1873991"/>
            <a:ext cx="4852321" cy="462717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#include &lt;</a:t>
            </a:r>
            <a:r>
              <a:rPr lang="en-US" altLang="ko-KR" sz="1500" dirty="0" err="1">
                <a:latin typeface="Consolas" panose="020B0609020204030204" pitchFamily="49" charset="0"/>
              </a:rPr>
              <a:t>stdio.h</a:t>
            </a:r>
            <a:r>
              <a:rPr lang="en-US" altLang="ko-KR" sz="1500" dirty="0"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long </a:t>
            </a:r>
            <a:r>
              <a:rPr lang="en-US" altLang="ko-KR" sz="1500" dirty="0" err="1">
                <a:latin typeface="Consolas" panose="020B0609020204030204" pitchFamily="49" charset="0"/>
              </a:rPr>
              <a:t>long</a:t>
            </a:r>
            <a:r>
              <a:rPr lang="en-US" altLang="ko-KR" sz="1500" dirty="0"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</a:rPr>
              <a:t> n;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long </a:t>
            </a:r>
            <a:r>
              <a:rPr lang="en-US" altLang="ko-KR" sz="1500" dirty="0" err="1">
                <a:latin typeface="Consolas" panose="020B0609020204030204" pitchFamily="49" charset="0"/>
              </a:rPr>
              <a:t>long</a:t>
            </a:r>
            <a:r>
              <a:rPr lang="en-US" altLang="ko-KR" sz="1500" dirty="0"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</a:rPr>
              <a:t> solve() {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long </a:t>
            </a:r>
            <a:r>
              <a:rPr lang="en-US" altLang="ko-KR" sz="1500" dirty="0" err="1">
                <a:latin typeface="Consolas" panose="020B0609020204030204" pitchFamily="49" charset="0"/>
              </a:rPr>
              <a:t>long</a:t>
            </a:r>
            <a:r>
              <a:rPr lang="en-US" altLang="ko-KR" sz="1500" dirty="0"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latin typeface="Consolas" panose="020B0609020204030204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</a:rPr>
              <a:t>, </a:t>
            </a:r>
            <a:r>
              <a:rPr lang="en-US" altLang="ko-KR" sz="1500" dirty="0" err="1">
                <a:latin typeface="Consolas" panose="020B0609020204030204" pitchFamily="49" charset="0"/>
              </a:rPr>
              <a:t>ans</a:t>
            </a:r>
            <a:r>
              <a:rPr lang="en-US" altLang="ko-KR" sz="1500" dirty="0">
                <a:latin typeface="Consolas" panose="020B0609020204030204" pitchFamily="49" charset="0"/>
              </a:rPr>
              <a:t> = 0;</a:t>
            </a: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endParaRPr lang="en-US" altLang="ko-KR" sz="15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return </a:t>
            </a:r>
            <a:r>
              <a:rPr lang="en-US" altLang="ko-KR" sz="1500" dirty="0" err="1">
                <a:latin typeface="Consolas" panose="020B0609020204030204" pitchFamily="49" charset="0"/>
              </a:rPr>
              <a:t>ans</a:t>
            </a:r>
            <a:r>
              <a:rPr lang="en-US" altLang="ko-KR" sz="15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US" altLang="ko-KR" sz="1500" dirty="0" err="1"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</a:rPr>
              <a:t> main() {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</a:rPr>
              <a:t>scanf</a:t>
            </a:r>
            <a:r>
              <a:rPr lang="en-US" altLang="ko-KR" sz="1500" dirty="0">
                <a:latin typeface="Consolas" panose="020B0609020204030204" pitchFamily="49" charset="0"/>
              </a:rPr>
              <a:t>("%</a:t>
            </a:r>
            <a:r>
              <a:rPr lang="en-US" altLang="ko-KR" sz="1500" dirty="0" err="1">
                <a:latin typeface="Consolas" panose="020B0609020204030204" pitchFamily="49" charset="0"/>
              </a:rPr>
              <a:t>lld</a:t>
            </a:r>
            <a:r>
              <a:rPr lang="en-US" altLang="ko-KR" sz="1500" dirty="0">
                <a:latin typeface="Consolas" panose="020B0609020204030204" pitchFamily="49" charset="0"/>
              </a:rPr>
              <a:t>", &amp;n);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</a:rPr>
              <a:t>("%</a:t>
            </a:r>
            <a:r>
              <a:rPr lang="en-US" altLang="ko-KR" sz="1500" dirty="0" err="1">
                <a:latin typeface="Consolas" panose="020B0609020204030204" pitchFamily="49" charset="0"/>
              </a:rPr>
              <a:t>lld</a:t>
            </a:r>
            <a:r>
              <a:rPr lang="en-US" altLang="ko-KR" sz="1500" dirty="0">
                <a:latin typeface="Consolas" panose="020B0609020204030204" pitchFamily="49" charset="0"/>
              </a:rPr>
              <a:t>\n", solve());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en-US" altLang="ko-KR" sz="1500" dirty="0">
                <a:latin typeface="Consolas" panose="020B0609020204030204" pitchFamily="49" charset="0"/>
              </a:rPr>
              <a:t>}</a:t>
            </a: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521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3346" y="1727200"/>
            <a:ext cx="11286835" cy="28142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cap="none" dirty="0"/>
              <a:t>비선형</a:t>
            </a:r>
            <a:r>
              <a:rPr lang="en-US" altLang="ko-KR" sz="6000" b="1" cap="none" dirty="0"/>
              <a:t> </a:t>
            </a:r>
            <a:r>
              <a:rPr lang="ko-KR" altLang="en-US" sz="6000" b="1" cap="none" dirty="0"/>
              <a:t>탐색</a:t>
            </a:r>
            <a:br>
              <a:rPr lang="en-US" altLang="ko-KR" sz="5400" cap="none" dirty="0"/>
            </a:br>
            <a:r>
              <a:rPr lang="ko-KR" altLang="en-US" sz="4000" cap="none" dirty="0"/>
              <a:t>비선형구조의 전체탐색</a:t>
            </a:r>
            <a:r>
              <a:rPr lang="en-US" altLang="ko-KR" sz="4000" cap="none" dirty="0"/>
              <a:t>(DFS vs BFS)</a:t>
            </a:r>
            <a:endParaRPr lang="ko-KR" altLang="en-US" sz="2000" cap="none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443346" y="4541417"/>
            <a:ext cx="11286836" cy="60055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739935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탐색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356763" cy="4920916"/>
          </a:xfrm>
        </p:spPr>
        <p:txBody>
          <a:bodyPr>
            <a:normAutofit/>
          </a:bodyPr>
          <a:lstStyle/>
          <a:p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dirty="0"/>
              <a:t>너비우선탐색</a:t>
            </a:r>
            <a:r>
              <a:rPr lang="en-US" altLang="ko-KR" dirty="0"/>
              <a:t>(BFS)</a:t>
            </a:r>
            <a:endParaRPr lang="ko-KR" alt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85FF836-EA53-6E5C-8B2A-03EFC717E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9"/>
          <a:stretch/>
        </p:blipFill>
        <p:spPr bwMode="auto">
          <a:xfrm>
            <a:off x="943026" y="2011029"/>
            <a:ext cx="3051286" cy="31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805450-1646-A8DF-E4F9-49730244C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7"/>
          <a:stretch/>
        </p:blipFill>
        <p:spPr bwMode="auto">
          <a:xfrm>
            <a:off x="6832761" y="1961938"/>
            <a:ext cx="3275176" cy="31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227</a:t>
            </a:fld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28A7367-5951-B1D6-0D90-0FED07D3C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59568"/>
              </p:ext>
            </p:extLst>
          </p:nvPr>
        </p:nvGraphicFramePr>
        <p:xfrm>
          <a:off x="963883" y="5268383"/>
          <a:ext cx="9988032" cy="1188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993874">
                  <a:extLst>
                    <a:ext uri="{9D8B030D-6E8A-4147-A177-3AD203B41FA5}">
                      <a16:colId xmlns:a16="http://schemas.microsoft.com/office/drawing/2014/main" val="2107478903"/>
                    </a:ext>
                  </a:extLst>
                </a:gridCol>
                <a:gridCol w="4994158">
                  <a:extLst>
                    <a:ext uri="{9D8B030D-6E8A-4147-A177-3AD203B41FA5}">
                      <a16:colId xmlns:a16="http://schemas.microsoft.com/office/drawing/2014/main" val="250122805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rgbClr val="333333"/>
                          </a:solidFill>
                          <a:effectLst/>
                        </a:rPr>
                        <a:t>DFS(</a:t>
                      </a:r>
                      <a:r>
                        <a:rPr lang="ko-KR" altLang="en-US" sz="1600" b="1" dirty="0">
                          <a:solidFill>
                            <a:srgbClr val="333333"/>
                          </a:solidFill>
                          <a:effectLst/>
                        </a:rPr>
                        <a:t>깊이우선탐색</a:t>
                      </a:r>
                      <a:r>
                        <a:rPr lang="en-US" altLang="ko-KR" sz="1600" b="1" dirty="0">
                          <a:solidFill>
                            <a:srgbClr val="333333"/>
                          </a:solidFill>
                          <a:effectLst/>
                        </a:rPr>
                        <a:t>)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rgbClr val="333333"/>
                          </a:solidFill>
                          <a:effectLst/>
                        </a:rPr>
                        <a:t>BFS(</a:t>
                      </a:r>
                      <a:r>
                        <a:rPr lang="ko-KR" altLang="en-US" sz="1600" b="1" dirty="0">
                          <a:solidFill>
                            <a:srgbClr val="333333"/>
                          </a:solidFill>
                          <a:effectLst/>
                        </a:rPr>
                        <a:t>너비우선탐색</a:t>
                      </a:r>
                      <a:r>
                        <a:rPr lang="en-US" altLang="ko-KR" sz="1600" b="1" dirty="0">
                          <a:solidFill>
                            <a:srgbClr val="333333"/>
                          </a:solidFill>
                          <a:effectLst/>
                        </a:rPr>
                        <a:t>)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992932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solidFill>
                            <a:srgbClr val="333333"/>
                          </a:solidFill>
                          <a:effectLst/>
                        </a:rPr>
                        <a:t>현재 정점에서 갈 수 있는 점들까지 들어가면서 탐색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solidFill>
                            <a:srgbClr val="333333"/>
                          </a:solidFill>
                          <a:effectLst/>
                        </a:rPr>
                        <a:t>현재 정점에 연결된 가까운 점들부터 탐색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561948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solidFill>
                            <a:srgbClr val="333333"/>
                          </a:solidFill>
                          <a:effectLst/>
                        </a:rPr>
                        <a:t>스택 또는 </a:t>
                      </a:r>
                      <a:r>
                        <a:rPr lang="ko-KR" altLang="en-US" sz="1600" dirty="0" err="1">
                          <a:solidFill>
                            <a:srgbClr val="333333"/>
                          </a:solidFill>
                          <a:effectLst/>
                        </a:rPr>
                        <a:t>재귀함수로</a:t>
                      </a:r>
                      <a:r>
                        <a:rPr lang="ko-KR" altLang="en-US" sz="1600" dirty="0">
                          <a:solidFill>
                            <a:srgbClr val="333333"/>
                          </a:solidFill>
                          <a:effectLst/>
                        </a:rPr>
                        <a:t> 구현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solidFill>
                            <a:srgbClr val="333333"/>
                          </a:solidFill>
                          <a:effectLst/>
                        </a:rPr>
                        <a:t>큐를 이용해서 구현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72970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9464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탐색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4"/>
            <a:ext cx="5423367" cy="5450305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</a:p>
          <a:p>
            <a:pPr lvl="1" algn="just"/>
            <a:r>
              <a:rPr lang="ko-KR" altLang="en-US" dirty="0"/>
              <a:t>최대한 깊이 내려간 뒤</a:t>
            </a:r>
            <a:r>
              <a:rPr lang="en-US" altLang="ko-KR" dirty="0"/>
              <a:t>, </a:t>
            </a:r>
            <a:r>
              <a:rPr lang="ko-KR" altLang="en-US" dirty="0"/>
              <a:t>더이상 깊이 갈 곳이 없을 경우 옆으로 이동</a:t>
            </a:r>
          </a:p>
          <a:p>
            <a:pPr lvl="1" algn="just"/>
            <a:r>
              <a:rPr lang="ko-KR" altLang="en-US" dirty="0"/>
              <a:t>루트 노드</a:t>
            </a:r>
            <a:r>
              <a:rPr lang="en-US" altLang="ko-KR" dirty="0"/>
              <a:t>(</a:t>
            </a:r>
            <a:r>
              <a:rPr lang="ko-KR" altLang="en-US" dirty="0"/>
              <a:t>혹은 다른 임의의 노드</a:t>
            </a:r>
            <a:r>
              <a:rPr lang="en-US" altLang="ko-KR" dirty="0"/>
              <a:t>)</a:t>
            </a:r>
            <a:r>
              <a:rPr lang="ko-KR" altLang="en-US" dirty="0"/>
              <a:t>에서 시작해서 다음 분기</a:t>
            </a:r>
            <a:r>
              <a:rPr lang="en-US" altLang="ko-KR" dirty="0"/>
              <a:t>(branch)</a:t>
            </a:r>
            <a:r>
              <a:rPr lang="ko-KR" altLang="en-US" dirty="0"/>
              <a:t>로 넘어가기 전에 해당 분기를 완벽하게 탐색하는 방식</a:t>
            </a:r>
            <a:endParaRPr lang="en-US" altLang="ko-KR" dirty="0"/>
          </a:p>
          <a:p>
            <a:pPr algn="just"/>
            <a:r>
              <a:rPr lang="ko-KR" altLang="en-US" dirty="0"/>
              <a:t>평가</a:t>
            </a:r>
            <a:endParaRPr lang="en-US" altLang="ko-KR" dirty="0"/>
          </a:p>
          <a:p>
            <a:pPr marL="781200" lvl="1" indent="-457200" algn="just">
              <a:buFont typeface="+mj-lt"/>
              <a:buAutoNum type="arabicPeriod"/>
            </a:pPr>
            <a:r>
              <a:rPr lang="ko-KR" altLang="en-US" dirty="0"/>
              <a:t>깊이 우선 탐색</a:t>
            </a:r>
            <a:r>
              <a:rPr lang="en-US" altLang="ko-KR" dirty="0"/>
              <a:t>(DFS)</a:t>
            </a:r>
            <a:r>
              <a:rPr lang="ko-KR" altLang="en-US" dirty="0"/>
              <a:t>이 너비 우선 탐색</a:t>
            </a:r>
            <a:r>
              <a:rPr lang="en-US" altLang="ko-KR" dirty="0"/>
              <a:t>(BFS)</a:t>
            </a:r>
            <a:r>
              <a:rPr lang="ko-KR" altLang="en-US" dirty="0"/>
              <a:t>보다 좀 더 간단함</a:t>
            </a:r>
          </a:p>
          <a:p>
            <a:pPr marL="781200" lvl="1" indent="-457200" algn="just">
              <a:buFont typeface="+mj-lt"/>
              <a:buAutoNum type="arabicPeriod"/>
            </a:pPr>
            <a:r>
              <a:rPr lang="ko-KR" altLang="en-US" dirty="0"/>
              <a:t>검색 속도 자체는 너비 우선 탐색</a:t>
            </a:r>
            <a:r>
              <a:rPr lang="en-US" altLang="ko-KR" dirty="0"/>
              <a:t>(BFS)</a:t>
            </a:r>
            <a:r>
              <a:rPr lang="ko-KR" altLang="en-US" dirty="0"/>
              <a:t>에 비해서 느림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dirty="0"/>
              <a:t>너비우선탐색</a:t>
            </a:r>
            <a:r>
              <a:rPr lang="en-US" altLang="ko-KR" dirty="0"/>
              <a:t>(BFS)</a:t>
            </a:r>
          </a:p>
          <a:p>
            <a:pPr lvl="1" algn="just"/>
            <a:r>
              <a:rPr lang="ko-KR" altLang="en-US" dirty="0"/>
              <a:t>최대한 넓게 이동한 다음</a:t>
            </a:r>
            <a:r>
              <a:rPr lang="en-US" altLang="ko-KR" dirty="0"/>
              <a:t>, </a:t>
            </a:r>
            <a:r>
              <a:rPr lang="ko-KR" altLang="en-US" dirty="0"/>
              <a:t>더 이상 갈 수 없을 때 아래로 이동</a:t>
            </a:r>
            <a:endParaRPr lang="en-US" altLang="ko-KR" dirty="0"/>
          </a:p>
          <a:p>
            <a:pPr lvl="1" algn="just"/>
            <a:r>
              <a:rPr lang="ko-KR" altLang="en-US" dirty="0"/>
              <a:t>루트 노드</a:t>
            </a:r>
            <a:r>
              <a:rPr lang="en-US" altLang="ko-KR" dirty="0"/>
              <a:t>(</a:t>
            </a:r>
            <a:r>
              <a:rPr lang="ko-KR" altLang="en-US" dirty="0"/>
              <a:t>혹은 다른 임의의 노드</a:t>
            </a:r>
            <a:r>
              <a:rPr lang="en-US" altLang="ko-KR" dirty="0"/>
              <a:t>)</a:t>
            </a:r>
            <a:r>
              <a:rPr lang="ko-KR" altLang="en-US" dirty="0"/>
              <a:t>에서 시작해서 인접한 노드를 먼저 탐색하는 방법</a:t>
            </a:r>
            <a:endParaRPr lang="en-US" altLang="ko-KR" dirty="0"/>
          </a:p>
          <a:p>
            <a:pPr lvl="1" algn="just"/>
            <a:r>
              <a:rPr lang="ko-KR" altLang="en-US" dirty="0"/>
              <a:t>시작 정점으로부터 가까운 정점을 먼저 방문하고 멀리 떨어져 있는 정점을 나중에 방문하는 순회 방법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1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11111"/>
            <a:ext cx="5356763" cy="5384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그래프의 순회</a:t>
            </a:r>
            <a:endParaRPr lang="en-US" altLang="ko-KR" dirty="0"/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dirty="0"/>
              <a:t>트리와 달리 그래프는 사이클이 존재함</a:t>
            </a:r>
            <a:endParaRPr lang="en-US" altLang="ko-KR" dirty="0"/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dirty="0"/>
              <a:t>방문정보를 유지하여 재방문을 막아야 함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0" y="1411111"/>
            <a:ext cx="4933278" cy="5384801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dirty="0"/>
              <a:t>깊이우선탐색 알고리즘</a:t>
            </a:r>
            <a:endParaRPr lang="en-US" altLang="ko-KR" dirty="0"/>
          </a:p>
          <a:p>
            <a:pPr marL="324000" lvl="1" indent="0" algn="just">
              <a:lnSpc>
                <a:spcPct val="130000"/>
              </a:lnSpc>
              <a:buNone/>
            </a:pPr>
            <a:r>
              <a:rPr lang="en-US" altLang="ko-KR" dirty="0"/>
              <a:t>: go deep(before going wide)</a:t>
            </a:r>
          </a:p>
          <a:p>
            <a:pPr marL="324000" lvl="1" indent="0">
              <a:lnSpc>
                <a:spcPct val="130000"/>
              </a:lnSpc>
              <a:buNone/>
            </a:pPr>
            <a:r>
              <a:rPr lang="en-US" altLang="ko-KR" dirty="0"/>
              <a:t>def </a:t>
            </a:r>
            <a:r>
              <a:rPr lang="en-US" altLang="ko-KR" dirty="0" err="1"/>
              <a:t>dfs</a:t>
            </a:r>
            <a:r>
              <a:rPr lang="en-US" altLang="ko-KR" dirty="0"/>
              <a:t>(k):</a:t>
            </a:r>
          </a:p>
          <a:p>
            <a:pPr marL="781200" lvl="1" indent="-457200" algn="just">
              <a:lnSpc>
                <a:spcPct val="130000"/>
              </a:lnSpc>
              <a:buFont typeface="+mj-lt"/>
              <a:buAutoNum type="arabicParenR"/>
            </a:pPr>
            <a:r>
              <a:rPr lang="ko-KR" altLang="en-US" dirty="0"/>
              <a:t>정점 </a:t>
            </a:r>
            <a:r>
              <a:rPr lang="en-US" altLang="ko-KR" dirty="0"/>
              <a:t>k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처리하고 방문한 것으로 표시</a:t>
            </a:r>
            <a:endParaRPr lang="en-US" altLang="ko-KR" dirty="0"/>
          </a:p>
          <a:p>
            <a:pPr marL="781200" lvl="1" indent="-457200" algn="just">
              <a:lnSpc>
                <a:spcPct val="130000"/>
              </a:lnSpc>
              <a:buFont typeface="+mj-lt"/>
              <a:buAutoNum type="arabicParenR"/>
            </a:pPr>
            <a:r>
              <a:rPr lang="ko-KR" altLang="en-US" dirty="0"/>
              <a:t>정점</a:t>
            </a:r>
            <a:r>
              <a:rPr lang="en-US" altLang="ko-KR" dirty="0"/>
              <a:t> k</a:t>
            </a:r>
            <a:r>
              <a:rPr lang="ko-KR" altLang="en-US" dirty="0"/>
              <a:t>와 연결된 모든</a:t>
            </a:r>
            <a:r>
              <a:rPr lang="en-US" altLang="ko-KR" dirty="0"/>
              <a:t> </a:t>
            </a:r>
            <a:r>
              <a:rPr lang="ko-KR" altLang="en-US" dirty="0"/>
              <a:t>정점에 대하여</a:t>
            </a:r>
            <a:r>
              <a:rPr lang="en-US" altLang="ko-KR" dirty="0"/>
              <a:t> </a:t>
            </a:r>
            <a:r>
              <a:rPr lang="ko-KR" altLang="en-US" dirty="0" err="1"/>
              <a:t>방문한적이</a:t>
            </a:r>
            <a:r>
              <a:rPr lang="ko-KR" altLang="en-US" dirty="0"/>
              <a:t> 없으면 그 정점에서 </a:t>
            </a:r>
            <a:r>
              <a:rPr lang="en-US" altLang="ko-KR" dirty="0" err="1"/>
              <a:t>dfs</a:t>
            </a:r>
            <a:r>
              <a:rPr lang="en-US" altLang="ko-KR" dirty="0"/>
              <a:t>, </a:t>
            </a:r>
            <a:r>
              <a:rPr lang="ko-KR" altLang="en-US" dirty="0"/>
              <a:t>완료되면 되돌아오기</a:t>
            </a:r>
            <a:r>
              <a:rPr lang="en-US" altLang="ko-KR" dirty="0"/>
              <a:t>(</a:t>
            </a:r>
            <a:r>
              <a:rPr lang="ko-KR" altLang="en-US" dirty="0" err="1"/>
              <a:t>백트랙</a:t>
            </a:r>
            <a:r>
              <a:rPr lang="en-US" altLang="ko-KR" dirty="0"/>
              <a:t>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229</a:t>
            </a:fld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72AA59-01B3-0C47-0A40-90013263C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14060" b="5458"/>
          <a:stretch/>
        </p:blipFill>
        <p:spPr bwMode="auto">
          <a:xfrm>
            <a:off x="871305" y="3150190"/>
            <a:ext cx="5066651" cy="28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73C1A-2452-EB6B-D9E2-046B3A6D5F40}"/>
              </a:ext>
            </a:extLst>
          </p:cNvPr>
          <p:cNvSpPr txBox="1"/>
          <p:nvPr/>
        </p:nvSpPr>
        <p:spPr>
          <a:xfrm>
            <a:off x="482972" y="6632178"/>
            <a:ext cx="5933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image source: </a:t>
            </a:r>
            <a:r>
              <a:rPr lang="ko-KR" altLang="en-US" sz="1000" dirty="0"/>
              <a:t>https://www.cs.emory.edu/~cheung/Courses/253/Syllabus/Graph/</a:t>
            </a:r>
            <a:r>
              <a:rPr lang="en-US" altLang="ko-KR" sz="1000" dirty="0"/>
              <a:t>b</a:t>
            </a:r>
            <a:r>
              <a:rPr lang="ko-KR" altLang="en-US" sz="1000" dirty="0"/>
              <a:t>fs.html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095BB7-4ABB-A26D-E5CD-57A3E5B35503}"/>
              </a:ext>
            </a:extLst>
          </p:cNvPr>
          <p:cNvSpPr/>
          <p:nvPr/>
        </p:nvSpPr>
        <p:spPr>
          <a:xfrm>
            <a:off x="6533146" y="2466474"/>
            <a:ext cx="5049253" cy="3035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644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수의 표현 방식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latin typeface="+mn-lt"/>
              </a:rPr>
              <a:t>정수</a:t>
            </a:r>
            <a:r>
              <a:rPr lang="en-US" altLang="ko-KR" sz="2800" dirty="0">
                <a:latin typeface="+mn-lt"/>
              </a:rPr>
              <a:t>(</a:t>
            </a:r>
            <a:r>
              <a:rPr lang="ko-KR" altLang="en-US" sz="2800" dirty="0">
                <a:latin typeface="+mn-lt"/>
              </a:rPr>
              <a:t>양수</a:t>
            </a:r>
            <a:r>
              <a:rPr lang="en-US" altLang="ko-KR" sz="2800" dirty="0">
                <a:latin typeface="+mn-lt"/>
              </a:rPr>
              <a:t>)</a:t>
            </a:r>
            <a:r>
              <a:rPr lang="ko-KR" altLang="en-US" sz="2800" dirty="0">
                <a:latin typeface="+mn-lt"/>
              </a:rPr>
              <a:t>의 표현 </a:t>
            </a:r>
            <a:r>
              <a:rPr lang="en-US" altLang="ko-KR" sz="2800" dirty="0">
                <a:latin typeface="+mn-lt"/>
              </a:rPr>
              <a:t>- unsigned</a:t>
            </a:r>
          </a:p>
        </p:txBody>
      </p:sp>
      <p:graphicFrame>
        <p:nvGraphicFramePr>
          <p:cNvPr id="4" name="내용 개체 틀 6"/>
          <p:cNvGraphicFramePr>
            <a:graphicFrameLocks/>
          </p:cNvGraphicFramePr>
          <p:nvPr/>
        </p:nvGraphicFramePr>
        <p:xfrm>
          <a:off x="899592" y="2565656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내용 개체 틀 6"/>
          <p:cNvGraphicFramePr>
            <a:graphicFrameLocks/>
          </p:cNvGraphicFramePr>
          <p:nvPr/>
        </p:nvGraphicFramePr>
        <p:xfrm>
          <a:off x="899592" y="5583520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1880" y="2559184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491880" y="5577048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127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내용 개체 틀 6"/>
          <p:cNvGraphicFramePr>
            <a:graphicFrameLocks/>
          </p:cNvGraphicFramePr>
          <p:nvPr/>
        </p:nvGraphicFramePr>
        <p:xfrm>
          <a:off x="899592" y="307543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491880" y="306896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내용 개체 틀 6"/>
          <p:cNvGraphicFramePr>
            <a:graphicFrameLocks/>
          </p:cNvGraphicFramePr>
          <p:nvPr/>
        </p:nvGraphicFramePr>
        <p:xfrm>
          <a:off x="899592" y="356804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491880" y="3561576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내용 개체 틀 6"/>
          <p:cNvGraphicFramePr>
            <a:graphicFrameLocks/>
          </p:cNvGraphicFramePr>
          <p:nvPr/>
        </p:nvGraphicFramePr>
        <p:xfrm>
          <a:off x="899592" y="4077824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491880" y="4071352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내용 개체 틀 6"/>
          <p:cNvGraphicFramePr>
            <a:graphicFrameLocks/>
          </p:cNvGraphicFramePr>
          <p:nvPr/>
        </p:nvGraphicFramePr>
        <p:xfrm>
          <a:off x="4932040" y="2559184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내용 개체 틀 6"/>
          <p:cNvGraphicFramePr>
            <a:graphicFrameLocks/>
          </p:cNvGraphicFramePr>
          <p:nvPr/>
        </p:nvGraphicFramePr>
        <p:xfrm>
          <a:off x="4932040" y="5583520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524328" y="2552712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255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7524328" y="5577048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128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내용 개체 틀 6"/>
          <p:cNvGraphicFramePr>
            <a:graphicFrameLocks/>
          </p:cNvGraphicFramePr>
          <p:nvPr/>
        </p:nvGraphicFramePr>
        <p:xfrm>
          <a:off x="4932040" y="3573016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7524328" y="3566544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132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내용 개체 틀 6"/>
          <p:cNvGraphicFramePr>
            <a:graphicFrameLocks/>
          </p:cNvGraphicFramePr>
          <p:nvPr/>
        </p:nvGraphicFramePr>
        <p:xfrm>
          <a:off x="4932040" y="406563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7524328" y="405916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131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내용 개체 틀 6"/>
          <p:cNvGraphicFramePr>
            <a:graphicFrameLocks/>
          </p:cNvGraphicFramePr>
          <p:nvPr/>
        </p:nvGraphicFramePr>
        <p:xfrm>
          <a:off x="4932040" y="457540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7524328" y="4568936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130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내용 개체 틀 6"/>
          <p:cNvGraphicFramePr>
            <a:graphicFrameLocks/>
          </p:cNvGraphicFramePr>
          <p:nvPr/>
        </p:nvGraphicFramePr>
        <p:xfrm>
          <a:off x="899592" y="457540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3491880" y="4568936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내용 개체 틀 6"/>
          <p:cNvGraphicFramePr>
            <a:graphicFrameLocks/>
          </p:cNvGraphicFramePr>
          <p:nvPr/>
        </p:nvGraphicFramePr>
        <p:xfrm>
          <a:off x="4932040" y="507299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7524328" y="506652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129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012160" y="306896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79712" y="508518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:</a:t>
            </a: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528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80631"/>
            <a:ext cx="5356763" cy="5384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탐색순서</a:t>
            </a:r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19B5F62-0EE5-1D69-F6A6-3C175D37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70" y="1772795"/>
            <a:ext cx="3806476" cy="480393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257D9E7-E0E9-641A-BA66-6B7315372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680" y="1804180"/>
            <a:ext cx="3806476" cy="473792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F7D9F67-1CDE-3870-14DE-D71C07B02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990" y="1880380"/>
            <a:ext cx="3711131" cy="4649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D5DC1-4A86-E57C-2CF8-4297AA83C839}"/>
              </a:ext>
            </a:extLst>
          </p:cNvPr>
          <p:cNvSpPr txBox="1"/>
          <p:nvPr/>
        </p:nvSpPr>
        <p:spPr>
          <a:xfrm>
            <a:off x="76200" y="1636540"/>
            <a:ext cx="361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45C9E-B193-FB2A-F833-55C693101332}"/>
              </a:ext>
            </a:extLst>
          </p:cNvPr>
          <p:cNvSpPr txBox="1"/>
          <p:nvPr/>
        </p:nvSpPr>
        <p:spPr>
          <a:xfrm>
            <a:off x="60960" y="4166380"/>
            <a:ext cx="361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0736C-61F6-3F19-44C1-30714F550186}"/>
              </a:ext>
            </a:extLst>
          </p:cNvPr>
          <p:cNvSpPr txBox="1"/>
          <p:nvPr/>
        </p:nvSpPr>
        <p:spPr>
          <a:xfrm>
            <a:off x="482972" y="6632178"/>
            <a:ext cx="5933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image source: </a:t>
            </a:r>
            <a:r>
              <a:rPr lang="ko-KR" altLang="en-US" sz="1000" dirty="0"/>
              <a:t>https://www.cs.emory.edu/~cheung/Courses/253/Syllabus/Graph/</a:t>
            </a:r>
            <a:r>
              <a:rPr lang="en-US" altLang="ko-KR" sz="1000" dirty="0"/>
              <a:t>b</a:t>
            </a:r>
            <a:r>
              <a:rPr lang="ko-KR" altLang="en-US" sz="1000" dirty="0"/>
              <a:t>fs.html</a:t>
            </a:r>
          </a:p>
        </p:txBody>
      </p:sp>
    </p:spTree>
    <p:extLst>
      <p:ext uri="{BB962C8B-B14F-4D97-AF65-F5344CB8AC3E}">
        <p14:creationId xmlns:p14="http://schemas.microsoft.com/office/powerpoint/2010/main" val="247665731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80631"/>
            <a:ext cx="5356763" cy="5384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탐색순서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60785F-C2EA-CBB6-86BF-06F6C4DFD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2" y="1790930"/>
            <a:ext cx="3755136" cy="48332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CCE74B4-F76E-E243-8E94-09A34F800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183" y="1877523"/>
            <a:ext cx="3769805" cy="476726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B330E9-3E38-7D09-09F1-493475A32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983" y="1837102"/>
            <a:ext cx="3777139" cy="4730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2025F-0B41-3832-928F-C8679A515D40}"/>
              </a:ext>
            </a:extLst>
          </p:cNvPr>
          <p:cNvSpPr txBox="1"/>
          <p:nvPr/>
        </p:nvSpPr>
        <p:spPr>
          <a:xfrm>
            <a:off x="482972" y="6632178"/>
            <a:ext cx="5933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image source: </a:t>
            </a:r>
            <a:r>
              <a:rPr lang="ko-KR" altLang="en-US" sz="1000" dirty="0"/>
              <a:t>https://www.cs.emory.edu/~cheung/Courses/253/Syllabus/Graph/</a:t>
            </a:r>
            <a:r>
              <a:rPr lang="en-US" altLang="ko-KR" sz="1000" dirty="0"/>
              <a:t>b</a:t>
            </a:r>
            <a:r>
              <a:rPr lang="ko-KR" altLang="en-US" sz="1000" dirty="0"/>
              <a:t>fs.html</a:t>
            </a:r>
          </a:p>
        </p:txBody>
      </p:sp>
    </p:spTree>
    <p:extLst>
      <p:ext uri="{BB962C8B-B14F-4D97-AF65-F5344CB8AC3E}">
        <p14:creationId xmlns:p14="http://schemas.microsoft.com/office/powerpoint/2010/main" val="22894624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80631"/>
            <a:ext cx="5356763" cy="5384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탐색순서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C865AC9-C07E-5747-E590-6B03C7772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2" y="1812466"/>
            <a:ext cx="3872484" cy="46719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A305C22-70F5-E428-7805-3AC072EE6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840" y="1873426"/>
            <a:ext cx="3872484" cy="1254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6B815-ADC7-C58C-EF90-77DCF83365AA}"/>
              </a:ext>
            </a:extLst>
          </p:cNvPr>
          <p:cNvSpPr txBox="1"/>
          <p:nvPr/>
        </p:nvSpPr>
        <p:spPr>
          <a:xfrm>
            <a:off x="482972" y="6632178"/>
            <a:ext cx="5933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image source: </a:t>
            </a:r>
            <a:r>
              <a:rPr lang="ko-KR" altLang="en-US" sz="1000" dirty="0"/>
              <a:t>https://www.cs.emory.edu/~cheung/Courses/253/Syllabus/Graph/</a:t>
            </a:r>
            <a:r>
              <a:rPr lang="en-US" altLang="ko-KR" sz="1000" dirty="0"/>
              <a:t>b</a:t>
            </a:r>
            <a:r>
              <a:rPr lang="ko-KR" altLang="en-US" sz="1000" dirty="0"/>
              <a:t>fs.html</a:t>
            </a:r>
          </a:p>
        </p:txBody>
      </p:sp>
    </p:spTree>
    <p:extLst>
      <p:ext uri="{BB962C8B-B14F-4D97-AF65-F5344CB8AC3E}">
        <p14:creationId xmlns:p14="http://schemas.microsoft.com/office/powerpoint/2010/main" val="280494748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93E21B1-45FB-3B6D-A7F9-589F73C17F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vector</a:t>
            </a:r>
            <a:r>
              <a:rPr lang="ko-KR" altLang="en-US" dirty="0"/>
              <a:t>를 인접리스트로 활용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176B-7FEC-A166-D6D1-F82C25BABE6B}"/>
              </a:ext>
            </a:extLst>
          </p:cNvPr>
          <p:cNvSpPr txBox="1"/>
          <p:nvPr/>
        </p:nvSpPr>
        <p:spPr>
          <a:xfrm>
            <a:off x="6400794" y="1226314"/>
            <a:ext cx="5378829" cy="531412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int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n, m;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vector&lt;</a:t>
            </a:r>
            <a:r>
              <a:rPr lang="en-US" altLang="ko-KR" sz="1400" b="0" i="0" u="none" strike="noStrike" baseline="0" dirty="0">
                <a:solidFill>
                  <a:srgbClr val="00B0F0"/>
                </a:solidFill>
                <a:latin typeface="Consolas" panose="020B0609020204030204" pitchFamily="49" charset="0"/>
              </a:rPr>
              <a:t>vector&lt;int&gt;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&gt; G;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vector&lt;</a:t>
            </a:r>
            <a:r>
              <a:rPr lang="en-US" altLang="ko-KR" sz="1400" dirty="0">
                <a:solidFill>
                  <a:srgbClr val="00B0F0"/>
                </a:solidFill>
                <a:latin typeface="Consolas" panose="020B0609020204030204" pitchFamily="49" charset="0"/>
              </a:rPr>
              <a:t>bool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&gt; visited;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%d", &amp;n, &amp;m);</a:t>
            </a:r>
          </a:p>
          <a:p>
            <a:pPr algn="l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정점이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부터 시작하므로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n+1</a:t>
            </a: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G.resize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(n+1);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// </a:t>
            </a:r>
            <a:r>
              <a:rPr lang="ko-KR" altLang="en-US" sz="14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공간확보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visited.assign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(n+1, 0);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for(int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&lt;m;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int a, b;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%d", &amp;a, &amp;b);</a:t>
            </a:r>
          </a:p>
          <a:p>
            <a:pPr algn="l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     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양방향 연결이므로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→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b, a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←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G[a].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push_back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(b);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G[b].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push_back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(a);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표 6">
            <a:extLst>
              <a:ext uri="{FF2B5EF4-FFF2-40B4-BE49-F238E27FC236}">
                <a16:creationId xmlns:a16="http://schemas.microsoft.com/office/drawing/2014/main" id="{0FC29D5A-249F-F2EC-D0AC-29614BF6B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404678"/>
              </p:ext>
            </p:extLst>
          </p:nvPr>
        </p:nvGraphicFramePr>
        <p:xfrm>
          <a:off x="276726" y="1917138"/>
          <a:ext cx="5952337" cy="3512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3106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959231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3923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그래프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데이터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3120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8 10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0 1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0 3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0 8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1 7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2 3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2 5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3 4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2 7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4 8</a:t>
                      </a:r>
                    </a:p>
                    <a:p>
                      <a:r>
                        <a:rPr lang="en-US" altLang="ko-KR" dirty="0">
                          <a:latin typeface="Consolas" panose="020B0609020204030204" pitchFamily="49" charset="0"/>
                        </a:rPr>
                        <a:t>5 6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233</a:t>
            </a:fld>
            <a:endParaRPr lang="ko-KR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588D963-48C0-5A8C-B451-5A2357E9E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14060" b="5458"/>
          <a:stretch/>
        </p:blipFill>
        <p:spPr bwMode="auto">
          <a:xfrm>
            <a:off x="324852" y="2472288"/>
            <a:ext cx="4896136" cy="27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466" y="1421141"/>
            <a:ext cx="1630619" cy="44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4802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93E21B1-45FB-3B6D-A7F9-589F73C17F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/>
              <a:t>깊이우선탐색</a:t>
            </a:r>
            <a:r>
              <a:rPr lang="en-US" altLang="ko-KR" dirty="0"/>
              <a:t>(DFS)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150304" cy="4920916"/>
          </a:xfrm>
        </p:spPr>
        <p:txBody>
          <a:bodyPr>
            <a:normAutofit/>
          </a:bodyPr>
          <a:lstStyle/>
          <a:p>
            <a:r>
              <a:rPr lang="en-US" altLang="ko-KR" dirty="0"/>
              <a:t>DFS </a:t>
            </a:r>
            <a:r>
              <a:rPr lang="ko-KR" altLang="en-US" dirty="0"/>
              <a:t>알고리즘 구현</a:t>
            </a:r>
            <a:r>
              <a:rPr lang="en-US" altLang="ko-KR" dirty="0"/>
              <a:t>(</a:t>
            </a:r>
            <a:r>
              <a:rPr lang="ko-KR" altLang="en-US" dirty="0"/>
              <a:t>인접리스트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en-US" altLang="ko-KR" dirty="0"/>
              <a:t>DFS </a:t>
            </a:r>
            <a:r>
              <a:rPr lang="ko-KR" altLang="en-US" dirty="0"/>
              <a:t>알고리즘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def </a:t>
            </a:r>
            <a:r>
              <a:rPr lang="en-US" altLang="ko-KR" dirty="0" err="1"/>
              <a:t>dfs</a:t>
            </a:r>
            <a:r>
              <a:rPr lang="en-US" altLang="ko-KR" dirty="0"/>
              <a:t>(k):</a:t>
            </a:r>
          </a:p>
          <a:p>
            <a:pPr marL="781200" lvl="1" indent="-457200" algn="just">
              <a:buFont typeface="+mj-lt"/>
              <a:buAutoNum type="arabicParenR"/>
            </a:pPr>
            <a:r>
              <a:rPr lang="ko-KR" altLang="en-US" sz="1800" dirty="0"/>
              <a:t>정점 </a:t>
            </a:r>
            <a:r>
              <a:rPr lang="en-US" altLang="ko-KR" sz="1800" dirty="0"/>
              <a:t>k</a:t>
            </a:r>
            <a:r>
              <a:rPr lang="ko-KR" altLang="en-US" sz="1800" dirty="0"/>
              <a:t>를</a:t>
            </a:r>
            <a:r>
              <a:rPr lang="en-US" altLang="ko-KR" sz="1800" dirty="0"/>
              <a:t> </a:t>
            </a:r>
            <a:r>
              <a:rPr lang="ko-KR" altLang="en-US" sz="1800" dirty="0"/>
              <a:t>처리하고 방문한 것으로 표시</a:t>
            </a:r>
            <a:endParaRPr lang="en-US" altLang="ko-KR" sz="1800" dirty="0"/>
          </a:p>
          <a:p>
            <a:pPr marL="781200" lvl="1" indent="-457200" algn="just">
              <a:buFont typeface="+mj-lt"/>
              <a:buAutoNum type="arabicParenR"/>
            </a:pPr>
            <a:r>
              <a:rPr lang="ko-KR" altLang="en-US" sz="1800" dirty="0"/>
              <a:t>정점</a:t>
            </a:r>
            <a:r>
              <a:rPr lang="en-US" altLang="ko-KR" sz="1800" dirty="0"/>
              <a:t> k</a:t>
            </a:r>
            <a:r>
              <a:rPr lang="ko-KR" altLang="en-US" sz="1800" dirty="0"/>
              <a:t>와 연결된 모든</a:t>
            </a:r>
            <a:r>
              <a:rPr lang="en-US" altLang="ko-KR" sz="1800" dirty="0"/>
              <a:t> </a:t>
            </a:r>
            <a:r>
              <a:rPr lang="ko-KR" altLang="en-US" sz="1800" dirty="0"/>
              <a:t>정점에 대하여</a:t>
            </a:r>
            <a:r>
              <a:rPr lang="en-US" altLang="ko-KR" sz="1800" dirty="0"/>
              <a:t> </a:t>
            </a:r>
            <a:r>
              <a:rPr lang="ko-KR" altLang="en-US" sz="1800" dirty="0"/>
              <a:t>방문한 적이 없으면 그 정점에서 </a:t>
            </a:r>
            <a:r>
              <a:rPr lang="en-US" altLang="ko-KR" sz="1800" dirty="0" err="1"/>
              <a:t>dfs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dfs</a:t>
            </a:r>
            <a:r>
              <a:rPr lang="en-US" altLang="ko-KR" sz="1800" dirty="0"/>
              <a:t> </a:t>
            </a:r>
            <a:r>
              <a:rPr lang="ko-KR" altLang="en-US" sz="1800" dirty="0"/>
              <a:t>완료되면 되돌아오기</a:t>
            </a:r>
            <a:r>
              <a:rPr lang="en-US" altLang="ko-KR" sz="1800" dirty="0"/>
              <a:t>(</a:t>
            </a:r>
            <a:r>
              <a:rPr lang="ko-KR" altLang="en-US" sz="1800" dirty="0" err="1"/>
              <a:t>백트랙</a:t>
            </a:r>
            <a:r>
              <a:rPr lang="en-US" altLang="ko-KR" sz="18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176B-7FEC-A166-D6D1-F82C25BABE6B}"/>
              </a:ext>
            </a:extLst>
          </p:cNvPr>
          <p:cNvSpPr txBox="1"/>
          <p:nvPr/>
        </p:nvSpPr>
        <p:spPr>
          <a:xfrm>
            <a:off x="5966221" y="592850"/>
            <a:ext cx="5562600" cy="588264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vector&lt;vector&lt;int&gt;&gt; G;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vector&lt;bool&gt; visited;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에서 </a:t>
            </a:r>
            <a:r>
              <a:rPr lang="en-US" altLang="ko-KR" sz="15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endParaRPr lang="en-US" altLang="ko-KR" sz="15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(int k)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를 방문하였음을 출력</a:t>
            </a:r>
          </a:p>
          <a:p>
            <a:pPr algn="l">
              <a:lnSpc>
                <a:spcPct val="110000"/>
              </a:lnSpc>
            </a:pPr>
            <a:r>
              <a:rPr lang="ko-KR" altLang="en-US" sz="15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500" b="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("</a:t>
            </a:r>
            <a:r>
              <a:rPr lang="en-US" altLang="ko-KR" sz="1500" b="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5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(%d) started.\n", k);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나중에 </a:t>
            </a:r>
            <a:r>
              <a:rPr lang="ko-KR" altLang="en-US" sz="15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다시오지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않기 위해 방문을 표시하고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visited[k] = true;</a:t>
            </a:r>
          </a:p>
          <a:p>
            <a:pPr algn="l">
              <a:lnSpc>
                <a:spcPct val="110000"/>
              </a:lnSpc>
            </a:pPr>
            <a:endParaRPr lang="en-US" altLang="ko-KR" sz="15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</a:t>
            </a:r>
            <a:r>
              <a:rPr lang="ko-KR" altLang="en-US" sz="1500" b="0" i="0" u="none" strike="noStrike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와 연결된 모든 정점에 대하여</a:t>
            </a:r>
          </a:p>
          <a:p>
            <a:pPr algn="l">
              <a:lnSpc>
                <a:spcPct val="110000"/>
              </a:lnSpc>
            </a:pPr>
            <a:r>
              <a:rPr lang="ko-KR" altLang="en-US" sz="15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for (int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&lt;G[k].size();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k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와 연결된 </a:t>
            </a:r>
            <a:r>
              <a:rPr lang="en-US" altLang="ko-KR" sz="15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번째 정점에 방문한 적 없으면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if (!visited[G[k][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]]) {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그 정점에서 다시 </a:t>
            </a:r>
            <a:r>
              <a:rPr lang="en-US" altLang="ko-KR" sz="15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</a:p>
          <a:p>
            <a:pPr algn="l">
              <a:lnSpc>
                <a:spcPct val="110000"/>
              </a:lnSpc>
            </a:pPr>
            <a:r>
              <a:rPr lang="ko-KR" altLang="en-US" sz="15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(G[k][</a:t>
            </a:r>
            <a:r>
              <a:rPr lang="en-US" altLang="ko-KR" sz="15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5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완료하고 돌아왔다고 메시지 출력</a:t>
            </a:r>
          </a:p>
          <a:p>
            <a:pPr algn="l">
              <a:lnSpc>
                <a:spcPct val="110000"/>
              </a:lnSpc>
            </a:pPr>
            <a:r>
              <a:rPr lang="ko-KR" altLang="en-US" sz="15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500" b="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5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("return to </a:t>
            </a:r>
            <a:r>
              <a:rPr lang="en-US" altLang="ko-KR" sz="1500" b="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5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(%d).\n", k);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  return; </a:t>
            </a:r>
            <a:r>
              <a:rPr lang="en-US" altLang="ko-KR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연결된 모든 정점을 방문완료하여 되돌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</a:rPr>
              <a:t>아</a:t>
            </a:r>
            <a:r>
              <a:rPr lang="ko-KR" altLang="en-US" sz="15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가기</a:t>
            </a:r>
            <a:endParaRPr lang="en-US" altLang="ko-KR" sz="15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5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234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D6F79-C40B-72F0-5F41-51F5895822D1}"/>
              </a:ext>
            </a:extLst>
          </p:cNvPr>
          <p:cNvSpPr txBox="1"/>
          <p:nvPr/>
        </p:nvSpPr>
        <p:spPr>
          <a:xfrm>
            <a:off x="6269554" y="2927491"/>
            <a:ext cx="1911406" cy="218672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5BA89-4BBF-F580-43C0-B1432BEC97B1}"/>
              </a:ext>
            </a:extLst>
          </p:cNvPr>
          <p:cNvSpPr txBox="1"/>
          <p:nvPr/>
        </p:nvSpPr>
        <p:spPr>
          <a:xfrm>
            <a:off x="6917357" y="4199700"/>
            <a:ext cx="1767186" cy="192166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D4867-EDA2-0E9B-2EB7-F5B59B767241}"/>
              </a:ext>
            </a:extLst>
          </p:cNvPr>
          <p:cNvSpPr txBox="1"/>
          <p:nvPr/>
        </p:nvSpPr>
        <p:spPr>
          <a:xfrm>
            <a:off x="6705322" y="4680430"/>
            <a:ext cx="1369621" cy="213696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9" name="타원형 설명선 8"/>
          <p:cNvSpPr/>
          <p:nvPr/>
        </p:nvSpPr>
        <p:spPr>
          <a:xfrm>
            <a:off x="2021989" y="4535674"/>
            <a:ext cx="2832847" cy="1525169"/>
          </a:xfrm>
          <a:prstGeom prst="wedgeEllipseCallout">
            <a:avLst>
              <a:gd name="adj1" fmla="val 41192"/>
              <a:gd name="adj2" fmla="val -668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dfs</a:t>
            </a:r>
            <a:r>
              <a:rPr lang="ko-KR" altLang="en-US" sz="1600" dirty="0"/>
              <a:t>함수가 종료되면 호출 위치로 알아서 되돌아오므로 딱히 </a:t>
            </a:r>
            <a:r>
              <a:rPr lang="ko-KR" altLang="en-US" sz="1600" dirty="0" err="1"/>
              <a:t>백트랙을</a:t>
            </a:r>
            <a:r>
              <a:rPr lang="ko-KR" altLang="en-US" sz="1600" dirty="0"/>
              <a:t> 구현할 필요는 없음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t="-1" b="616"/>
          <a:stretch/>
        </p:blipFill>
        <p:spPr>
          <a:xfrm>
            <a:off x="10816538" y="602277"/>
            <a:ext cx="1315759" cy="35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93E21B1-45FB-3B6D-A7F9-589F73C17F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176B-7FEC-A166-D6D1-F82C25BABE6B}"/>
              </a:ext>
            </a:extLst>
          </p:cNvPr>
          <p:cNvSpPr txBox="1"/>
          <p:nvPr/>
        </p:nvSpPr>
        <p:spPr>
          <a:xfrm>
            <a:off x="5155147" y="654192"/>
            <a:ext cx="4539202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endParaRPr lang="ko-KR" altLang="en-US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(int k)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를 방문하였음을 출력</a:t>
            </a: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("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(%d) started.\n", k);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나중에 </a:t>
            </a:r>
            <a:r>
              <a:rPr lang="ko-KR" altLang="en-US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다시오지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않기 위해 방문을 표시하고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와 연결된 모든 정점에 대하여</a:t>
            </a: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for (int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&lt;          ;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정점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의 </a:t>
            </a:r>
            <a:r>
              <a:rPr lang="en-US" altLang="ko-KR" sz="140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번째 정점에 방문한 적이 없으면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 (            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그 정점에서 다시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완료하고 돌아왔다고 메시지 출력</a:t>
            </a: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("return to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(%d).\n", k);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output_G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(0);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235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DE202-0537-1D5C-0A0B-D0361CCD7D0F}"/>
              </a:ext>
            </a:extLst>
          </p:cNvPr>
          <p:cNvSpPr txBox="1"/>
          <p:nvPr/>
        </p:nvSpPr>
        <p:spPr>
          <a:xfrm>
            <a:off x="472893" y="654192"/>
            <a:ext cx="4539202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#include &lt;vector&gt;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vector&lt;vector&lt;int&gt;&gt; G;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vector&lt;bool&gt; visited;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void </a:t>
            </a:r>
            <a:r>
              <a:rPr lang="en-US" altLang="ko-KR" sz="1300" dirty="0" err="1">
                <a:latin typeface="Consolas" panose="020B0609020204030204" pitchFamily="49" charset="0"/>
              </a:rPr>
              <a:t>input_G</a:t>
            </a:r>
            <a:r>
              <a:rPr lang="en-US" altLang="ko-KR" sz="1300" dirty="0"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</a:t>
            </a:r>
            <a:r>
              <a:rPr lang="en-US" altLang="ko-KR" sz="1300" dirty="0" err="1">
                <a:latin typeface="Consolas" panose="020B0609020204030204" pitchFamily="49" charset="0"/>
              </a:rPr>
              <a:t>scanf</a:t>
            </a:r>
            <a:r>
              <a:rPr lang="en-US" altLang="ko-KR" sz="1300" dirty="0">
                <a:latin typeface="Consolas" panose="020B0609020204030204" pitchFamily="49" charset="0"/>
              </a:rPr>
              <a:t>("%d %d", &amp;n, &amp;m);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</a:t>
            </a:r>
            <a:r>
              <a:rPr lang="en-US" altLang="ko-KR" sz="1300" dirty="0" err="1">
                <a:latin typeface="Consolas" panose="020B0609020204030204" pitchFamily="49" charset="0"/>
              </a:rPr>
              <a:t>G.resize</a:t>
            </a:r>
            <a:r>
              <a:rPr lang="en-US" altLang="ko-KR" sz="1300" dirty="0">
                <a:latin typeface="Consolas" panose="020B0609020204030204" pitchFamily="49" charset="0"/>
              </a:rPr>
              <a:t>(n+1); 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정점이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부터 시작하므로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n+1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</a:t>
            </a:r>
            <a:r>
              <a:rPr lang="en-US" altLang="ko-KR" sz="1300" dirty="0" err="1">
                <a:latin typeface="Consolas" panose="020B0609020204030204" pitchFamily="49" charset="0"/>
              </a:rPr>
              <a:t>visited.assign</a:t>
            </a:r>
            <a:r>
              <a:rPr lang="en-US" altLang="ko-KR" sz="1300" dirty="0">
                <a:latin typeface="Consolas" panose="020B0609020204030204" pitchFamily="49" charset="0"/>
              </a:rPr>
              <a:t>(n+1, 0);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for(</a:t>
            </a:r>
            <a:r>
              <a:rPr lang="en-US" altLang="ko-KR" sz="1300" dirty="0" err="1">
                <a:latin typeface="Consolas" panose="020B0609020204030204" pitchFamily="49" charset="0"/>
              </a:rPr>
              <a:t>int</a:t>
            </a:r>
            <a:r>
              <a:rPr lang="en-US" altLang="ko-KR" sz="1300" dirty="0">
                <a:latin typeface="Consolas" panose="020B0609020204030204" pitchFamily="49" charset="0"/>
              </a:rPr>
              <a:t> 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=0; 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&lt;m; 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latin typeface="Consolas" panose="020B0609020204030204" pitchFamily="49" charset="0"/>
              </a:rPr>
              <a:t>int</a:t>
            </a:r>
            <a:r>
              <a:rPr lang="en-US" altLang="ko-KR" sz="1300" dirty="0">
                <a:latin typeface="Consolas" panose="020B0609020204030204" pitchFamily="49" charset="0"/>
              </a:rPr>
              <a:t> a, b;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</a:t>
            </a:r>
            <a:r>
              <a:rPr lang="en-US" altLang="ko-KR" sz="1300" dirty="0" err="1">
                <a:latin typeface="Consolas" panose="020B0609020204030204" pitchFamily="49" charset="0"/>
              </a:rPr>
              <a:t>scanf</a:t>
            </a:r>
            <a:r>
              <a:rPr lang="en-US" altLang="ko-KR" sz="1300" dirty="0">
                <a:latin typeface="Consolas" panose="020B0609020204030204" pitchFamily="49" charset="0"/>
              </a:rPr>
              <a:t>("%d %d", &amp;a, &amp;b);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G[a].</a:t>
            </a:r>
            <a:r>
              <a:rPr lang="en-US" altLang="ko-KR" sz="1300" dirty="0" err="1">
                <a:latin typeface="Consolas" panose="020B0609020204030204" pitchFamily="49" charset="0"/>
              </a:rPr>
              <a:t>push_back</a:t>
            </a:r>
            <a:r>
              <a:rPr lang="en-US" altLang="ko-KR" sz="1300" dirty="0">
                <a:latin typeface="Consolas" panose="020B0609020204030204" pitchFamily="49" charset="0"/>
              </a:rPr>
              <a:t>(b);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G[b].</a:t>
            </a:r>
            <a:r>
              <a:rPr lang="en-US" altLang="ko-KR" sz="1300" dirty="0" err="1">
                <a:latin typeface="Consolas" panose="020B0609020204030204" pitchFamily="49" charset="0"/>
              </a:rPr>
              <a:t>push_back</a:t>
            </a:r>
            <a:r>
              <a:rPr lang="en-US" altLang="ko-KR" sz="1300" dirty="0">
                <a:latin typeface="Consolas" panose="020B0609020204030204" pitchFamily="49" charset="0"/>
              </a:rPr>
              <a:t>(a);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output_G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for(int a=0; a&lt;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G.size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(); a++)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("%2d:", a);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: G[a])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("%3d",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EF1A6A3-0FA4-F8B4-551F-B1641938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513" y="654192"/>
            <a:ext cx="1925594" cy="6134847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6C1EB431-7586-DDCD-F880-B26B9540A460}"/>
              </a:ext>
            </a:extLst>
          </p:cNvPr>
          <p:cNvSpPr txBox="1">
            <a:spLocks/>
          </p:cNvSpPr>
          <p:nvPr/>
        </p:nvSpPr>
        <p:spPr>
          <a:xfrm>
            <a:off x="337353" y="-1"/>
            <a:ext cx="11029616" cy="45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000" dirty="0"/>
              <a:t>깊이우선탐색</a:t>
            </a:r>
            <a:r>
              <a:rPr lang="en-US" altLang="ko-KR" sz="2000" dirty="0"/>
              <a:t>(DFS) </a:t>
            </a:r>
            <a:r>
              <a:rPr lang="ko-KR" altLang="en-US" sz="2000" dirty="0"/>
              <a:t>전체 소스코드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53ACA-567E-58F0-95A0-37B8203B7C42}"/>
              </a:ext>
            </a:extLst>
          </p:cNvPr>
          <p:cNvSpPr txBox="1"/>
          <p:nvPr/>
        </p:nvSpPr>
        <p:spPr>
          <a:xfrm>
            <a:off x="5155147" y="6858000"/>
            <a:ext cx="4539202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endParaRPr lang="ko-KR" altLang="en-US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(int k) {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를 방문하였음을 출력</a:t>
            </a:r>
          </a:p>
          <a:p>
            <a:pPr>
              <a:lnSpc>
                <a:spcPct val="110000"/>
              </a:lnSpc>
            </a:pPr>
            <a:r>
              <a:rPr lang="ko-KR" altLang="en-US" sz="1300" dirty="0">
                <a:latin typeface="Consolas" panose="020B0609020204030204" pitchFamily="49" charset="0"/>
              </a:rPr>
              <a:t>  </a:t>
            </a:r>
            <a:r>
              <a:rPr lang="en-US" altLang="ko-KR" sz="130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dirty="0">
                <a:latin typeface="Consolas" panose="020B0609020204030204" pitchFamily="49" charset="0"/>
              </a:rPr>
              <a:t>("</a:t>
            </a:r>
            <a:r>
              <a:rPr lang="en-US" altLang="ko-KR" sz="1300" dirty="0" err="1"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latin typeface="Consolas" panose="020B0609020204030204" pitchFamily="49" charset="0"/>
              </a:rPr>
              <a:t>(%d) started.\n", k);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나중에 </a:t>
            </a:r>
            <a:r>
              <a:rPr lang="ko-KR" altLang="en-US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다시오지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 않기 위해 방문을 표시하고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visited[k] = true;</a:t>
            </a:r>
          </a:p>
          <a:p>
            <a:pPr>
              <a:lnSpc>
                <a:spcPct val="110000"/>
              </a:lnSpc>
            </a:pPr>
            <a:endParaRPr lang="en-US" altLang="ko-KR" sz="13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와 연결된 모든 정점에 대하여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  <a:endParaRPr lang="ko-KR" altLang="en-US" sz="13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1300" dirty="0">
                <a:latin typeface="Consolas" panose="020B0609020204030204" pitchFamily="49" charset="0"/>
              </a:rPr>
              <a:t>  </a:t>
            </a:r>
            <a:r>
              <a:rPr lang="en-US" altLang="ko-KR" sz="1300" dirty="0">
                <a:latin typeface="Consolas" panose="020B0609020204030204" pitchFamily="49" charset="0"/>
              </a:rPr>
              <a:t>for (int 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=0; 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&lt;G[k].size(); 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정점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의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번째 정점에 방문한 적이 없으면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if (!visited[G[k][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]]) {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 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그 정점에서 다시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</a:p>
          <a:p>
            <a:pPr>
              <a:lnSpc>
                <a:spcPct val="110000"/>
              </a:lnSpc>
            </a:pPr>
            <a:r>
              <a:rPr lang="ko-KR" altLang="en-US" sz="1300" dirty="0">
                <a:latin typeface="Consolas" panose="020B0609020204030204" pitchFamily="49" charset="0"/>
              </a:rPr>
              <a:t>      </a:t>
            </a:r>
            <a:r>
              <a:rPr lang="en-US" altLang="ko-KR" sz="1300" dirty="0" err="1"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latin typeface="Consolas" panose="020B0609020204030204" pitchFamily="49" charset="0"/>
              </a:rPr>
              <a:t>(G[k][</a:t>
            </a:r>
            <a:r>
              <a:rPr lang="en-US" altLang="ko-KR" sz="1300" dirty="0" err="1">
                <a:latin typeface="Consolas" panose="020B0609020204030204" pitchFamily="49" charset="0"/>
              </a:rPr>
              <a:t>i</a:t>
            </a:r>
            <a:r>
              <a:rPr lang="en-US" altLang="ko-KR" sz="1300" dirty="0">
                <a:latin typeface="Consolas" panose="020B0609020204030204" pitchFamily="49" charset="0"/>
              </a:rPr>
              <a:t>]);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 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완료하고 돌아왔다고 메시지 출력</a:t>
            </a:r>
          </a:p>
          <a:p>
            <a:pPr>
              <a:lnSpc>
                <a:spcPct val="110000"/>
              </a:lnSpc>
            </a:pPr>
            <a:r>
              <a:rPr lang="ko-KR" altLang="en-US" sz="1300" dirty="0">
                <a:latin typeface="Consolas" panose="020B0609020204030204" pitchFamily="49" charset="0"/>
              </a:rPr>
              <a:t>      </a:t>
            </a:r>
            <a:r>
              <a:rPr lang="en-US" altLang="ko-KR" sz="1300" dirty="0" err="1">
                <a:latin typeface="Consolas" panose="020B0609020204030204" pitchFamily="49" charset="0"/>
              </a:rPr>
              <a:t>printf</a:t>
            </a:r>
            <a:r>
              <a:rPr lang="en-US" altLang="ko-KR" sz="1300" dirty="0">
                <a:latin typeface="Consolas" panose="020B0609020204030204" pitchFamily="49" charset="0"/>
              </a:rPr>
              <a:t>("return to </a:t>
            </a:r>
            <a:r>
              <a:rPr lang="en-US" altLang="ko-KR" sz="1300" dirty="0" err="1"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latin typeface="Consolas" panose="020B0609020204030204" pitchFamily="49" charset="0"/>
              </a:rPr>
              <a:t>(%d).\n", k);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output_G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(0);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085E7C9-934B-D046-6AED-0B26F706B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14060" b="5458"/>
          <a:stretch/>
        </p:blipFill>
        <p:spPr bwMode="auto">
          <a:xfrm>
            <a:off x="6661106" y="4661408"/>
            <a:ext cx="2955334" cy="16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C7EF1D-5D7A-79A7-2C54-B19430ABAA54}"/>
              </a:ext>
            </a:extLst>
          </p:cNvPr>
          <p:cNvSpPr txBox="1"/>
          <p:nvPr/>
        </p:nvSpPr>
        <p:spPr>
          <a:xfrm>
            <a:off x="6001732" y="-16338"/>
            <a:ext cx="6094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Consolas" panose="020B0609020204030204" pitchFamily="49" charset="0"/>
                <a:hlinkClick r:id="rId5"/>
              </a:rPr>
              <a:t>https://algo.datahub.pe.kr/src/dfs_full_src_quiz.cpp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4.375E-6 -0.9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너비우선탐색</a:t>
            </a:r>
            <a:r>
              <a:rPr lang="en-US" altLang="ko-KR" dirty="0"/>
              <a:t>(BFS)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11111"/>
            <a:ext cx="5347167" cy="5384801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/>
              <a:t>너비우선탐색 알고리즘</a:t>
            </a:r>
            <a:endParaRPr lang="en-US" altLang="ko-KR" dirty="0"/>
          </a:p>
          <a:p>
            <a:pPr marL="324000" lvl="1" indent="0" algn="just">
              <a:buNone/>
            </a:pPr>
            <a:r>
              <a:rPr lang="en-US" altLang="ko-KR" dirty="0"/>
              <a:t>: Breadth First Search</a:t>
            </a:r>
          </a:p>
          <a:p>
            <a:pPr marL="781200" lvl="1" indent="-457200" algn="just">
              <a:buFont typeface="+mj-lt"/>
              <a:buAutoNum type="arabicPeriod"/>
            </a:pPr>
            <a:r>
              <a:rPr lang="ko-KR" altLang="en-US" dirty="0"/>
              <a:t>정점 </a:t>
            </a:r>
            <a:r>
              <a:rPr lang="en-US" altLang="ko-KR" dirty="0"/>
              <a:t>k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처리하고 큐에 삽입</a:t>
            </a:r>
            <a:r>
              <a:rPr lang="en-US" altLang="ko-KR" dirty="0"/>
              <a:t>, k</a:t>
            </a:r>
            <a:r>
              <a:rPr lang="ko-KR" altLang="en-US" dirty="0"/>
              <a:t>를 방문한 것으로 표시</a:t>
            </a:r>
            <a:endParaRPr lang="en-US" altLang="ko-KR" dirty="0"/>
          </a:p>
          <a:p>
            <a:pPr marL="781200" lvl="1" indent="-457200" algn="just">
              <a:buFont typeface="+mj-lt"/>
              <a:buAutoNum type="arabicPeriod"/>
            </a:pPr>
            <a:r>
              <a:rPr lang="ko-KR" altLang="en-US" dirty="0"/>
              <a:t>큐가 빌 때까지 다음을 반복</a:t>
            </a:r>
            <a:r>
              <a:rPr lang="en-US" altLang="ko-KR" dirty="0"/>
              <a:t>:</a:t>
            </a:r>
          </a:p>
          <a:p>
            <a:pPr marL="1051200" lvl="2" indent="-457200" algn="just">
              <a:buFont typeface="+mj-lt"/>
              <a:buAutoNum type="arabicParenR"/>
            </a:pPr>
            <a:r>
              <a:rPr lang="ko-KR" altLang="en-US" dirty="0"/>
              <a:t>큐에서 첫 번째 항목 삭제</a:t>
            </a:r>
            <a:endParaRPr lang="en-US" altLang="ko-KR" dirty="0"/>
          </a:p>
          <a:p>
            <a:pPr marL="1051200" lvl="2" indent="-457200" algn="just">
              <a:buFont typeface="+mj-lt"/>
              <a:buAutoNum type="arabicParenR"/>
            </a:pPr>
            <a:r>
              <a:rPr lang="ko-KR" altLang="en-US" dirty="0"/>
              <a:t>삭제된 항목과 이웃하는 모든 정점에 대하여 방문하지 않은 정점이라면</a:t>
            </a:r>
            <a:r>
              <a:rPr lang="en-US" altLang="ko-KR" dirty="0"/>
              <a:t>,</a:t>
            </a:r>
          </a:p>
          <a:p>
            <a:pPr marL="1393200" lvl="3" indent="-457200" algn="just">
              <a:buFont typeface="+mj-ea"/>
              <a:buAutoNum type="circleNumDbPlain"/>
            </a:pPr>
            <a:r>
              <a:rPr lang="ko-KR" altLang="en-US" dirty="0"/>
              <a:t>그 정점을 처리하고 큐에 삽입</a:t>
            </a:r>
            <a:endParaRPr lang="en-US" altLang="ko-KR" dirty="0"/>
          </a:p>
          <a:p>
            <a:pPr marL="1393200" lvl="3" indent="-457200" algn="just">
              <a:buFont typeface="+mj-ea"/>
              <a:buAutoNum type="circleNumDbPlain"/>
            </a:pPr>
            <a:r>
              <a:rPr lang="ko-KR" altLang="en-US" dirty="0"/>
              <a:t>그 정점에 방문을 표시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7" y="1417683"/>
            <a:ext cx="5194769" cy="5384801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/>
              <a:t>너비 우선의 의미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236</a:t>
            </a:fld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095BB7-4ABB-A26D-E5CD-57A3E5B35503}"/>
              </a:ext>
            </a:extLst>
          </p:cNvPr>
          <p:cNvSpPr/>
          <p:nvPr/>
        </p:nvSpPr>
        <p:spPr>
          <a:xfrm>
            <a:off x="711469" y="2385350"/>
            <a:ext cx="5354051" cy="3131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6902E-A2E7-3F34-3270-9F633DFC1CEE}"/>
              </a:ext>
            </a:extLst>
          </p:cNvPr>
          <p:cNvSpPr txBox="1"/>
          <p:nvPr/>
        </p:nvSpPr>
        <p:spPr>
          <a:xfrm>
            <a:off x="482972" y="6608114"/>
            <a:ext cx="5933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image source: </a:t>
            </a:r>
            <a:r>
              <a:rPr lang="ko-KR" altLang="en-US" sz="1100" dirty="0"/>
              <a:t>https://www.cs.emory.edu/~cheung/Courses/253/Syllabus/Graph/</a:t>
            </a:r>
            <a:r>
              <a:rPr lang="en-US" altLang="ko-KR" sz="1100" dirty="0"/>
              <a:t>b</a:t>
            </a:r>
            <a:r>
              <a:rPr lang="ko-KR" altLang="en-US" sz="1100" dirty="0"/>
              <a:t>fs.html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98F4C81-0C0E-6A10-ED67-6A4AE7F63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66" y="1858231"/>
            <a:ext cx="4053077" cy="49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4976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너비우선탐색</a:t>
            </a:r>
            <a:r>
              <a:rPr lang="en-US" altLang="ko-KR" dirty="0"/>
              <a:t>(BFS)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80631"/>
            <a:ext cx="5356763" cy="5384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탐색순서</a:t>
            </a:r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2BD4F20-9D6A-55F9-30B6-43284D65F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51" y="1346537"/>
            <a:ext cx="3532251" cy="484641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75F03EC-60E5-B36C-3263-CF42BBC75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35" y="1287380"/>
            <a:ext cx="3580924" cy="531228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6442BDC-BF01-DCAD-1FF0-58C9B5989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094" y="1287380"/>
            <a:ext cx="3754755" cy="5207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D5DC1-4A86-E57C-2CF8-4297AA83C839}"/>
              </a:ext>
            </a:extLst>
          </p:cNvPr>
          <p:cNvSpPr txBox="1"/>
          <p:nvPr/>
        </p:nvSpPr>
        <p:spPr>
          <a:xfrm>
            <a:off x="121920" y="1209820"/>
            <a:ext cx="361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45C9E-B193-FB2A-F833-55C693101332}"/>
              </a:ext>
            </a:extLst>
          </p:cNvPr>
          <p:cNvSpPr txBox="1"/>
          <p:nvPr/>
        </p:nvSpPr>
        <p:spPr>
          <a:xfrm>
            <a:off x="152400" y="3526300"/>
            <a:ext cx="361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E0298A-6E31-3D77-45C2-E78EDCECDC15}"/>
              </a:ext>
            </a:extLst>
          </p:cNvPr>
          <p:cNvSpPr txBox="1"/>
          <p:nvPr/>
        </p:nvSpPr>
        <p:spPr>
          <a:xfrm>
            <a:off x="777808" y="6165213"/>
            <a:ext cx="2928866" cy="2419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100" dirty="0">
                <a:latin typeface="+mn-ea"/>
              </a:rPr>
              <a:t>처리</a:t>
            </a:r>
            <a:r>
              <a:rPr lang="en-US" altLang="ko-KR" sz="1100" dirty="0">
                <a:latin typeface="+mn-ea"/>
              </a:rPr>
              <a:t>: </a:t>
            </a:r>
            <a:r>
              <a:rPr lang="en-US" altLang="ko-KR" sz="1100" dirty="0">
                <a:solidFill>
                  <a:srgbClr val="FF0000"/>
                </a:solidFill>
                <a:latin typeface="+mn-ea"/>
              </a:rPr>
              <a:t>0</a:t>
            </a:r>
            <a:endParaRPr lang="ko-KR" altLang="en-US" sz="1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2914FE-804C-1851-5D32-79E758765BC0}"/>
              </a:ext>
            </a:extLst>
          </p:cNvPr>
          <p:cNvSpPr txBox="1"/>
          <p:nvPr/>
        </p:nvSpPr>
        <p:spPr>
          <a:xfrm>
            <a:off x="4789613" y="3565313"/>
            <a:ext cx="2928866" cy="2419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100" dirty="0">
                <a:latin typeface="+mn-ea"/>
              </a:rPr>
              <a:t>처리</a:t>
            </a:r>
            <a:r>
              <a:rPr lang="en-US" altLang="ko-KR" sz="1100" dirty="0">
                <a:latin typeface="+mn-ea"/>
              </a:rPr>
              <a:t>: 0 </a:t>
            </a:r>
            <a:r>
              <a:rPr lang="en-US" altLang="ko-KR" sz="1100" dirty="0">
                <a:solidFill>
                  <a:srgbClr val="FF0000"/>
                </a:solidFill>
                <a:latin typeface="+mn-ea"/>
              </a:rPr>
              <a:t>1 3 8</a:t>
            </a:r>
            <a:endParaRPr lang="ko-KR" altLang="en-US" sz="1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77FAAC-D3BF-8F6D-F0C5-45250B7A3839}"/>
              </a:ext>
            </a:extLst>
          </p:cNvPr>
          <p:cNvSpPr txBox="1"/>
          <p:nvPr/>
        </p:nvSpPr>
        <p:spPr>
          <a:xfrm>
            <a:off x="4789613" y="6344787"/>
            <a:ext cx="2928866" cy="2419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100" dirty="0"/>
              <a:t>처리</a:t>
            </a:r>
            <a:r>
              <a:rPr lang="en-US" altLang="ko-KR" sz="1100" dirty="0"/>
              <a:t>: 0 1 3 8 </a:t>
            </a:r>
            <a:r>
              <a:rPr lang="en-US" altLang="ko-KR" sz="1100" dirty="0">
                <a:solidFill>
                  <a:srgbClr val="FF0000"/>
                </a:solidFill>
              </a:rPr>
              <a:t>7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CA9621-3A16-0C1F-A401-293AEFBD039D}"/>
              </a:ext>
            </a:extLst>
          </p:cNvPr>
          <p:cNvSpPr txBox="1"/>
          <p:nvPr/>
        </p:nvSpPr>
        <p:spPr>
          <a:xfrm>
            <a:off x="8584373" y="3510147"/>
            <a:ext cx="2928866" cy="2419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100" dirty="0"/>
              <a:t>처리</a:t>
            </a:r>
            <a:r>
              <a:rPr lang="en-US" altLang="ko-KR" sz="1100" dirty="0"/>
              <a:t>: 0 1 3 8 7 </a:t>
            </a:r>
            <a:r>
              <a:rPr lang="en-US" altLang="ko-KR" sz="1100" dirty="0">
                <a:solidFill>
                  <a:srgbClr val="FF0000"/>
                </a:solidFill>
              </a:rPr>
              <a:t>2 4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F616B-56EF-0684-7A20-39D997D31B23}"/>
              </a:ext>
            </a:extLst>
          </p:cNvPr>
          <p:cNvSpPr txBox="1"/>
          <p:nvPr/>
        </p:nvSpPr>
        <p:spPr>
          <a:xfrm>
            <a:off x="482972" y="6632178"/>
            <a:ext cx="5933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image source: </a:t>
            </a:r>
            <a:r>
              <a:rPr lang="ko-KR" altLang="en-US" sz="1000" dirty="0"/>
              <a:t>https://www.cs.emory.edu/~cheung/Courses/253/Syllabus/Graph/</a:t>
            </a:r>
            <a:r>
              <a:rPr lang="en-US" altLang="ko-KR" sz="1000" dirty="0"/>
              <a:t>b</a:t>
            </a:r>
            <a:r>
              <a:rPr lang="ko-KR" altLang="en-US" sz="1000" dirty="0"/>
              <a:t>fs.html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A6D691A-6B43-74FF-E841-FC726CDB3383}"/>
              </a:ext>
            </a:extLst>
          </p:cNvPr>
          <p:cNvSpPr/>
          <p:nvPr/>
        </p:nvSpPr>
        <p:spPr>
          <a:xfrm>
            <a:off x="5119925" y="1739105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0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8F0B504-3C18-AC4A-E273-EEFBEC7CFB0D}"/>
              </a:ext>
            </a:extLst>
          </p:cNvPr>
          <p:cNvSpPr/>
          <p:nvPr/>
        </p:nvSpPr>
        <p:spPr>
          <a:xfrm>
            <a:off x="5090275" y="4499725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1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998F1D9-95A1-C87E-9884-DDD67EEE3758}"/>
              </a:ext>
            </a:extLst>
          </p:cNvPr>
          <p:cNvSpPr/>
          <p:nvPr/>
        </p:nvSpPr>
        <p:spPr>
          <a:xfrm>
            <a:off x="5420413" y="1725105"/>
            <a:ext cx="1781665" cy="245097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1 3 8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177044C-EA44-A55A-B598-8792A31CBCFD}"/>
              </a:ext>
            </a:extLst>
          </p:cNvPr>
          <p:cNvSpPr/>
          <p:nvPr/>
        </p:nvSpPr>
        <p:spPr>
          <a:xfrm>
            <a:off x="1423448" y="4129501"/>
            <a:ext cx="1791092" cy="253963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0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755AE08-4234-85AC-3254-73F18EA3CEE3}"/>
              </a:ext>
            </a:extLst>
          </p:cNvPr>
          <p:cNvSpPr/>
          <p:nvPr/>
        </p:nvSpPr>
        <p:spPr>
          <a:xfrm>
            <a:off x="1527142" y="3996965"/>
            <a:ext cx="1564850" cy="113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A59F95F-4A2B-E733-FA08-544C1A72BED6}"/>
              </a:ext>
            </a:extLst>
          </p:cNvPr>
          <p:cNvSpPr/>
          <p:nvPr/>
        </p:nvSpPr>
        <p:spPr>
          <a:xfrm>
            <a:off x="5572564" y="1602557"/>
            <a:ext cx="1564850" cy="93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037E65D-3D6E-6AC3-4466-47A8C4DCA871}"/>
              </a:ext>
            </a:extLst>
          </p:cNvPr>
          <p:cNvSpPr/>
          <p:nvPr/>
        </p:nvSpPr>
        <p:spPr>
          <a:xfrm>
            <a:off x="5438635" y="4374350"/>
            <a:ext cx="1564850" cy="93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AD97487-5FDA-29F0-4391-B16839ED5946}"/>
              </a:ext>
            </a:extLst>
          </p:cNvPr>
          <p:cNvSpPr/>
          <p:nvPr/>
        </p:nvSpPr>
        <p:spPr>
          <a:xfrm>
            <a:off x="5400927" y="4491550"/>
            <a:ext cx="1781665" cy="245097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3 8 </a:t>
            </a:r>
            <a:r>
              <a:rPr lang="en-US" altLang="ko-KR" sz="1200" b="1" dirty="0">
                <a:solidFill>
                  <a:srgbClr val="FF0000"/>
                </a:solidFill>
              </a:rPr>
              <a:t>7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C8C65454-DD87-1EFA-82FB-285075DE2F24}"/>
              </a:ext>
            </a:extLst>
          </p:cNvPr>
          <p:cNvSpPr/>
          <p:nvPr/>
        </p:nvSpPr>
        <p:spPr>
          <a:xfrm>
            <a:off x="8956644" y="1710824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3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F84F53C-5C01-886C-9311-85B03D150CDB}"/>
              </a:ext>
            </a:extLst>
          </p:cNvPr>
          <p:cNvSpPr/>
          <p:nvPr/>
        </p:nvSpPr>
        <p:spPr>
          <a:xfrm>
            <a:off x="9257132" y="1696824"/>
            <a:ext cx="1781665" cy="245097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8 7 </a:t>
            </a:r>
            <a:r>
              <a:rPr lang="en-US" altLang="ko-KR" sz="1200" b="1" dirty="0">
                <a:solidFill>
                  <a:srgbClr val="FF0000"/>
                </a:solidFill>
              </a:rPr>
              <a:t>2 4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96B2235-92EE-4417-9C43-D99A5AC61FC9}"/>
              </a:ext>
            </a:extLst>
          </p:cNvPr>
          <p:cNvSpPr/>
          <p:nvPr/>
        </p:nvSpPr>
        <p:spPr>
          <a:xfrm>
            <a:off x="9409283" y="1611983"/>
            <a:ext cx="1564850" cy="5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34B08AFA-CAF4-244A-0094-E0D911C39022}"/>
              </a:ext>
            </a:extLst>
          </p:cNvPr>
          <p:cNvSpPr/>
          <p:nvPr/>
        </p:nvSpPr>
        <p:spPr>
          <a:xfrm>
            <a:off x="8966071" y="4435172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8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1F293A6-74B2-19B1-1222-889A8A2B30EC}"/>
              </a:ext>
            </a:extLst>
          </p:cNvPr>
          <p:cNvSpPr/>
          <p:nvPr/>
        </p:nvSpPr>
        <p:spPr>
          <a:xfrm>
            <a:off x="9266559" y="4421172"/>
            <a:ext cx="1781665" cy="245097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7 2 4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326F180-3611-C96F-5023-029463993E72}"/>
              </a:ext>
            </a:extLst>
          </p:cNvPr>
          <p:cNvSpPr/>
          <p:nvPr/>
        </p:nvSpPr>
        <p:spPr>
          <a:xfrm>
            <a:off x="9409283" y="4336331"/>
            <a:ext cx="1564850" cy="5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6D7CF-388C-AB2A-525A-933F4EB58F15}"/>
              </a:ext>
            </a:extLst>
          </p:cNvPr>
          <p:cNvSpPr txBox="1"/>
          <p:nvPr/>
        </p:nvSpPr>
        <p:spPr>
          <a:xfrm>
            <a:off x="812262" y="0"/>
            <a:ext cx="3062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44000" algn="just">
              <a:buFont typeface="+mj-lt"/>
              <a:buAutoNum type="arabicPeriod"/>
            </a:pPr>
            <a:r>
              <a:rPr lang="ko-KR" altLang="en-US" sz="1200" dirty="0"/>
              <a:t>정점 </a:t>
            </a:r>
            <a:r>
              <a:rPr lang="en-US" altLang="ko-KR" sz="1200" dirty="0"/>
              <a:t>k</a:t>
            </a:r>
            <a:r>
              <a:rPr lang="ko-KR" altLang="en-US" sz="1200" dirty="0"/>
              <a:t>를</a:t>
            </a:r>
            <a:r>
              <a:rPr lang="en-US" altLang="ko-KR" sz="1200" dirty="0"/>
              <a:t> </a:t>
            </a:r>
            <a:r>
              <a:rPr lang="ko-KR" altLang="en-US" sz="1200" dirty="0"/>
              <a:t>처리하고 큐에 삽입</a:t>
            </a:r>
            <a:r>
              <a:rPr lang="en-US" altLang="ko-KR" sz="1200" dirty="0"/>
              <a:t>, k</a:t>
            </a:r>
            <a:r>
              <a:rPr lang="ko-KR" altLang="en-US" sz="1200" dirty="0"/>
              <a:t>를 방문한 것으로 표시</a:t>
            </a:r>
            <a:endParaRPr lang="en-US" altLang="ko-KR" sz="1200" dirty="0"/>
          </a:p>
          <a:p>
            <a:pPr marL="180000" indent="-144000" algn="just">
              <a:buFont typeface="+mj-lt"/>
              <a:buAutoNum type="arabicPeriod"/>
            </a:pPr>
            <a:r>
              <a:rPr lang="ko-KR" altLang="en-US" sz="1200" dirty="0"/>
              <a:t>큐가 빌 때까지 다음을 반복</a:t>
            </a:r>
            <a:r>
              <a:rPr lang="en-US" altLang="ko-KR" sz="1200" dirty="0"/>
              <a:t>:</a:t>
            </a:r>
          </a:p>
          <a:p>
            <a:pPr marL="372600" lvl="1" indent="-228600" algn="just">
              <a:buFont typeface="+mj-lt"/>
              <a:buAutoNum type="arabicParenR"/>
            </a:pPr>
            <a:r>
              <a:rPr lang="ko-KR" altLang="en-US" sz="1200" dirty="0"/>
              <a:t>큐에서 첫 번째 항목 삭제</a:t>
            </a:r>
            <a:endParaRPr lang="en-US" altLang="ko-KR" sz="1200" dirty="0"/>
          </a:p>
          <a:p>
            <a:pPr marL="372600" lvl="1" indent="-228600" algn="just">
              <a:buFont typeface="+mj-lt"/>
              <a:buAutoNum type="arabicParenR"/>
            </a:pPr>
            <a:r>
              <a:rPr lang="ko-KR" altLang="en-US" sz="1200" dirty="0"/>
              <a:t>삭제된 항목과 이웃하는 모든 정점에 대하여 방문하지 않은 정점이라면</a:t>
            </a:r>
            <a:r>
              <a:rPr lang="en-US" altLang="ko-KR" sz="1200" dirty="0"/>
              <a:t>,</a:t>
            </a:r>
          </a:p>
          <a:p>
            <a:pPr marL="516600" lvl="2" indent="-228600" algn="just">
              <a:buFont typeface="+mj-ea"/>
              <a:buAutoNum type="circleNumDbPlain"/>
            </a:pPr>
            <a:r>
              <a:rPr lang="ko-KR" altLang="en-US" sz="1200" dirty="0"/>
              <a:t>그 정점을 처리하고 큐에 삽입</a:t>
            </a:r>
            <a:endParaRPr lang="en-US" altLang="ko-KR" sz="1200" dirty="0"/>
          </a:p>
          <a:p>
            <a:pPr marL="516600" lvl="2" indent="-228600" algn="just">
              <a:buFont typeface="+mj-ea"/>
              <a:buAutoNum type="circleNumDbPlain"/>
            </a:pPr>
            <a:r>
              <a:rPr lang="ko-KR" altLang="en-US" sz="1200" dirty="0"/>
              <a:t>그 정점에 방문을 표시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4170022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너비우선탐색</a:t>
            </a:r>
            <a:r>
              <a:rPr lang="en-US" altLang="ko-KR" dirty="0"/>
              <a:t>(BFS)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80631"/>
            <a:ext cx="5356763" cy="5384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탐색순서</a:t>
            </a: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11E3E63-D3A6-957C-790A-FD00B2FA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3" y="1294154"/>
            <a:ext cx="3721608" cy="5328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A028E-B1DA-AAE7-5B7C-74C1427376F7}"/>
              </a:ext>
            </a:extLst>
          </p:cNvPr>
          <p:cNvSpPr txBox="1"/>
          <p:nvPr/>
        </p:nvSpPr>
        <p:spPr>
          <a:xfrm>
            <a:off x="482972" y="6632178"/>
            <a:ext cx="5933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image source: </a:t>
            </a:r>
            <a:r>
              <a:rPr lang="ko-KR" altLang="en-US" sz="1000" dirty="0"/>
              <a:t>https://www.cs.emory.edu/~cheung/Courses/253/Syllabus/Graph/</a:t>
            </a:r>
            <a:r>
              <a:rPr lang="en-US" altLang="ko-KR" sz="1000" dirty="0"/>
              <a:t>b</a:t>
            </a:r>
            <a:r>
              <a:rPr lang="ko-KR" altLang="en-US" sz="1000" dirty="0"/>
              <a:t>fs.html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D5DC1-4A86-E57C-2CF8-4297AA83C839}"/>
              </a:ext>
            </a:extLst>
          </p:cNvPr>
          <p:cNvSpPr txBox="1"/>
          <p:nvPr/>
        </p:nvSpPr>
        <p:spPr>
          <a:xfrm>
            <a:off x="121920" y="1209820"/>
            <a:ext cx="361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45C9E-B193-FB2A-F833-55C693101332}"/>
              </a:ext>
            </a:extLst>
          </p:cNvPr>
          <p:cNvSpPr txBox="1"/>
          <p:nvPr/>
        </p:nvSpPr>
        <p:spPr>
          <a:xfrm>
            <a:off x="152400" y="3526300"/>
            <a:ext cx="361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②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0218848-9912-B507-44A9-AB0734513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320" y="1287380"/>
            <a:ext cx="3707511" cy="322116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0C1EE5B-3785-E4F0-3B16-5700B47DC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477" y="1287380"/>
            <a:ext cx="3714560" cy="54132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C0B334D-389D-814B-695E-C7F41DD3BABD}"/>
              </a:ext>
            </a:extLst>
          </p:cNvPr>
          <p:cNvSpPr txBox="1"/>
          <p:nvPr/>
        </p:nvSpPr>
        <p:spPr>
          <a:xfrm>
            <a:off x="2590800" y="6346398"/>
            <a:ext cx="3025245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100" dirty="0"/>
              <a:t>처리</a:t>
            </a:r>
            <a:r>
              <a:rPr lang="en-US" altLang="ko-KR" sz="1100" dirty="0"/>
              <a:t>: 0 1 3 8 7 2 4 </a:t>
            </a:r>
            <a:r>
              <a:rPr lang="en-US" altLang="ko-KR" sz="1100" dirty="0">
                <a:solidFill>
                  <a:srgbClr val="FF0000"/>
                </a:solidFill>
              </a:rPr>
              <a:t>5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685D39-5B8D-9AAD-A447-C9C81DF02A25}"/>
              </a:ext>
            </a:extLst>
          </p:cNvPr>
          <p:cNvSpPr txBox="1"/>
          <p:nvPr/>
        </p:nvSpPr>
        <p:spPr>
          <a:xfrm>
            <a:off x="6416037" y="6403559"/>
            <a:ext cx="164027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o-KR" altLang="en-US" sz="1100" dirty="0"/>
              <a:t>처리</a:t>
            </a:r>
            <a:r>
              <a:rPr lang="en-US" altLang="ko-KR" sz="1100" dirty="0"/>
              <a:t>: 0 1 3 8 7 4 2 5 </a:t>
            </a:r>
            <a:r>
              <a:rPr lang="en-US" altLang="ko-KR" sz="1100" dirty="0">
                <a:solidFill>
                  <a:srgbClr val="FF0000"/>
                </a:solidFill>
              </a:rPr>
              <a:t>6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F8E8804-A074-60F2-FCE9-0D97F06ED7AC}"/>
              </a:ext>
            </a:extLst>
          </p:cNvPr>
          <p:cNvSpPr/>
          <p:nvPr/>
        </p:nvSpPr>
        <p:spPr>
          <a:xfrm>
            <a:off x="1236092" y="1757960"/>
            <a:ext cx="244526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7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FE6329F-1D3F-40A9-047D-3379D9F32046}"/>
              </a:ext>
            </a:extLst>
          </p:cNvPr>
          <p:cNvSpPr/>
          <p:nvPr/>
        </p:nvSpPr>
        <p:spPr>
          <a:xfrm>
            <a:off x="1527152" y="1734534"/>
            <a:ext cx="1819363" cy="263948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 2 4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F86E2D9-7992-9A3D-FD1A-1082992B6EFD}"/>
              </a:ext>
            </a:extLst>
          </p:cNvPr>
          <p:cNvSpPr/>
          <p:nvPr/>
        </p:nvSpPr>
        <p:spPr>
          <a:xfrm>
            <a:off x="1688731" y="1649692"/>
            <a:ext cx="1564850" cy="5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D46EEB1-E5A1-A0E8-102A-6197FA8FDFD3}"/>
              </a:ext>
            </a:extLst>
          </p:cNvPr>
          <p:cNvSpPr/>
          <p:nvPr/>
        </p:nvSpPr>
        <p:spPr>
          <a:xfrm>
            <a:off x="1217238" y="4549108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2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5C6F833-754B-4A63-8D66-BA1B73ECEA45}"/>
              </a:ext>
            </a:extLst>
          </p:cNvPr>
          <p:cNvSpPr/>
          <p:nvPr/>
        </p:nvSpPr>
        <p:spPr>
          <a:xfrm>
            <a:off x="1508298" y="4535108"/>
            <a:ext cx="1819363" cy="253707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4 </a:t>
            </a:r>
            <a:r>
              <a:rPr lang="en-US" altLang="ko-KR" sz="1200" b="1" dirty="0">
                <a:solidFill>
                  <a:srgbClr val="FF0000"/>
                </a:solidFill>
              </a:rPr>
              <a:t>5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AFDA8EA-9C24-A955-C77A-33760E301418}"/>
              </a:ext>
            </a:extLst>
          </p:cNvPr>
          <p:cNvSpPr/>
          <p:nvPr/>
        </p:nvSpPr>
        <p:spPr>
          <a:xfrm>
            <a:off x="1641596" y="4438695"/>
            <a:ext cx="1564850" cy="5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991B4B2-23D3-48CB-97A2-48D99B3B2BE3}"/>
              </a:ext>
            </a:extLst>
          </p:cNvPr>
          <p:cNvSpPr/>
          <p:nvPr/>
        </p:nvSpPr>
        <p:spPr>
          <a:xfrm>
            <a:off x="5169412" y="1749348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4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3398BD0-56EF-F57A-3C64-AED220BC5ACB}"/>
              </a:ext>
            </a:extLst>
          </p:cNvPr>
          <p:cNvSpPr/>
          <p:nvPr/>
        </p:nvSpPr>
        <p:spPr>
          <a:xfrm>
            <a:off x="5460472" y="1735348"/>
            <a:ext cx="1819363" cy="253707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5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4A76F8-52ED-27CF-A105-167E8B5E58B5}"/>
              </a:ext>
            </a:extLst>
          </p:cNvPr>
          <p:cNvSpPr/>
          <p:nvPr/>
        </p:nvSpPr>
        <p:spPr>
          <a:xfrm>
            <a:off x="5593770" y="1638935"/>
            <a:ext cx="1564850" cy="5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3913E7A-7FE0-C19D-F283-3EFB66526B28}"/>
              </a:ext>
            </a:extLst>
          </p:cNvPr>
          <p:cNvSpPr/>
          <p:nvPr/>
        </p:nvSpPr>
        <p:spPr>
          <a:xfrm>
            <a:off x="5169412" y="4563108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5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72FAE0C-F5C3-D147-9FD8-802A2C219D48}"/>
              </a:ext>
            </a:extLst>
          </p:cNvPr>
          <p:cNvSpPr/>
          <p:nvPr/>
        </p:nvSpPr>
        <p:spPr>
          <a:xfrm>
            <a:off x="5460472" y="4549108"/>
            <a:ext cx="1819363" cy="267989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6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D1640C8-7E4D-DD39-1572-1F69F48A1CDD}"/>
              </a:ext>
            </a:extLst>
          </p:cNvPr>
          <p:cNvSpPr/>
          <p:nvPr/>
        </p:nvSpPr>
        <p:spPr>
          <a:xfrm>
            <a:off x="5593770" y="4462122"/>
            <a:ext cx="1564850" cy="5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1606A2D-AF1F-A0F3-5D85-9329F1580398}"/>
              </a:ext>
            </a:extLst>
          </p:cNvPr>
          <p:cNvSpPr/>
          <p:nvPr/>
        </p:nvSpPr>
        <p:spPr>
          <a:xfrm>
            <a:off x="9391450" y="1749348"/>
            <a:ext cx="1819363" cy="258561"/>
          </a:xfrm>
          <a:prstGeom prst="rect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C3A7CC7-6130-1187-7ADC-DCCD41DC3FD3}"/>
              </a:ext>
            </a:extLst>
          </p:cNvPr>
          <p:cNvSpPr/>
          <p:nvPr/>
        </p:nvSpPr>
        <p:spPr>
          <a:xfrm>
            <a:off x="9524748" y="1662362"/>
            <a:ext cx="1564850" cy="5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E8C187A-E475-EA33-DDC7-DC3585188D2D}"/>
              </a:ext>
            </a:extLst>
          </p:cNvPr>
          <p:cNvSpPr/>
          <p:nvPr/>
        </p:nvSpPr>
        <p:spPr>
          <a:xfrm>
            <a:off x="9091750" y="1765930"/>
            <a:ext cx="241979" cy="241979"/>
          </a:xfrm>
          <a:prstGeom prst="ellipse">
            <a:avLst/>
          </a:prstGeom>
          <a:solidFill>
            <a:srgbClr val="89E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6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5841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93E21B1-45FB-3B6D-A7F9-589F73C17F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너비우선탐색</a:t>
            </a:r>
            <a:r>
              <a:rPr lang="en-US" altLang="ko-KR" dirty="0"/>
              <a:t>(BFS)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240487" cy="4920916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/>
              <a:t>너비우선탐색 알고리즘</a:t>
            </a:r>
            <a:endParaRPr lang="en-US" altLang="ko-KR" dirty="0"/>
          </a:p>
          <a:p>
            <a:pPr marL="324000" lvl="1" indent="0" algn="just">
              <a:buNone/>
            </a:pPr>
            <a:r>
              <a:rPr lang="en-US" altLang="ko-KR" dirty="0"/>
              <a:t>: Breadth First Search</a:t>
            </a:r>
          </a:p>
          <a:p>
            <a:pPr marL="781200" lvl="1" indent="-457200" algn="just">
              <a:buFont typeface="+mj-lt"/>
              <a:buAutoNum type="arabicPeriod"/>
            </a:pPr>
            <a:r>
              <a:rPr lang="ko-KR" altLang="en-US" dirty="0"/>
              <a:t>정점 </a:t>
            </a:r>
            <a:r>
              <a:rPr lang="en-US" altLang="ko-KR" dirty="0"/>
              <a:t>k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처리하고 큐에 삽입</a:t>
            </a:r>
            <a:r>
              <a:rPr lang="en-US" altLang="ko-KR" dirty="0"/>
              <a:t>, k</a:t>
            </a:r>
            <a:r>
              <a:rPr lang="ko-KR" altLang="en-US" dirty="0"/>
              <a:t>를 방문한 것으로 표시</a:t>
            </a:r>
            <a:endParaRPr lang="en-US" altLang="ko-KR" dirty="0"/>
          </a:p>
          <a:p>
            <a:pPr marL="781200" lvl="1" indent="-457200" algn="just">
              <a:buFont typeface="+mj-lt"/>
              <a:buAutoNum type="arabicPeriod"/>
            </a:pPr>
            <a:r>
              <a:rPr lang="ko-KR" altLang="en-US" dirty="0"/>
              <a:t>큐가 빌 때까지 다음을 반복</a:t>
            </a:r>
            <a:r>
              <a:rPr lang="en-US" altLang="ko-KR" dirty="0"/>
              <a:t>:</a:t>
            </a:r>
          </a:p>
          <a:p>
            <a:pPr marL="1051200" lvl="2" indent="-457200" algn="just">
              <a:buFont typeface="+mj-lt"/>
              <a:buAutoNum type="arabicParenR"/>
            </a:pPr>
            <a:r>
              <a:rPr lang="ko-KR" altLang="en-US" dirty="0"/>
              <a:t>큐에서 첫 번째 항목 삭제</a:t>
            </a:r>
            <a:endParaRPr lang="en-US" altLang="ko-KR" dirty="0"/>
          </a:p>
          <a:p>
            <a:pPr marL="1051200" lvl="2" indent="-457200" algn="just">
              <a:buFont typeface="+mj-lt"/>
              <a:buAutoNum type="arabicParenR"/>
            </a:pPr>
            <a:r>
              <a:rPr lang="ko-KR" altLang="en-US" dirty="0"/>
              <a:t>삭제된 항목과 이웃하는 모든 정점에 대하여 방문하지 않은 정점이라면</a:t>
            </a:r>
            <a:r>
              <a:rPr lang="en-US" altLang="ko-KR" dirty="0"/>
              <a:t>,</a:t>
            </a:r>
          </a:p>
          <a:p>
            <a:pPr marL="1393200" lvl="3" indent="-457200" algn="just">
              <a:buFont typeface="+mj-ea"/>
              <a:buAutoNum type="circleNumDbPlain"/>
            </a:pPr>
            <a:r>
              <a:rPr lang="ko-KR" altLang="en-US" dirty="0"/>
              <a:t>그 정점을 처리하고 큐에 삽입</a:t>
            </a:r>
            <a:endParaRPr lang="en-US" altLang="ko-KR" dirty="0"/>
          </a:p>
          <a:p>
            <a:pPr marL="1393200" lvl="3" indent="-457200" algn="just">
              <a:buFont typeface="+mj-ea"/>
              <a:buAutoNum type="circleNumDbPlain"/>
            </a:pPr>
            <a:r>
              <a:rPr lang="ko-KR" altLang="en-US" dirty="0"/>
              <a:t>그 정점에 방문을 표시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176B-7FEC-A166-D6D1-F82C25BABE6B}"/>
              </a:ext>
            </a:extLst>
          </p:cNvPr>
          <p:cNvSpPr txBox="1"/>
          <p:nvPr/>
        </p:nvSpPr>
        <p:spPr>
          <a:xfrm>
            <a:off x="6126480" y="15240"/>
            <a:ext cx="5699760" cy="682752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vector&lt;vector&lt;int&gt;&gt; G;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vector&lt;bool&gt; visited;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에서 </a:t>
            </a:r>
            <a:r>
              <a:rPr lang="en-US" altLang="ko-KR" sz="14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(int k)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queue&lt;int&gt; Q;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방금 방문한 이웃의 정점을 넣어 놓는 큐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: (%d)\n", k);              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(k);     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정점을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Q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 삽입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visited[k]=1;  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 방문했다고 표시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while(!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()) { 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큐에 내용물 있으면 계속반복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int cur=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큐의 첫번째 원소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Q.pop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();          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빼냄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삭제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("%d deleted.\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nbfs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: ", cur);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방금 전에 삭제한 정점과 이웃하는 모든 정점에 대하여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for(int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&lt;G[cur].size();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방문한 적이 없으면</a:t>
            </a: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if(!visited[G[cur][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]])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("(%d) ", G[cur][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(G[cur][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visited[G[cur][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]]=1;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239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A7981-DAE3-CB08-C91C-9FA0FF545363}"/>
              </a:ext>
            </a:extLst>
          </p:cNvPr>
          <p:cNvSpPr txBox="1"/>
          <p:nvPr/>
        </p:nvSpPr>
        <p:spPr>
          <a:xfrm>
            <a:off x="7006891" y="2902225"/>
            <a:ext cx="970918" cy="198783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810C9-8362-A2D0-FB71-E97EF3CF2089}"/>
              </a:ext>
            </a:extLst>
          </p:cNvPr>
          <p:cNvSpPr txBox="1"/>
          <p:nvPr/>
        </p:nvSpPr>
        <p:spPr>
          <a:xfrm>
            <a:off x="7098102" y="4784648"/>
            <a:ext cx="1873619" cy="198170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5E919-B275-D188-110A-DDEFE72530D5}"/>
              </a:ext>
            </a:extLst>
          </p:cNvPr>
          <p:cNvSpPr txBox="1"/>
          <p:nvPr/>
        </p:nvSpPr>
        <p:spPr>
          <a:xfrm>
            <a:off x="7005338" y="5252125"/>
            <a:ext cx="1767601" cy="207771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39182-DD05-0A9C-5264-85BA8F6388D1}"/>
              </a:ext>
            </a:extLst>
          </p:cNvPr>
          <p:cNvSpPr txBox="1"/>
          <p:nvPr/>
        </p:nvSpPr>
        <p:spPr>
          <a:xfrm>
            <a:off x="7005338" y="5494547"/>
            <a:ext cx="2072401" cy="217139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1938111-9671-B231-F776-05E9E7444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650"/>
          <a:stretch/>
        </p:blipFill>
        <p:spPr>
          <a:xfrm>
            <a:off x="10359450" y="4664180"/>
            <a:ext cx="1369170" cy="18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수의 표현 방식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800" dirty="0">
                <a:latin typeface="+mn-lt"/>
              </a:rPr>
              <a:t>정수</a:t>
            </a:r>
            <a:r>
              <a:rPr lang="en-US" altLang="ko-KR" sz="2800" dirty="0">
                <a:latin typeface="+mn-lt"/>
              </a:rPr>
              <a:t> (</a:t>
            </a:r>
            <a:r>
              <a:rPr lang="ko-KR" altLang="en-US" sz="2800" dirty="0">
                <a:latin typeface="+mn-lt"/>
              </a:rPr>
              <a:t>양수</a:t>
            </a:r>
            <a:r>
              <a:rPr lang="en-US" altLang="ko-KR" sz="2800" dirty="0">
                <a:latin typeface="+mn-lt"/>
              </a:rPr>
              <a:t>, </a:t>
            </a:r>
            <a:r>
              <a:rPr lang="ko-KR" altLang="en-US" sz="2800" dirty="0">
                <a:latin typeface="+mn-lt"/>
              </a:rPr>
              <a:t>음수</a:t>
            </a:r>
            <a:r>
              <a:rPr lang="en-US" altLang="ko-KR" sz="2800" dirty="0">
                <a:latin typeface="+mn-lt"/>
              </a:rPr>
              <a:t>)</a:t>
            </a:r>
            <a:r>
              <a:rPr lang="ko-KR" altLang="en-US" sz="2800" dirty="0">
                <a:latin typeface="+mn-lt"/>
              </a:rPr>
              <a:t>의 표현 </a:t>
            </a:r>
            <a:r>
              <a:rPr lang="en-US" altLang="ko-KR" sz="2800" dirty="0">
                <a:latin typeface="+mn-lt"/>
              </a:rPr>
              <a:t>- signed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b="1" dirty="0">
                <a:solidFill>
                  <a:srgbClr val="FFFF00"/>
                </a:solidFill>
                <a:latin typeface="+mj-ea"/>
              </a:rPr>
              <a:t>      </a:t>
            </a:r>
            <a:r>
              <a:rPr lang="ko-KR" altLang="en-US" sz="2800" b="1" dirty="0">
                <a:solidFill>
                  <a:srgbClr val="FF0000"/>
                </a:solidFill>
                <a:latin typeface="+mj-ea"/>
              </a:rPr>
              <a:t>양수                         음수</a:t>
            </a:r>
          </a:p>
          <a:p>
            <a:pPr>
              <a:lnSpc>
                <a:spcPct val="100000"/>
              </a:lnSpc>
            </a:pPr>
            <a:endParaRPr lang="ko-KR" altLang="en-US" sz="2800" dirty="0"/>
          </a:p>
        </p:txBody>
      </p:sp>
      <p:graphicFrame>
        <p:nvGraphicFramePr>
          <p:cNvPr id="5" name="내용 개체 틀 6"/>
          <p:cNvGraphicFramePr>
            <a:graphicFrameLocks/>
          </p:cNvGraphicFramePr>
          <p:nvPr/>
        </p:nvGraphicFramePr>
        <p:xfrm>
          <a:off x="899592" y="2565656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내용 개체 틀 6"/>
          <p:cNvGraphicFramePr>
            <a:graphicFrameLocks/>
          </p:cNvGraphicFramePr>
          <p:nvPr/>
        </p:nvGraphicFramePr>
        <p:xfrm>
          <a:off x="899592" y="5583520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491880" y="2559184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491880" y="5577048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127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내용 개체 틀 6"/>
          <p:cNvGraphicFramePr>
            <a:graphicFrameLocks/>
          </p:cNvGraphicFramePr>
          <p:nvPr/>
        </p:nvGraphicFramePr>
        <p:xfrm>
          <a:off x="899592" y="307543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491880" y="306896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내용 개체 틀 6"/>
          <p:cNvGraphicFramePr>
            <a:graphicFrameLocks/>
          </p:cNvGraphicFramePr>
          <p:nvPr/>
        </p:nvGraphicFramePr>
        <p:xfrm>
          <a:off x="899592" y="356804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3491880" y="3561576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내용 개체 틀 6"/>
          <p:cNvGraphicFramePr>
            <a:graphicFrameLocks/>
          </p:cNvGraphicFramePr>
          <p:nvPr/>
        </p:nvGraphicFramePr>
        <p:xfrm>
          <a:off x="899592" y="4077824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491880" y="4071352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내용 개체 틀 6"/>
          <p:cNvGraphicFramePr>
            <a:graphicFrameLocks/>
          </p:cNvGraphicFramePr>
          <p:nvPr/>
        </p:nvGraphicFramePr>
        <p:xfrm>
          <a:off x="4932040" y="2559184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내용 개체 틀 6"/>
          <p:cNvGraphicFramePr>
            <a:graphicFrameLocks/>
          </p:cNvGraphicFramePr>
          <p:nvPr/>
        </p:nvGraphicFramePr>
        <p:xfrm>
          <a:off x="4932040" y="5583520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7524328" y="2552712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-1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7524328" y="5577048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-128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내용 개체 틀 6"/>
          <p:cNvGraphicFramePr>
            <a:graphicFrameLocks/>
          </p:cNvGraphicFramePr>
          <p:nvPr/>
        </p:nvGraphicFramePr>
        <p:xfrm>
          <a:off x="4932040" y="3573016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7524328" y="3566544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-124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내용 개체 틀 6"/>
          <p:cNvGraphicFramePr>
            <a:graphicFrameLocks/>
          </p:cNvGraphicFramePr>
          <p:nvPr/>
        </p:nvGraphicFramePr>
        <p:xfrm>
          <a:off x="4932040" y="406563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7524328" y="405916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-125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내용 개체 틀 6"/>
          <p:cNvGraphicFramePr>
            <a:graphicFrameLocks/>
          </p:cNvGraphicFramePr>
          <p:nvPr/>
        </p:nvGraphicFramePr>
        <p:xfrm>
          <a:off x="4932040" y="457540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7524328" y="4568936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-126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내용 개체 틀 6"/>
          <p:cNvGraphicFramePr>
            <a:graphicFrameLocks/>
          </p:cNvGraphicFramePr>
          <p:nvPr/>
        </p:nvGraphicFramePr>
        <p:xfrm>
          <a:off x="899592" y="457540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3491880" y="4568936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내용 개체 틀 6"/>
          <p:cNvGraphicFramePr>
            <a:graphicFrameLocks/>
          </p:cNvGraphicFramePr>
          <p:nvPr/>
        </p:nvGraphicFramePr>
        <p:xfrm>
          <a:off x="4932040" y="507299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FF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dirty="0">
                        <a:solidFill>
                          <a:srgbClr val="FFFF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7524328" y="506652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-127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12160" y="306896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79712" y="508518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: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24</a:t>
            </a:fld>
            <a:endParaRPr lang="ko-KR" altLang="en-US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2D4B22-D62B-A702-15F7-B993D2B0FE5B}"/>
              </a:ext>
            </a:extLst>
          </p:cNvPr>
          <p:cNvSpPr txBox="1"/>
          <p:nvPr/>
        </p:nvSpPr>
        <p:spPr>
          <a:xfrm>
            <a:off x="9193560" y="293514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1111 1000 (-?)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0000 0111 2</a:t>
            </a:r>
            <a:r>
              <a:rPr lang="ko-KR" altLang="en-US" dirty="0" err="1">
                <a:latin typeface="Consolas" panose="020B0609020204030204" pitchFamily="49" charset="0"/>
              </a:rPr>
              <a:t>의보수</a:t>
            </a:r>
            <a:endParaRPr lang="en-US" altLang="ko-K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93E21B1-45FB-3B6D-A7F9-589F73C17F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240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DE202-0537-1D5C-0A0B-D0361CCD7D0F}"/>
              </a:ext>
            </a:extLst>
          </p:cNvPr>
          <p:cNvSpPr txBox="1"/>
          <p:nvPr/>
        </p:nvSpPr>
        <p:spPr>
          <a:xfrm>
            <a:off x="76653" y="654192"/>
            <a:ext cx="2757987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&lt;vector&gt;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&lt;queue&gt;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vector&lt;vector&lt;int&gt;&gt; G;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vector&lt;bool&gt; visited;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큐의 모습을 출력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output_Q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(queue&lt;int&gt; Q) { 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("Q:[");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while(!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int cur=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("%3d", cur);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Q.pop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("], 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6C1EB431-7586-DDCD-F880-B26B9540A460}"/>
              </a:ext>
            </a:extLst>
          </p:cNvPr>
          <p:cNvSpPr txBox="1">
            <a:spLocks/>
          </p:cNvSpPr>
          <p:nvPr/>
        </p:nvSpPr>
        <p:spPr>
          <a:xfrm>
            <a:off x="337353" y="-1"/>
            <a:ext cx="11029616" cy="45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000" dirty="0"/>
              <a:t>너비우선탐색</a:t>
            </a:r>
            <a:r>
              <a:rPr lang="en-US" altLang="ko-KR" sz="2000" dirty="0"/>
              <a:t>(BFS) </a:t>
            </a:r>
            <a:r>
              <a:rPr lang="ko-KR" altLang="en-US" sz="2000" dirty="0"/>
              <a:t>전체 소스코드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69087-96AF-9F25-D8FC-8858169AE782}"/>
              </a:ext>
            </a:extLst>
          </p:cNvPr>
          <p:cNvSpPr txBox="1"/>
          <p:nvPr/>
        </p:nvSpPr>
        <p:spPr>
          <a:xfrm>
            <a:off x="7040881" y="654192"/>
            <a:ext cx="2727960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for(int a=0; a&lt;=n; a++)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("%2d:", a);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: G[a])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("%3d",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 %d", &amp;n, &amp;m);</a:t>
            </a:r>
          </a:p>
          <a:p>
            <a:pPr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정점이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부터 시작하므로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n+1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G.resize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(n+1); </a:t>
            </a: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visited.assign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(n+1, 0);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for(int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&lt;m;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int a, b;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 %d", &amp;a, &amp;b);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G[a].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push_back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(b);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G[b].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push_back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(a);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(0);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176B-7FEC-A166-D6D1-F82C25BABE6B}"/>
              </a:ext>
            </a:extLst>
          </p:cNvPr>
          <p:cNvSpPr txBox="1"/>
          <p:nvPr/>
        </p:nvSpPr>
        <p:spPr>
          <a:xfrm>
            <a:off x="2885436" y="654192"/>
            <a:ext cx="4094484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k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에서 </a:t>
            </a:r>
            <a:r>
              <a:rPr lang="en-US" altLang="ko-KR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(int k)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queue&lt;int&gt; Q;     </a:t>
            </a: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: (%d)\n", k);             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(k);   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정점을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Q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 삽입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visited[k]=1;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 방문했다고 표시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while(!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()) {    </a:t>
            </a: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output_Q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(Q);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latin typeface="Consolas" panose="020B0609020204030204" pitchFamily="49" charset="0"/>
              </a:rPr>
              <a:t> cur=          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큐의 첫번째 원소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latin typeface="Consolas" panose="020B0609020204030204" pitchFamily="49" charset="0"/>
              </a:rPr>
              <a:t>Q.   ();          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빼냄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삭제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dirty="0">
                <a:latin typeface="Consolas" panose="020B0609020204030204" pitchFamily="49" charset="0"/>
              </a:rPr>
              <a:t>("%d deleted.\</a:t>
            </a:r>
            <a:r>
              <a:rPr lang="en-US" altLang="ko-KR" sz="1200" dirty="0" err="1">
                <a:latin typeface="Consolas" panose="020B0609020204030204" pitchFamily="49" charset="0"/>
              </a:rPr>
              <a:t>nbfs</a:t>
            </a:r>
            <a:r>
              <a:rPr lang="en-US" altLang="ko-KR" sz="1200" dirty="0">
                <a:latin typeface="Consolas" panose="020B0609020204030204" pitchFamily="49" charset="0"/>
              </a:rPr>
              <a:t>: ", cur);</a:t>
            </a: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삭제한 정점과 이웃하는 모든 정점에 대하여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latin typeface="Consolas" panose="020B0609020204030204" pitchFamily="49" charset="0"/>
              </a:rPr>
              <a:t>for(</a:t>
            </a:r>
            <a:r>
              <a:rPr lang="en-US" altLang="ko-KR" sz="1200" dirty="0" err="1"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latin typeface="Consolas" panose="020B0609020204030204" pitchFamily="49" charset="0"/>
              </a:rPr>
              <a:t>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=0;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&lt;               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방문한 적이 없으면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  </a:t>
            </a:r>
            <a:r>
              <a:rPr lang="en-US" altLang="ko-KR" sz="1200" dirty="0">
                <a:latin typeface="Consolas" panose="020B0609020204030204" pitchFamily="49" charset="0"/>
              </a:rPr>
              <a:t>if(!visited[           ])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</a:t>
            </a:r>
            <a:r>
              <a:rPr lang="en-US" altLang="ko-KR" sz="120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dirty="0">
                <a:latin typeface="Consolas" panose="020B0609020204030204" pitchFamily="49" charset="0"/>
              </a:rPr>
              <a:t>("(%d) ", 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</a:t>
            </a:r>
            <a:r>
              <a:rPr lang="en-US" altLang="ko-KR" sz="120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dirty="0">
                <a:latin typeface="Consolas" panose="020B0609020204030204" pitchFamily="49" charset="0"/>
              </a:rPr>
              <a:t>(        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visited[      ]=1;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}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}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405A384-2B6B-6B52-D909-AC3ADD12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992" y="631332"/>
            <a:ext cx="2429675" cy="6157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76307-C09A-D9B2-EE1C-981F3773F0B7}"/>
              </a:ext>
            </a:extLst>
          </p:cNvPr>
          <p:cNvSpPr txBox="1"/>
          <p:nvPr/>
        </p:nvSpPr>
        <p:spPr>
          <a:xfrm>
            <a:off x="90303" y="4657819"/>
            <a:ext cx="2711891" cy="21064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80000" lvl="1" indent="-180000" algn="just">
              <a:lnSpc>
                <a:spcPct val="110000"/>
              </a:lnSpc>
              <a:buFont typeface="+mj-lt"/>
              <a:buAutoNum type="arabicPeriod"/>
            </a:pPr>
            <a:r>
              <a:rPr lang="ko-KR" altLang="en-US" sz="1200" dirty="0"/>
              <a:t>정점 </a:t>
            </a:r>
            <a:r>
              <a:rPr lang="en-US" altLang="ko-KR" sz="1200" dirty="0"/>
              <a:t>k</a:t>
            </a:r>
            <a:r>
              <a:rPr lang="ko-KR" altLang="en-US" sz="1200" dirty="0"/>
              <a:t>를</a:t>
            </a:r>
            <a:r>
              <a:rPr lang="en-US" altLang="ko-KR" sz="1200" dirty="0"/>
              <a:t> </a:t>
            </a:r>
            <a:r>
              <a:rPr lang="ko-KR" altLang="en-US" sz="1200" dirty="0"/>
              <a:t>처리하고 큐에 삽입</a:t>
            </a:r>
            <a:r>
              <a:rPr lang="en-US" altLang="ko-KR" sz="1200" dirty="0"/>
              <a:t>, k</a:t>
            </a:r>
            <a:r>
              <a:rPr lang="ko-KR" altLang="en-US" sz="1200" dirty="0"/>
              <a:t>를 방문한 것으로 표시</a:t>
            </a:r>
            <a:endParaRPr lang="en-US" altLang="ko-KR" sz="1200" dirty="0"/>
          </a:p>
          <a:p>
            <a:pPr marL="180000" lvl="1" indent="-180000" algn="just">
              <a:lnSpc>
                <a:spcPct val="110000"/>
              </a:lnSpc>
              <a:buFont typeface="+mj-lt"/>
              <a:buAutoNum type="arabicPeriod"/>
            </a:pPr>
            <a:r>
              <a:rPr lang="ko-KR" altLang="en-US" sz="1200" dirty="0"/>
              <a:t>큐가 빌 때까지 다음을 반복</a:t>
            </a:r>
            <a:r>
              <a:rPr lang="en-US" altLang="ko-KR" sz="1200" dirty="0"/>
              <a:t>:</a:t>
            </a:r>
          </a:p>
          <a:p>
            <a:pPr marL="360000" lvl="2" indent="-216000" algn="just">
              <a:lnSpc>
                <a:spcPct val="110000"/>
              </a:lnSpc>
              <a:buFont typeface="+mj-lt"/>
              <a:buAutoNum type="arabicParenR"/>
            </a:pPr>
            <a:r>
              <a:rPr lang="ko-KR" altLang="en-US" sz="1200" dirty="0"/>
              <a:t>큐에서 첫 번째 항목 삭제</a:t>
            </a:r>
            <a:endParaRPr lang="en-US" altLang="ko-KR" sz="1200" dirty="0"/>
          </a:p>
          <a:p>
            <a:pPr marL="360000" lvl="2" indent="-216000" algn="just">
              <a:lnSpc>
                <a:spcPct val="110000"/>
              </a:lnSpc>
              <a:buFont typeface="+mj-lt"/>
              <a:buAutoNum type="arabicParenR"/>
            </a:pPr>
            <a:r>
              <a:rPr lang="ko-KR" altLang="en-US" sz="1200" dirty="0"/>
              <a:t>삭제된 항목과 이웃하는 모든 정점에 대하여 방문하지 않은 정점이라면</a:t>
            </a:r>
            <a:r>
              <a:rPr lang="en-US" altLang="ko-KR" sz="1200" dirty="0"/>
              <a:t>,</a:t>
            </a:r>
          </a:p>
          <a:p>
            <a:pPr marL="504000" lvl="3" indent="-252000" algn="just">
              <a:lnSpc>
                <a:spcPct val="110000"/>
              </a:lnSpc>
              <a:buFont typeface="+mj-ea"/>
              <a:buAutoNum type="circleNumDbPlain"/>
            </a:pPr>
            <a:r>
              <a:rPr lang="ko-KR" altLang="en-US" sz="1200" dirty="0"/>
              <a:t>그 정점을 처리하고 큐에 삽입</a:t>
            </a:r>
            <a:endParaRPr lang="en-US" altLang="ko-KR" sz="1200" dirty="0"/>
          </a:p>
          <a:p>
            <a:pPr marL="504000" lvl="3" indent="-252000" algn="just">
              <a:lnSpc>
                <a:spcPct val="110000"/>
              </a:lnSpc>
              <a:buFont typeface="+mj-ea"/>
              <a:buAutoNum type="circleNumDbPlain"/>
            </a:pPr>
            <a:r>
              <a:rPr lang="ko-KR" altLang="en-US" sz="1200" dirty="0"/>
              <a:t>그 정점에 방문을 표시</a:t>
            </a:r>
            <a:endParaRPr lang="en-US" altLang="ko-KR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C023E-0ED5-F317-D11E-CD19F4036F1C}"/>
              </a:ext>
            </a:extLst>
          </p:cNvPr>
          <p:cNvSpPr txBox="1"/>
          <p:nvPr/>
        </p:nvSpPr>
        <p:spPr>
          <a:xfrm>
            <a:off x="2885436" y="6858000"/>
            <a:ext cx="4094484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정점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k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에서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(int k)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queue&lt;int&gt; Q;     </a:t>
            </a: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: (%d)\n", k);             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(k);   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정점을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Q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 삽입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visited[k]=1;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 방문했다고 표시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while(!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()) {    </a:t>
            </a: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output_Q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(Q);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int cur=</a:t>
            </a:r>
            <a:r>
              <a:rPr lang="en-US" altLang="ko-KR" sz="1200" dirty="0" err="1">
                <a:latin typeface="Consolas" panose="020B0609020204030204" pitchFamily="49" charset="0"/>
              </a:rPr>
              <a:t>Q.front</a:t>
            </a:r>
            <a:r>
              <a:rPr lang="en-US" altLang="ko-KR" sz="1200" dirty="0">
                <a:latin typeface="Consolas" panose="020B0609020204030204" pitchFamily="49" charset="0"/>
              </a:rPr>
              <a:t>();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큐의 첫번째 원소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Q.pop</a:t>
            </a:r>
            <a:r>
              <a:rPr lang="en-US" altLang="ko-KR" sz="1200" dirty="0">
                <a:latin typeface="Consolas" panose="020B0609020204030204" pitchFamily="49" charset="0"/>
              </a:rPr>
              <a:t>();          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빼냄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삭제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dirty="0">
                <a:latin typeface="Consolas" panose="020B0609020204030204" pitchFamily="49" charset="0"/>
              </a:rPr>
              <a:t>("%d deleted.\</a:t>
            </a:r>
            <a:r>
              <a:rPr lang="en-US" altLang="ko-KR" sz="1200" dirty="0" err="1">
                <a:latin typeface="Consolas" panose="020B0609020204030204" pitchFamily="49" charset="0"/>
              </a:rPr>
              <a:t>nbfs</a:t>
            </a:r>
            <a:r>
              <a:rPr lang="en-US" altLang="ko-KR" sz="1200" dirty="0">
                <a:latin typeface="Consolas" panose="020B0609020204030204" pitchFamily="49" charset="0"/>
              </a:rPr>
              <a:t>: ", cur);</a:t>
            </a: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삭제한 정점과 이웃하는 모든 정점에 대하여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latin typeface="Consolas" panose="020B0609020204030204" pitchFamily="49" charset="0"/>
              </a:rPr>
              <a:t>for(int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=0;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&lt;G[cur].size();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방문한 적이 없으면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  </a:t>
            </a:r>
            <a:r>
              <a:rPr lang="en-US" altLang="ko-KR" sz="1200" dirty="0">
                <a:latin typeface="Consolas" panose="020B0609020204030204" pitchFamily="49" charset="0"/>
              </a:rPr>
              <a:t>if(!visited[G[cur][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]])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</a:t>
            </a:r>
            <a:r>
              <a:rPr lang="en-US" altLang="ko-KR" sz="120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dirty="0">
                <a:latin typeface="Consolas" panose="020B0609020204030204" pitchFamily="49" charset="0"/>
              </a:rPr>
              <a:t>("(%d) ", 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</a:t>
            </a:r>
            <a:r>
              <a:rPr lang="en-US" altLang="ko-KR" sz="120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dirty="0">
                <a:latin typeface="Consolas" panose="020B0609020204030204" pitchFamily="49" charset="0"/>
              </a:rPr>
              <a:t>(G[cur][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visited[G[cur][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]]=1;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}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AA51F7C-8BD4-2831-AA2A-52E6D7495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14060" b="5458"/>
          <a:stretch/>
        </p:blipFill>
        <p:spPr bwMode="auto">
          <a:xfrm>
            <a:off x="4401410" y="5349941"/>
            <a:ext cx="2560320" cy="14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FA0092-81D2-D279-EA33-DB533A9E925B}"/>
              </a:ext>
            </a:extLst>
          </p:cNvPr>
          <p:cNvSpPr txBox="1"/>
          <p:nvPr/>
        </p:nvSpPr>
        <p:spPr>
          <a:xfrm>
            <a:off x="6096000" y="-12929"/>
            <a:ext cx="6136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Consolas" panose="020B0609020204030204" pitchFamily="49" charset="0"/>
                <a:hlinkClick r:id="rId5"/>
              </a:rPr>
              <a:t>https://algo.datahub.pe.kr/src/bfs_full_src_quiz.cpp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0013 -0.9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93E21B1-45FB-3B6D-A7F9-589F73C17F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241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DE202-0537-1D5C-0A0B-D0361CCD7D0F}"/>
              </a:ext>
            </a:extLst>
          </p:cNvPr>
          <p:cNvSpPr txBox="1"/>
          <p:nvPr/>
        </p:nvSpPr>
        <p:spPr>
          <a:xfrm>
            <a:off x="76653" y="654192"/>
            <a:ext cx="2757987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&lt;vector&gt;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&lt;queue&gt;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vector&lt;vector&lt;int&gt;&gt; G;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vector&lt;bool&gt; visited;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큐의 모습을 출력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output_Q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(queue&lt;int&gt; Q) { 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("Q:[");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while(!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int cur=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("%3d", cur);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Q.pop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("], 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6C1EB431-7586-DDCD-F880-B26B9540A460}"/>
              </a:ext>
            </a:extLst>
          </p:cNvPr>
          <p:cNvSpPr txBox="1">
            <a:spLocks/>
          </p:cNvSpPr>
          <p:nvPr/>
        </p:nvSpPr>
        <p:spPr>
          <a:xfrm>
            <a:off x="337353" y="-1"/>
            <a:ext cx="11029616" cy="45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000" dirty="0"/>
              <a:t>너비우선탐색</a:t>
            </a:r>
            <a:r>
              <a:rPr lang="en-US" altLang="ko-KR" sz="2000" dirty="0"/>
              <a:t>(BFS) </a:t>
            </a:r>
            <a:r>
              <a:rPr lang="ko-KR" altLang="en-US" sz="2000" dirty="0"/>
              <a:t>전체 소스코드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69087-96AF-9F25-D8FC-8858169AE782}"/>
              </a:ext>
            </a:extLst>
          </p:cNvPr>
          <p:cNvSpPr txBox="1"/>
          <p:nvPr/>
        </p:nvSpPr>
        <p:spPr>
          <a:xfrm>
            <a:off x="7040881" y="654192"/>
            <a:ext cx="2727960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for(int a=0; a&lt;=n; a++)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("%2d:", a);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: G[a])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("%3d",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 %d", &amp;n, &amp;m);</a:t>
            </a:r>
          </a:p>
          <a:p>
            <a:pPr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정점이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부터 시작하므로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n+1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G.resize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(n+1); </a:t>
            </a: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visited.assign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(n+1, 0);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for(int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&lt;m;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int a, b;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 %d", &amp;a, &amp;b);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G[a].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push_back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(b);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G[b].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push_back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(a);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main()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input_G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output_G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(0);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176B-7FEC-A166-D6D1-F82C25BABE6B}"/>
              </a:ext>
            </a:extLst>
          </p:cNvPr>
          <p:cNvSpPr txBox="1"/>
          <p:nvPr/>
        </p:nvSpPr>
        <p:spPr>
          <a:xfrm>
            <a:off x="2885436" y="654192"/>
            <a:ext cx="4094484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정점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k</a:t>
            </a: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에서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(int k)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queue&lt;int&gt; Q;     </a:t>
            </a: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: (%d)\n", k);             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(k);   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정점을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Q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에 삽입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visited[k]=1;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 정점 방문했다고 표시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while(!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()) {    </a:t>
            </a: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output_Q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(Q);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</a:t>
            </a:r>
          </a:p>
          <a:p>
            <a:pPr algn="l"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405A384-2B6B-6B52-D909-AC3ADD12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992" y="631332"/>
            <a:ext cx="2429675" cy="6157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6061B-C7DF-CA48-AAB0-89901C7A71D0}"/>
              </a:ext>
            </a:extLst>
          </p:cNvPr>
          <p:cNvSpPr txBox="1"/>
          <p:nvPr/>
        </p:nvSpPr>
        <p:spPr>
          <a:xfrm>
            <a:off x="2898375" y="2888974"/>
            <a:ext cx="4006008" cy="2650434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int cur=</a:t>
            </a:r>
            <a:r>
              <a:rPr lang="en-US" altLang="ko-KR" sz="1200" dirty="0" err="1">
                <a:latin typeface="Consolas" panose="020B0609020204030204" pitchFamily="49" charset="0"/>
              </a:rPr>
              <a:t>Q.front</a:t>
            </a:r>
            <a:r>
              <a:rPr lang="en-US" altLang="ko-KR" sz="1200" dirty="0">
                <a:latin typeface="Consolas" panose="020B0609020204030204" pitchFamily="49" charset="0"/>
              </a:rPr>
              <a:t>();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큐의 첫번째 원소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Q.pop</a:t>
            </a:r>
            <a:r>
              <a:rPr lang="en-US" altLang="ko-KR" sz="1200" dirty="0">
                <a:latin typeface="Consolas" panose="020B0609020204030204" pitchFamily="49" charset="0"/>
              </a:rPr>
              <a:t>();          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빼냄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삭제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dirty="0">
                <a:latin typeface="Consolas" panose="020B0609020204030204" pitchFamily="49" charset="0"/>
              </a:rPr>
              <a:t>("%d deleted.\</a:t>
            </a:r>
            <a:r>
              <a:rPr lang="en-US" altLang="ko-KR" sz="1200" dirty="0" err="1">
                <a:latin typeface="Consolas" panose="020B0609020204030204" pitchFamily="49" charset="0"/>
              </a:rPr>
              <a:t>nbfs</a:t>
            </a:r>
            <a:r>
              <a:rPr lang="en-US" altLang="ko-KR" sz="1200" dirty="0">
                <a:latin typeface="Consolas" panose="020B0609020204030204" pitchFamily="49" charset="0"/>
              </a:rPr>
              <a:t>: ", cur);</a:t>
            </a:r>
          </a:p>
          <a:p>
            <a:pPr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삭제한 정점과 이웃하는 모든 정점에 대하여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latin typeface="Consolas" panose="020B0609020204030204" pitchFamily="49" charset="0"/>
              </a:rPr>
              <a:t>for(int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=0;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&lt;G[cur].size(); 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++)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방문한 적이 없으면</a:t>
            </a:r>
          </a:p>
          <a:p>
            <a:pPr>
              <a:lnSpc>
                <a:spcPct val="110000"/>
              </a:lnSpc>
            </a:pPr>
            <a:r>
              <a:rPr lang="ko-KR" altLang="en-US" sz="1200" dirty="0">
                <a:latin typeface="Consolas" panose="020B0609020204030204" pitchFamily="49" charset="0"/>
              </a:rPr>
              <a:t>      </a:t>
            </a:r>
            <a:r>
              <a:rPr lang="en-US" altLang="ko-KR" sz="1200" dirty="0">
                <a:latin typeface="Consolas" panose="020B0609020204030204" pitchFamily="49" charset="0"/>
              </a:rPr>
              <a:t>if(!visited[G[cur][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]]) {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</a:t>
            </a:r>
            <a:r>
              <a:rPr lang="en-US" altLang="ko-KR" sz="120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dirty="0">
                <a:latin typeface="Consolas" panose="020B0609020204030204" pitchFamily="49" charset="0"/>
              </a:rPr>
              <a:t>("(%d) ", 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</a:t>
            </a:r>
            <a:r>
              <a:rPr lang="en-US" altLang="ko-KR" sz="120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dirty="0">
                <a:latin typeface="Consolas" panose="020B0609020204030204" pitchFamily="49" charset="0"/>
              </a:rPr>
              <a:t>(G[cur][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]);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visited[G[cur][</a:t>
            </a:r>
            <a:r>
              <a:rPr lang="en-US" altLang="ko-KR" sz="1200" dirty="0" err="1"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latin typeface="Consolas" panose="020B0609020204030204" pitchFamily="49" charset="0"/>
              </a:rPr>
              <a:t>]]=1;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}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}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AA51F7C-8BD4-2831-AA2A-52E6D7495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14060" b="5458"/>
          <a:stretch/>
        </p:blipFill>
        <p:spPr bwMode="auto">
          <a:xfrm>
            <a:off x="4401410" y="5349941"/>
            <a:ext cx="2560320" cy="14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76307-C09A-D9B2-EE1C-981F3773F0B7}"/>
              </a:ext>
            </a:extLst>
          </p:cNvPr>
          <p:cNvSpPr txBox="1"/>
          <p:nvPr/>
        </p:nvSpPr>
        <p:spPr>
          <a:xfrm>
            <a:off x="90303" y="4657819"/>
            <a:ext cx="2711891" cy="20928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300" dirty="0"/>
              <a:t>시작 정점 </a:t>
            </a:r>
            <a:r>
              <a:rPr lang="en-US" altLang="ko-KR" sz="1300" dirty="0"/>
              <a:t>k</a:t>
            </a:r>
            <a:r>
              <a:rPr lang="ko-KR" altLang="en-US" sz="1300" dirty="0"/>
              <a:t>를 처리하고 큐에 삽입</a:t>
            </a:r>
            <a:r>
              <a:rPr lang="en-US" altLang="ko-KR" sz="1300" dirty="0"/>
              <a:t>,  k</a:t>
            </a:r>
            <a:r>
              <a:rPr lang="ko-KR" altLang="en-US" sz="1300" dirty="0"/>
              <a:t>를 방문한 것으로 표시</a:t>
            </a:r>
          </a:p>
          <a:p>
            <a:pPr marL="342900" indent="-342900">
              <a:buFont typeface="+mj-lt"/>
              <a:buAutoNum type="arabicParenR"/>
            </a:pPr>
            <a:r>
              <a:rPr lang="ko-KR" altLang="en-US" sz="1300" dirty="0"/>
              <a:t>큐가 빌 때까지 다음을 반복 </a:t>
            </a:r>
            <a:r>
              <a:rPr lang="en-US" altLang="ko-KR" sz="1300" dirty="0"/>
              <a:t>:</a:t>
            </a:r>
          </a:p>
          <a:p>
            <a:pPr marL="468000" indent="-288000">
              <a:buFont typeface="+mj-ea"/>
              <a:buAutoNum type="circleNumDbPlain"/>
            </a:pPr>
            <a:r>
              <a:rPr lang="ko-KR" altLang="en-US" sz="1300" dirty="0"/>
              <a:t>큐에서 첫 번째 항목 삭제</a:t>
            </a:r>
          </a:p>
          <a:p>
            <a:pPr marL="468000" indent="-288000">
              <a:buFont typeface="+mj-ea"/>
              <a:buAutoNum type="circleNumDbPlain"/>
            </a:pPr>
            <a:r>
              <a:rPr lang="ko-KR" altLang="en-US" sz="1300" dirty="0"/>
              <a:t>삭제된 항목과 이웃하는 </a:t>
            </a:r>
            <a:r>
              <a:rPr lang="ko-KR" altLang="en-US" sz="1300" dirty="0" err="1"/>
              <a:t>방문되지</a:t>
            </a:r>
            <a:r>
              <a:rPr lang="ko-KR" altLang="en-US" sz="1300" dirty="0"/>
              <a:t> 않은 모든 정점을 처리하고 큐에 삽입</a:t>
            </a:r>
          </a:p>
          <a:p>
            <a:pPr marL="468000" indent="-288000">
              <a:buFont typeface="+mj-ea"/>
              <a:buAutoNum type="circleNumDbPlain"/>
            </a:pPr>
            <a:r>
              <a:rPr lang="ko-KR" altLang="en-US" sz="1300" dirty="0"/>
              <a:t>삽입된 모든 정점에 방문을 표시</a:t>
            </a:r>
          </a:p>
        </p:txBody>
      </p:sp>
    </p:spTree>
    <p:extLst>
      <p:ext uri="{BB962C8B-B14F-4D97-AF65-F5344CB8AC3E}">
        <p14:creationId xmlns:p14="http://schemas.microsoft.com/office/powerpoint/2010/main" val="34792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77334"/>
            <a:ext cx="11029616" cy="610046"/>
          </a:xfrm>
        </p:spPr>
        <p:txBody>
          <a:bodyPr>
            <a:normAutofit/>
          </a:bodyPr>
          <a:lstStyle/>
          <a:p>
            <a:r>
              <a:rPr lang="ko-KR" altLang="en-US" dirty="0"/>
              <a:t>미로 탈출 </a:t>
            </a:r>
            <a:r>
              <a:rPr lang="en-US" altLang="ko-KR" dirty="0"/>
              <a:t>(BFS vs DFS)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5"/>
            <a:ext cx="5423367" cy="4920916"/>
          </a:xfrm>
        </p:spPr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6AF03-5FB6-54AB-08E6-D4F4E29651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242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t="10135"/>
          <a:stretch/>
        </p:blipFill>
        <p:spPr>
          <a:xfrm>
            <a:off x="581193" y="1722906"/>
            <a:ext cx="8095447" cy="475710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81192" y="1353574"/>
            <a:ext cx="84966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https://seanperfecto.github.io/BFS-DFS-Pathfinder/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999967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B85DC2-ABBC-C906-4345-DD2B570A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미로 탈출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02B367-667B-2703-124F-AD991F42C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425440" cy="5039359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 algn="just">
              <a:spcAft>
                <a:spcPts val="0"/>
              </a:spcAft>
              <a:buNone/>
            </a:pPr>
            <a:r>
              <a:rPr lang="ko-KR" altLang="en-US" sz="1800" dirty="0"/>
              <a:t>정진이는 벽과 길로 만들어진 </a:t>
            </a:r>
            <a:r>
              <a:rPr lang="en-US" altLang="ko-KR" sz="1800" dirty="0"/>
              <a:t>N</a:t>
            </a:r>
            <a:r>
              <a:rPr lang="ko-KR" altLang="en-US" sz="1800" dirty="0"/>
              <a:t>행 </a:t>
            </a:r>
            <a:r>
              <a:rPr lang="en-US" altLang="ko-KR" sz="1800" dirty="0"/>
              <a:t>M</a:t>
            </a:r>
            <a:r>
              <a:rPr lang="ko-KR" altLang="en-US" sz="1800" dirty="0"/>
              <a:t>열</a:t>
            </a:r>
            <a:r>
              <a:rPr lang="en-US" altLang="ko-KR" sz="1800" dirty="0"/>
              <a:t>(</a:t>
            </a:r>
            <a:r>
              <a:rPr lang="ko-KR" altLang="en-US" sz="1800" dirty="0"/>
              <a:t>세로 </a:t>
            </a:r>
            <a:r>
              <a:rPr lang="en-US" altLang="ko-KR" sz="1800" dirty="0"/>
              <a:t>N</a:t>
            </a:r>
            <a:r>
              <a:rPr lang="ko-KR" altLang="en-US" sz="1800" dirty="0"/>
              <a:t>칸</a:t>
            </a:r>
            <a:r>
              <a:rPr lang="en-US" altLang="ko-KR" sz="1800" dirty="0"/>
              <a:t>, </a:t>
            </a:r>
            <a:r>
              <a:rPr lang="ko-KR" altLang="en-US" sz="1800" dirty="0"/>
              <a:t>가로 </a:t>
            </a:r>
            <a:r>
              <a:rPr lang="en-US" altLang="ko-KR" sz="1800" dirty="0"/>
              <a:t>M</a:t>
            </a:r>
            <a:r>
              <a:rPr lang="ko-KR" altLang="en-US" sz="1800" dirty="0"/>
              <a:t>칸</a:t>
            </a:r>
            <a:r>
              <a:rPr lang="en-US" altLang="ko-KR" sz="1800" dirty="0"/>
              <a:t>)</a:t>
            </a:r>
            <a:r>
              <a:rPr lang="ko-KR" altLang="en-US" sz="1800" dirty="0"/>
              <a:t> 크기의 미로에 갇혀 있다</a:t>
            </a:r>
            <a:r>
              <a:rPr lang="en-US" altLang="ko-KR" sz="1800" dirty="0"/>
              <a:t>. </a:t>
            </a:r>
          </a:p>
          <a:p>
            <a:pPr marL="324000" lvl="1" indent="0" algn="just">
              <a:spcAft>
                <a:spcPts val="0"/>
              </a:spcAft>
              <a:buNone/>
            </a:pPr>
            <a:r>
              <a:rPr lang="ko-KR" altLang="en-US" sz="1800" dirty="0"/>
              <a:t>미로에서는 한 번에 한 </a:t>
            </a:r>
            <a:r>
              <a:rPr lang="ko-KR" altLang="en-US" sz="1800" dirty="0" err="1"/>
              <a:t>칸씩만</a:t>
            </a:r>
            <a:r>
              <a:rPr lang="ko-KR" altLang="en-US" sz="1800" dirty="0"/>
              <a:t> 이동할 수 있다</a:t>
            </a:r>
            <a:r>
              <a:rPr lang="en-US" altLang="ko-KR" sz="1800" dirty="0"/>
              <a:t>. </a:t>
            </a:r>
            <a:r>
              <a:rPr lang="ko-KR" altLang="en-US" sz="1800" dirty="0"/>
              <a:t>벽은 </a:t>
            </a:r>
            <a:r>
              <a:rPr lang="en-US" altLang="ko-KR" sz="1800" dirty="0"/>
              <a:t>0</a:t>
            </a:r>
            <a:r>
              <a:rPr lang="ko-KR" altLang="en-US" sz="1800" dirty="0"/>
              <a:t>으로</a:t>
            </a:r>
            <a:r>
              <a:rPr lang="en-US" altLang="ko-KR" sz="1800" dirty="0"/>
              <a:t>, </a:t>
            </a:r>
            <a:r>
              <a:rPr lang="ko-KR" altLang="en-US" sz="1800" dirty="0"/>
              <a:t>길은 </a:t>
            </a:r>
            <a:r>
              <a:rPr lang="en-US" altLang="ko-KR" sz="1800" dirty="0"/>
              <a:t>0</a:t>
            </a:r>
            <a:r>
              <a:rPr lang="ko-KR" altLang="en-US" sz="1800" dirty="0"/>
              <a:t>아닌 수로 표시된다</a:t>
            </a:r>
            <a:r>
              <a:rPr lang="en-US" altLang="ko-KR" sz="1800" dirty="0"/>
              <a:t>. </a:t>
            </a:r>
          </a:p>
          <a:p>
            <a:pPr marL="324000" lvl="1" indent="0" algn="just">
              <a:spcAft>
                <a:spcPts val="0"/>
              </a:spcAft>
              <a:buNone/>
            </a:pPr>
            <a:r>
              <a:rPr lang="ko-KR" altLang="en-US" sz="1800" dirty="0"/>
              <a:t>정진이가 미로에서 탈출하기 위해 이동하여야 하는 최소 칸수를 </a:t>
            </a:r>
            <a:r>
              <a:rPr lang="ko-KR" altLang="en-US" sz="1800" dirty="0" err="1"/>
              <a:t>구하시오</a:t>
            </a:r>
            <a:r>
              <a:rPr lang="en-US" altLang="ko-KR" sz="1800" dirty="0"/>
              <a:t>. </a:t>
            </a:r>
            <a:r>
              <a:rPr lang="ko-KR" altLang="en-US" sz="1800" dirty="0"/>
              <a:t>시작 칸과 마지막 칸도 이동거리에 포함시킨다</a:t>
            </a:r>
            <a:r>
              <a:rPr lang="en-US" altLang="ko-KR" sz="1800" dirty="0"/>
              <a:t>.</a:t>
            </a:r>
          </a:p>
          <a:p>
            <a:pPr marL="324000" lvl="1" indent="0" algn="just">
              <a:spcAft>
                <a:spcPts val="0"/>
              </a:spcAft>
              <a:buNone/>
            </a:pPr>
            <a:endParaRPr lang="en-US" altLang="ko-KR" sz="18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FF16CE-2913-5823-DE47-E965E00C27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ko-KR" altLang="en-US" dirty="0"/>
              <a:t>입력</a:t>
            </a:r>
            <a:endParaRPr lang="en-US" altLang="ko-KR" dirty="0"/>
          </a:p>
          <a:p>
            <a:pPr marL="324000" lvl="1" indent="0" algn="just">
              <a:spcAft>
                <a:spcPts val="0"/>
              </a:spcAft>
              <a:buNone/>
            </a:pPr>
            <a:r>
              <a:rPr lang="ko-KR" altLang="en-US" sz="1800" dirty="0"/>
              <a:t>첫 번째 줄에 두 정수 </a:t>
            </a:r>
            <a:r>
              <a:rPr lang="en-US" altLang="ko-KR" sz="1800" dirty="0"/>
              <a:t>N, M</a:t>
            </a:r>
            <a:r>
              <a:rPr lang="ko-KR" altLang="en-US" sz="1800" dirty="0"/>
              <a:t>이 주어진다</a:t>
            </a:r>
            <a:r>
              <a:rPr lang="en-US" altLang="ko-KR" sz="1800" dirty="0"/>
              <a:t>. </a:t>
            </a:r>
          </a:p>
          <a:p>
            <a:pPr marL="324000" lvl="1" indent="0" algn="just">
              <a:spcAft>
                <a:spcPts val="0"/>
              </a:spcAft>
              <a:buNone/>
            </a:pPr>
            <a:r>
              <a:rPr lang="en-US" altLang="ko-KR" sz="1800" dirty="0"/>
              <a:t>(4 </a:t>
            </a:r>
            <a:r>
              <a:rPr lang="ko-KR" altLang="en-US" sz="1800" dirty="0"/>
              <a:t>≤ </a:t>
            </a:r>
            <a:r>
              <a:rPr lang="en-US" altLang="ko-KR" sz="1800" dirty="0"/>
              <a:t>N, M</a:t>
            </a:r>
            <a:r>
              <a:rPr lang="ko-KR" altLang="en-US" sz="1800" dirty="0"/>
              <a:t> ≤ </a:t>
            </a:r>
            <a:r>
              <a:rPr lang="en-US" altLang="ko-KR" sz="1800" dirty="0"/>
              <a:t>200)</a:t>
            </a:r>
          </a:p>
          <a:p>
            <a:pPr marL="324000" lvl="1" indent="0" algn="just">
              <a:spcAft>
                <a:spcPts val="0"/>
              </a:spcAft>
              <a:buNone/>
            </a:pPr>
            <a:r>
              <a:rPr lang="ko-KR" altLang="en-US" sz="1800" dirty="0"/>
              <a:t>다음 </a:t>
            </a:r>
            <a:r>
              <a:rPr lang="en-US" altLang="ko-KR" sz="1800" dirty="0"/>
              <a:t>N</a:t>
            </a:r>
            <a:r>
              <a:rPr lang="ko-KR" altLang="en-US" sz="1800" dirty="0"/>
              <a:t>개의 줄에는 각각 </a:t>
            </a:r>
            <a:r>
              <a:rPr lang="en-US" altLang="ko-KR" sz="1800" dirty="0"/>
              <a:t>M</a:t>
            </a:r>
            <a:r>
              <a:rPr lang="ko-KR" altLang="en-US" sz="1800" dirty="0"/>
              <a:t>개의 정수로</a:t>
            </a:r>
            <a:r>
              <a:rPr lang="en-US" altLang="ko-KR" sz="1800" dirty="0"/>
              <a:t> </a:t>
            </a:r>
            <a:r>
              <a:rPr lang="ko-KR" altLang="en-US" sz="1800" dirty="0"/>
              <a:t>미로의 정보가 주어진다</a:t>
            </a:r>
            <a:r>
              <a:rPr lang="en-US" altLang="ko-KR" sz="1800" dirty="0"/>
              <a:t>. </a:t>
            </a:r>
            <a:r>
              <a:rPr lang="ko-KR" altLang="en-US" sz="1800" dirty="0"/>
              <a:t>숫자는 각각 다음을 의미한다</a:t>
            </a:r>
            <a:r>
              <a:rPr lang="en-US" altLang="ko-KR" sz="1800" dirty="0"/>
              <a:t>.</a:t>
            </a:r>
          </a:p>
          <a:p>
            <a:pPr marL="324000" lvl="1" indent="0" algn="just">
              <a:spcAft>
                <a:spcPts val="0"/>
              </a:spcAft>
              <a:buNone/>
            </a:pPr>
            <a:r>
              <a:rPr lang="en-US" altLang="ko-KR" sz="1800" dirty="0"/>
              <a:t>(0: </a:t>
            </a:r>
            <a:r>
              <a:rPr lang="ko-KR" altLang="en-US" sz="1800" dirty="0"/>
              <a:t>벽</a:t>
            </a:r>
            <a:r>
              <a:rPr lang="en-US" altLang="ko-KR" sz="1800" dirty="0"/>
              <a:t>, 1: </a:t>
            </a:r>
            <a:r>
              <a:rPr lang="ko-KR" altLang="en-US" sz="1800" dirty="0"/>
              <a:t>길</a:t>
            </a:r>
            <a:r>
              <a:rPr lang="en-US" altLang="ko-KR" sz="1800" dirty="0"/>
              <a:t>, 8: </a:t>
            </a:r>
            <a:r>
              <a:rPr lang="ko-KR" altLang="en-US" sz="1800" dirty="0"/>
              <a:t>시작위치</a:t>
            </a:r>
            <a:r>
              <a:rPr lang="en-US" altLang="ko-KR" sz="1800" dirty="0"/>
              <a:t>, 9: </a:t>
            </a:r>
            <a:r>
              <a:rPr lang="ko-KR" altLang="en-US" sz="1800" dirty="0"/>
              <a:t>도착위치</a:t>
            </a:r>
            <a:r>
              <a:rPr lang="en-US" altLang="ko-KR" sz="1800" dirty="0"/>
              <a:t>)</a:t>
            </a:r>
          </a:p>
          <a:p>
            <a:pPr algn="just">
              <a:spcAft>
                <a:spcPts val="0"/>
              </a:spcAft>
            </a:pPr>
            <a:r>
              <a:rPr lang="ko-KR" altLang="en-US" dirty="0"/>
              <a:t>출력</a:t>
            </a:r>
            <a:endParaRPr lang="en-US" altLang="ko-KR" sz="2200" dirty="0"/>
          </a:p>
          <a:p>
            <a:pPr marL="324000" lvl="1" indent="0" algn="just">
              <a:spcAft>
                <a:spcPts val="0"/>
              </a:spcAft>
              <a:buNone/>
            </a:pPr>
            <a:r>
              <a:rPr lang="ko-KR" altLang="en-US" sz="1800" dirty="0"/>
              <a:t>첫 번째 줄에 최소 이동 칸의 개수를 출력한다</a:t>
            </a:r>
            <a:r>
              <a:rPr lang="en-US" altLang="ko-KR" sz="1800" dirty="0"/>
              <a:t>.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5EBDA8-22FE-03BD-E1AC-B476ED28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243</a:t>
            </a:fld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C8BEB440-B671-CCB7-45AD-B982A8685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551381"/>
              </p:ext>
            </p:extLst>
          </p:nvPr>
        </p:nvGraphicFramePr>
        <p:xfrm>
          <a:off x="1052221" y="4366994"/>
          <a:ext cx="49948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438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497438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2858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1386252"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effectLst/>
                        </a:rPr>
                        <a:t>7 8</a:t>
                      </a:r>
                    </a:p>
                    <a:p>
                      <a:r>
                        <a:rPr lang="en-US" altLang="ko-KR" sz="1400" dirty="0">
                          <a:effectLst/>
                        </a:rPr>
                        <a:t>1 0 1 0 0 0 0 1</a:t>
                      </a:r>
                    </a:p>
                    <a:p>
                      <a:r>
                        <a:rPr lang="en-US" altLang="ko-KR" sz="1400" dirty="0">
                          <a:effectLst/>
                        </a:rPr>
                        <a:t>1 0 1 0 0 1 1 1</a:t>
                      </a:r>
                    </a:p>
                    <a:p>
                      <a:r>
                        <a:rPr lang="en-US" altLang="ko-KR" sz="1400" dirty="0">
                          <a:effectLst/>
                        </a:rPr>
                        <a:t>1 1 8 1 1 1 0 1</a:t>
                      </a:r>
                    </a:p>
                    <a:p>
                      <a:r>
                        <a:rPr lang="en-US" altLang="ko-KR" sz="1400" dirty="0">
                          <a:effectLst/>
                        </a:rPr>
                        <a:t>0 1 0 1 0 0 0 1</a:t>
                      </a:r>
                    </a:p>
                    <a:p>
                      <a:r>
                        <a:rPr lang="en-US" altLang="ko-KR" sz="1400" dirty="0">
                          <a:effectLst/>
                        </a:rPr>
                        <a:t>1 1 0 1 0 1 1 1</a:t>
                      </a:r>
                    </a:p>
                    <a:p>
                      <a:r>
                        <a:rPr lang="en-US" altLang="ko-KR" sz="1400" dirty="0">
                          <a:effectLst/>
                        </a:rPr>
                        <a:t>1 0 0 1 0 1 0 9</a:t>
                      </a:r>
                    </a:p>
                    <a:p>
                      <a:r>
                        <a:rPr lang="en-US" altLang="ko-KR" sz="1400" dirty="0">
                          <a:effectLst/>
                        </a:rPr>
                        <a:t>0 0 0 1 1 1 0 1</a:t>
                      </a:r>
                      <a:endParaRPr lang="ko-KR" altLang="en-US" sz="1400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effectLst/>
                        </a:rPr>
                        <a:t>11</a:t>
                      </a:r>
                      <a:endParaRPr lang="ko-KR" altLang="en-US" sz="1400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69322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B85DC2-ABBC-C906-4345-DD2B570A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미로 탈출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02B367-667B-2703-124F-AD991F42CA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ko-KR" altLang="en-US" dirty="0"/>
              <a:t>지도 데이터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FF16CE-2913-5823-DE47-E965E00C2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6412" y="1341121"/>
            <a:ext cx="5605030" cy="5039359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ko-KR" altLang="en-US" dirty="0"/>
              <a:t>그래프로 해석</a:t>
            </a:r>
            <a:endParaRPr lang="en-US" altLang="ko-KR" dirty="0"/>
          </a:p>
          <a:p>
            <a:pPr lvl="1" algn="just">
              <a:spcAft>
                <a:spcPts val="0"/>
              </a:spcAft>
            </a:pPr>
            <a:r>
              <a:rPr lang="ko-KR" altLang="en-US" sz="1800" dirty="0"/>
              <a:t>지도데이터를 그래프로보고 </a:t>
            </a:r>
            <a:r>
              <a:rPr lang="ko-KR" altLang="en-US" sz="1800" dirty="0" err="1"/>
              <a:t>탐색기법</a:t>
            </a:r>
            <a:r>
              <a:rPr lang="ko-KR" altLang="en-US" sz="1800" dirty="0"/>
              <a:t> 적용</a:t>
            </a:r>
            <a:endParaRPr lang="en-US" altLang="ko-KR" sz="18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5EBDA8-22FE-03BD-E1AC-B476ED28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244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18094" y="1857955"/>
            <a:ext cx="469855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400" dirty="0"/>
              <a:t>7  8</a:t>
            </a:r>
          </a:p>
          <a:p>
            <a:pPr>
              <a:lnSpc>
                <a:spcPct val="140000"/>
              </a:lnSpc>
            </a:pPr>
            <a:r>
              <a:rPr lang="en-US" altLang="ko-KR" sz="2400" dirty="0"/>
              <a:t>1  0  1  0  0  0  0  1</a:t>
            </a:r>
          </a:p>
          <a:p>
            <a:pPr>
              <a:lnSpc>
                <a:spcPct val="140000"/>
              </a:lnSpc>
            </a:pPr>
            <a:r>
              <a:rPr lang="en-US" altLang="ko-KR" sz="2400" dirty="0"/>
              <a:t>1  0  1  0  0  1  1  1</a:t>
            </a:r>
          </a:p>
          <a:p>
            <a:pPr>
              <a:lnSpc>
                <a:spcPct val="140000"/>
              </a:lnSpc>
            </a:pPr>
            <a:r>
              <a:rPr lang="en-US" altLang="ko-KR" sz="2400" dirty="0"/>
              <a:t>1  1  8  1  1  1  0  1</a:t>
            </a:r>
          </a:p>
          <a:p>
            <a:pPr>
              <a:lnSpc>
                <a:spcPct val="140000"/>
              </a:lnSpc>
            </a:pPr>
            <a:r>
              <a:rPr lang="en-US" altLang="ko-KR" sz="2400" dirty="0"/>
              <a:t>0  1  0  1  0  0  0  1</a:t>
            </a:r>
          </a:p>
          <a:p>
            <a:pPr>
              <a:lnSpc>
                <a:spcPct val="140000"/>
              </a:lnSpc>
            </a:pPr>
            <a:r>
              <a:rPr lang="en-US" altLang="ko-KR" sz="2400" dirty="0"/>
              <a:t>1  1  0  1  0  1  1  1</a:t>
            </a:r>
          </a:p>
          <a:p>
            <a:pPr>
              <a:lnSpc>
                <a:spcPct val="140000"/>
              </a:lnSpc>
            </a:pPr>
            <a:r>
              <a:rPr lang="en-US" altLang="ko-KR" sz="2400" dirty="0"/>
              <a:t>1  0  0  1  0  1  0  9</a:t>
            </a:r>
          </a:p>
          <a:p>
            <a:pPr>
              <a:lnSpc>
                <a:spcPct val="140000"/>
              </a:lnSpc>
            </a:pPr>
            <a:r>
              <a:rPr lang="en-US" altLang="ko-KR" sz="2400" dirty="0"/>
              <a:t>0  0  0  1  1  1  0  1</a:t>
            </a:r>
            <a:endParaRPr lang="ko-KR" altLang="en-US" sz="2400" dirty="0">
              <a:latin typeface="Consolas" panose="020B0609020204030204" pitchFamily="49" charset="0"/>
            </a:endParaRPr>
          </a:p>
        </p:txBody>
      </p:sp>
      <p:grpSp>
        <p:nvGrpSpPr>
          <p:cNvPr id="308" name="그룹 307"/>
          <p:cNvGrpSpPr/>
          <p:nvPr/>
        </p:nvGrpSpPr>
        <p:grpSpPr>
          <a:xfrm>
            <a:off x="6688286" y="2363486"/>
            <a:ext cx="4261775" cy="3723319"/>
            <a:chOff x="6109166" y="2250778"/>
            <a:chExt cx="4261775" cy="3723319"/>
          </a:xfrm>
        </p:grpSpPr>
        <p:cxnSp>
          <p:nvCxnSpPr>
            <p:cNvPr id="286" name="직선 연결선 285"/>
            <p:cNvCxnSpPr>
              <a:endCxn id="210" idx="2"/>
            </p:cNvCxnSpPr>
            <p:nvPr/>
          </p:nvCxnSpPr>
          <p:spPr>
            <a:xfrm>
              <a:off x="6530468" y="2461140"/>
              <a:ext cx="3419171" cy="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직선 연결선 275"/>
            <p:cNvCxnSpPr>
              <a:stCxn id="194" idx="4"/>
              <a:endCxn id="267" idx="0"/>
            </p:cNvCxnSpPr>
            <p:nvPr/>
          </p:nvCxnSpPr>
          <p:spPr>
            <a:xfrm>
              <a:off x="631981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타원 193"/>
            <p:cNvSpPr/>
            <p:nvPr/>
          </p:nvSpPr>
          <p:spPr>
            <a:xfrm>
              <a:off x="6109166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1" name="타원 210"/>
            <p:cNvSpPr/>
            <p:nvPr/>
          </p:nvSpPr>
          <p:spPr>
            <a:xfrm>
              <a:off x="6109166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5" name="타원 234"/>
            <p:cNvSpPr/>
            <p:nvPr/>
          </p:nvSpPr>
          <p:spPr>
            <a:xfrm>
              <a:off x="6109166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3" name="타원 242"/>
            <p:cNvSpPr/>
            <p:nvPr/>
          </p:nvSpPr>
          <p:spPr>
            <a:xfrm>
              <a:off x="6109166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1" name="타원 250"/>
            <p:cNvSpPr/>
            <p:nvPr/>
          </p:nvSpPr>
          <p:spPr>
            <a:xfrm>
              <a:off x="6109166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9" name="타원 258"/>
            <p:cNvSpPr/>
            <p:nvPr/>
          </p:nvSpPr>
          <p:spPr>
            <a:xfrm>
              <a:off x="6109166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7" name="타원 266"/>
            <p:cNvSpPr/>
            <p:nvPr/>
          </p:nvSpPr>
          <p:spPr>
            <a:xfrm>
              <a:off x="6109166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7" name="직선 연결선 276"/>
            <p:cNvCxnSpPr/>
            <p:nvPr/>
          </p:nvCxnSpPr>
          <p:spPr>
            <a:xfrm>
              <a:off x="686845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직선 연결선 277"/>
            <p:cNvCxnSpPr/>
            <p:nvPr/>
          </p:nvCxnSpPr>
          <p:spPr>
            <a:xfrm>
              <a:off x="741709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직선 연결선 278"/>
            <p:cNvCxnSpPr/>
            <p:nvPr/>
          </p:nvCxnSpPr>
          <p:spPr>
            <a:xfrm>
              <a:off x="796573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직선 연결선 279"/>
            <p:cNvCxnSpPr/>
            <p:nvPr/>
          </p:nvCxnSpPr>
          <p:spPr>
            <a:xfrm>
              <a:off x="852453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직선 연결선 280"/>
            <p:cNvCxnSpPr/>
            <p:nvPr/>
          </p:nvCxnSpPr>
          <p:spPr>
            <a:xfrm>
              <a:off x="907317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직선 연결선 281"/>
            <p:cNvCxnSpPr/>
            <p:nvPr/>
          </p:nvCxnSpPr>
          <p:spPr>
            <a:xfrm>
              <a:off x="962181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직선 연결선 282"/>
            <p:cNvCxnSpPr/>
            <p:nvPr/>
          </p:nvCxnSpPr>
          <p:spPr>
            <a:xfrm>
              <a:off x="10170457" y="2672080"/>
              <a:ext cx="0" cy="28807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타원 196"/>
            <p:cNvSpPr/>
            <p:nvPr/>
          </p:nvSpPr>
          <p:spPr>
            <a:xfrm>
              <a:off x="6657805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5" name="타원 204"/>
            <p:cNvSpPr/>
            <p:nvPr/>
          </p:nvSpPr>
          <p:spPr>
            <a:xfrm>
              <a:off x="7206444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6" name="타원 205"/>
            <p:cNvSpPr/>
            <p:nvPr/>
          </p:nvSpPr>
          <p:spPr>
            <a:xfrm>
              <a:off x="7755083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7" name="타원 206"/>
            <p:cNvSpPr/>
            <p:nvPr/>
          </p:nvSpPr>
          <p:spPr>
            <a:xfrm>
              <a:off x="8303722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8" name="타원 207"/>
            <p:cNvSpPr/>
            <p:nvPr/>
          </p:nvSpPr>
          <p:spPr>
            <a:xfrm>
              <a:off x="8852361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9" name="타원 208"/>
            <p:cNvSpPr/>
            <p:nvPr/>
          </p:nvSpPr>
          <p:spPr>
            <a:xfrm>
              <a:off x="9401000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0" name="타원 209"/>
            <p:cNvSpPr/>
            <p:nvPr/>
          </p:nvSpPr>
          <p:spPr>
            <a:xfrm>
              <a:off x="9949639" y="2250778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9" name="직선 연결선 288"/>
            <p:cNvCxnSpPr/>
            <p:nvPr/>
          </p:nvCxnSpPr>
          <p:spPr>
            <a:xfrm>
              <a:off x="6530468" y="3013206"/>
              <a:ext cx="3419171" cy="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직선 연결선 289"/>
            <p:cNvCxnSpPr/>
            <p:nvPr/>
          </p:nvCxnSpPr>
          <p:spPr>
            <a:xfrm>
              <a:off x="6530468" y="3563254"/>
              <a:ext cx="3419171" cy="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직선 연결선 290"/>
            <p:cNvCxnSpPr/>
            <p:nvPr/>
          </p:nvCxnSpPr>
          <p:spPr>
            <a:xfrm>
              <a:off x="6530468" y="4112437"/>
              <a:ext cx="3419171" cy="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직선 연결선 291"/>
            <p:cNvCxnSpPr/>
            <p:nvPr/>
          </p:nvCxnSpPr>
          <p:spPr>
            <a:xfrm>
              <a:off x="6530468" y="4671196"/>
              <a:ext cx="3419171" cy="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직선 연결선 292"/>
            <p:cNvCxnSpPr/>
            <p:nvPr/>
          </p:nvCxnSpPr>
          <p:spPr>
            <a:xfrm>
              <a:off x="6530468" y="5218840"/>
              <a:ext cx="3419171" cy="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직선 연결선 293"/>
            <p:cNvCxnSpPr/>
            <p:nvPr/>
          </p:nvCxnSpPr>
          <p:spPr>
            <a:xfrm>
              <a:off x="6530468" y="5771292"/>
              <a:ext cx="3419171" cy="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타원 236"/>
            <p:cNvSpPr/>
            <p:nvPr/>
          </p:nvSpPr>
          <p:spPr>
            <a:xfrm>
              <a:off x="7206444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8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8" name="타원 237"/>
            <p:cNvSpPr/>
            <p:nvPr/>
          </p:nvSpPr>
          <p:spPr>
            <a:xfrm>
              <a:off x="7755083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9" name="타원 238"/>
            <p:cNvSpPr/>
            <p:nvPr/>
          </p:nvSpPr>
          <p:spPr>
            <a:xfrm>
              <a:off x="8303722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0" name="타원 239"/>
            <p:cNvSpPr/>
            <p:nvPr/>
          </p:nvSpPr>
          <p:spPr>
            <a:xfrm>
              <a:off x="8852361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1" name="타원 240"/>
            <p:cNvSpPr/>
            <p:nvPr/>
          </p:nvSpPr>
          <p:spPr>
            <a:xfrm>
              <a:off x="9401000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5" name="타원 244"/>
            <p:cNvSpPr/>
            <p:nvPr/>
          </p:nvSpPr>
          <p:spPr>
            <a:xfrm>
              <a:off x="7206444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6" name="타원 245"/>
            <p:cNvSpPr/>
            <p:nvPr/>
          </p:nvSpPr>
          <p:spPr>
            <a:xfrm>
              <a:off x="7755083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7" name="타원 246"/>
            <p:cNvSpPr/>
            <p:nvPr/>
          </p:nvSpPr>
          <p:spPr>
            <a:xfrm>
              <a:off x="8303722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8" name="타원 247"/>
            <p:cNvSpPr/>
            <p:nvPr/>
          </p:nvSpPr>
          <p:spPr>
            <a:xfrm>
              <a:off x="8852361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9" name="타원 248"/>
            <p:cNvSpPr/>
            <p:nvPr/>
          </p:nvSpPr>
          <p:spPr>
            <a:xfrm>
              <a:off x="9401000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3" name="타원 252"/>
            <p:cNvSpPr/>
            <p:nvPr/>
          </p:nvSpPr>
          <p:spPr>
            <a:xfrm>
              <a:off x="7206444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4" name="타원 253"/>
            <p:cNvSpPr/>
            <p:nvPr/>
          </p:nvSpPr>
          <p:spPr>
            <a:xfrm>
              <a:off x="7755083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5" name="타원 254"/>
            <p:cNvSpPr/>
            <p:nvPr/>
          </p:nvSpPr>
          <p:spPr>
            <a:xfrm>
              <a:off x="8303722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6" name="타원 255"/>
            <p:cNvSpPr/>
            <p:nvPr/>
          </p:nvSpPr>
          <p:spPr>
            <a:xfrm>
              <a:off x="8852361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7" name="타원 256"/>
            <p:cNvSpPr/>
            <p:nvPr/>
          </p:nvSpPr>
          <p:spPr>
            <a:xfrm>
              <a:off x="9401000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1" name="타원 260"/>
            <p:cNvSpPr/>
            <p:nvPr/>
          </p:nvSpPr>
          <p:spPr>
            <a:xfrm>
              <a:off x="7206444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2" name="타원 261"/>
            <p:cNvSpPr/>
            <p:nvPr/>
          </p:nvSpPr>
          <p:spPr>
            <a:xfrm>
              <a:off x="7755083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3" name="타원 262"/>
            <p:cNvSpPr/>
            <p:nvPr/>
          </p:nvSpPr>
          <p:spPr>
            <a:xfrm>
              <a:off x="8303722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4" name="타원 263"/>
            <p:cNvSpPr/>
            <p:nvPr/>
          </p:nvSpPr>
          <p:spPr>
            <a:xfrm>
              <a:off x="8852361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5" name="타원 264"/>
            <p:cNvSpPr/>
            <p:nvPr/>
          </p:nvSpPr>
          <p:spPr>
            <a:xfrm>
              <a:off x="9401000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9" name="타원 268"/>
            <p:cNvSpPr/>
            <p:nvPr/>
          </p:nvSpPr>
          <p:spPr>
            <a:xfrm>
              <a:off x="7206444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0" name="타원 269"/>
            <p:cNvSpPr/>
            <p:nvPr/>
          </p:nvSpPr>
          <p:spPr>
            <a:xfrm>
              <a:off x="7755083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1" name="타원 270"/>
            <p:cNvSpPr/>
            <p:nvPr/>
          </p:nvSpPr>
          <p:spPr>
            <a:xfrm>
              <a:off x="8303722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2" name="타원 271"/>
            <p:cNvSpPr/>
            <p:nvPr/>
          </p:nvSpPr>
          <p:spPr>
            <a:xfrm>
              <a:off x="8852361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3" name="타원 272"/>
            <p:cNvSpPr/>
            <p:nvPr/>
          </p:nvSpPr>
          <p:spPr>
            <a:xfrm>
              <a:off x="9401000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3" name="타원 212"/>
            <p:cNvSpPr/>
            <p:nvPr/>
          </p:nvSpPr>
          <p:spPr>
            <a:xfrm>
              <a:off x="7206444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4" name="타원 213"/>
            <p:cNvSpPr/>
            <p:nvPr/>
          </p:nvSpPr>
          <p:spPr>
            <a:xfrm>
              <a:off x="7755083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5" name="타원 214"/>
            <p:cNvSpPr/>
            <p:nvPr/>
          </p:nvSpPr>
          <p:spPr>
            <a:xfrm>
              <a:off x="8303722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6" name="타원 215"/>
            <p:cNvSpPr/>
            <p:nvPr/>
          </p:nvSpPr>
          <p:spPr>
            <a:xfrm>
              <a:off x="8852361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7" name="타원 216"/>
            <p:cNvSpPr/>
            <p:nvPr/>
          </p:nvSpPr>
          <p:spPr>
            <a:xfrm>
              <a:off x="9401000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6" name="타원 235"/>
            <p:cNvSpPr/>
            <p:nvPr/>
          </p:nvSpPr>
          <p:spPr>
            <a:xfrm>
              <a:off x="6657805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4" name="타원 243"/>
            <p:cNvSpPr/>
            <p:nvPr/>
          </p:nvSpPr>
          <p:spPr>
            <a:xfrm>
              <a:off x="6657805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2" name="타원 251"/>
            <p:cNvSpPr/>
            <p:nvPr/>
          </p:nvSpPr>
          <p:spPr>
            <a:xfrm>
              <a:off x="6657805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0" name="타원 259"/>
            <p:cNvSpPr/>
            <p:nvPr/>
          </p:nvSpPr>
          <p:spPr>
            <a:xfrm>
              <a:off x="6657805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8" name="타원 267"/>
            <p:cNvSpPr/>
            <p:nvPr/>
          </p:nvSpPr>
          <p:spPr>
            <a:xfrm>
              <a:off x="6657805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2" name="타원 211"/>
            <p:cNvSpPr/>
            <p:nvPr/>
          </p:nvSpPr>
          <p:spPr>
            <a:xfrm>
              <a:off x="6657805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0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2" name="타원 241"/>
            <p:cNvSpPr/>
            <p:nvPr/>
          </p:nvSpPr>
          <p:spPr>
            <a:xfrm>
              <a:off x="9949639" y="3352603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0" name="타원 249"/>
            <p:cNvSpPr/>
            <p:nvPr/>
          </p:nvSpPr>
          <p:spPr>
            <a:xfrm>
              <a:off x="9949639" y="3902651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8" name="타원 257"/>
            <p:cNvSpPr/>
            <p:nvPr/>
          </p:nvSpPr>
          <p:spPr>
            <a:xfrm>
              <a:off x="9949639" y="4452699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6" name="타원 265"/>
            <p:cNvSpPr/>
            <p:nvPr/>
          </p:nvSpPr>
          <p:spPr>
            <a:xfrm>
              <a:off x="9949639" y="5002747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9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4" name="타원 273"/>
            <p:cNvSpPr/>
            <p:nvPr/>
          </p:nvSpPr>
          <p:spPr>
            <a:xfrm>
              <a:off x="9949639" y="555279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8" name="타원 217"/>
            <p:cNvSpPr/>
            <p:nvPr/>
          </p:nvSpPr>
          <p:spPr>
            <a:xfrm>
              <a:off x="9949639" y="2802555"/>
              <a:ext cx="421302" cy="421302"/>
            </a:xfrm>
            <a:prstGeom prst="ellipse">
              <a:avLst/>
            </a:prstGeom>
            <a:solidFill>
              <a:srgbClr val="E6E6E6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1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97224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미로 탈출 </a:t>
            </a:r>
            <a:r>
              <a:rPr lang="en-US" altLang="ko-KR" dirty="0"/>
              <a:t>(</a:t>
            </a:r>
            <a:r>
              <a:rPr lang="ko-KR" altLang="en-US" dirty="0"/>
              <a:t>초기설계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BF60A-1DF3-33A5-152A-0D0E55340399}"/>
              </a:ext>
            </a:extLst>
          </p:cNvPr>
          <p:cNvSpPr txBox="1"/>
          <p:nvPr/>
        </p:nvSpPr>
        <p:spPr>
          <a:xfrm>
            <a:off x="4360886" y="1226569"/>
            <a:ext cx="3375379" cy="524671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input()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(n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m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 %d", &amp;n, &amp;m); 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2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차원 리스트의 맵 정보 입력 받기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for(int a=0; a&lt;n; a++)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for(int b=0; b&lt;m; b++)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int c;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("%d", &amp;c);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if(c==8)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출발지 설정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Sa=a, Sb=b;   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else if(c==9)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목적지 설정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Ga=a, Gb=b;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</a:t>
            </a:r>
            <a:r>
              <a:rPr lang="en-US" altLang="ko-KR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모든 길을 </a:t>
            </a:r>
            <a:r>
              <a:rPr lang="en-US" altLang="ko-KR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-1</a:t>
            </a:r>
            <a:r>
              <a:rPr lang="ko-KR" altLang="en-US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로 변경</a:t>
            </a:r>
            <a:endParaRPr lang="en-US" altLang="ko-KR" sz="1200" b="0" i="0" u="none" strike="noStrike" baseline="0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      // a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 삽입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if(c&gt;=1) </a:t>
            </a: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M[a][b]=-1;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else </a:t>
            </a: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M[a][b]=0; 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13FCA-09A9-6617-4CD6-0EE08C058928}"/>
              </a:ext>
            </a:extLst>
          </p:cNvPr>
          <p:cNvSpPr txBox="1"/>
          <p:nvPr/>
        </p:nvSpPr>
        <p:spPr>
          <a:xfrm>
            <a:off x="392655" y="1226569"/>
            <a:ext cx="3900498" cy="524671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&lt;algorithm&gt;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#include &lt;queue&gt;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#define  MAX_INT 0x7fffffff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typedef struct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int a, b;    // a</a:t>
            </a:r>
            <a:r>
              <a:rPr lang="ko-KR" altLang="en-US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열</a:t>
            </a:r>
            <a:endParaRPr lang="en-US" altLang="ko-KR" sz="1200" b="0" i="0" u="none" strike="noStrike" baseline="0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} vertex;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n, m;   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n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m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M[201][201];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지도 정보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Sa, Sb;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출발지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Ga, Gb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;  //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목적지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</a:p>
          <a:p>
            <a:pPr algn="l">
              <a:lnSpc>
                <a:spcPct val="110000"/>
              </a:lnSpc>
            </a:pP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이동할 네 가지 방향 정의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아래와 같이 적으면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아래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오른쪽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위쪽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왼쪽 순서로 탐색하게 됨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da[] = {1, 0,-1, 0};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세로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방향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db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[] = {0, 1, 0,-1};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가로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방향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bool safe(int a, int b) {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return (0&lt;=a &amp;&amp; a&lt;n) &amp;&amp; (0&lt;=b &amp;&amp; b&lt;m);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D5873-1D0E-908D-199A-E7A97A849AD9}"/>
              </a:ext>
            </a:extLst>
          </p:cNvPr>
          <p:cNvSpPr txBox="1"/>
          <p:nvPr/>
        </p:nvSpPr>
        <p:spPr>
          <a:xfrm>
            <a:off x="7803997" y="1226569"/>
            <a:ext cx="3979507" cy="524671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</a:t>
            </a:r>
            <a:r>
              <a:rPr lang="ko-KR" altLang="en-US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맵에서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탐색 상태를 출력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output(const char* title, 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dist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제목출력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("\n[%s] (%d)\n", title,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dist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for(int a = 0; a &lt; n; a++)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for(int b = 0; b &lt; m; b++)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("%3d", M[a][b]);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20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1200" i="0" u="none" strike="noStrike" baseline="0" dirty="0" err="1">
                <a:solidFill>
                  <a:schemeClr val="tx1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20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(int a, int b, int d)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i="0" u="none" strike="noStrike" baseline="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main(void)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input();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output("initial state",-1);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또는 </a:t>
            </a:r>
            <a:r>
              <a:rPr lang="en-US" altLang="ko-KR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하나의 함수만 호출할 것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!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(Sa, Sb, 1);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Sa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Sb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en-US" altLang="ko-KR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(Sa, Sb, 1);  //Sa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Sb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output("last state", -1);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return 0;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2378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47145"/>
            <a:ext cx="11029616" cy="587468"/>
          </a:xfrm>
        </p:spPr>
        <p:txBody>
          <a:bodyPr/>
          <a:lstStyle/>
          <a:p>
            <a:r>
              <a:rPr lang="ko-KR" altLang="en-US" dirty="0"/>
              <a:t>미로 탈출 </a:t>
            </a:r>
            <a:r>
              <a:rPr lang="en-US" altLang="ko-KR" dirty="0"/>
              <a:t>- DFS</a:t>
            </a:r>
            <a:r>
              <a:rPr lang="ko-KR" altLang="en-US" dirty="0"/>
              <a:t>로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249638"/>
            <a:ext cx="5334185" cy="5126108"/>
          </a:xfrm>
        </p:spPr>
        <p:txBody>
          <a:bodyPr>
            <a:normAutofit/>
          </a:bodyPr>
          <a:lstStyle/>
          <a:p>
            <a:r>
              <a:rPr lang="en-US" altLang="ko-KR" dirty="0"/>
              <a:t>DFS </a:t>
            </a:r>
            <a:r>
              <a:rPr lang="ko-KR" altLang="en-US" dirty="0"/>
              <a:t>알고리즘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def </a:t>
            </a:r>
            <a:r>
              <a:rPr lang="en-US" altLang="ko-KR" dirty="0" err="1"/>
              <a:t>dfs</a:t>
            </a:r>
            <a:r>
              <a:rPr lang="en-US" altLang="ko-KR" dirty="0"/>
              <a:t>(k):</a:t>
            </a:r>
          </a:p>
          <a:p>
            <a:pPr marL="360000" lvl="1" indent="0" algn="just">
              <a:buFont typeface="+mj-lt"/>
              <a:buAutoNum type="arabicParenR"/>
            </a:pPr>
            <a:r>
              <a:rPr lang="ko-KR" altLang="en-US" sz="1800" dirty="0"/>
              <a:t>정점 </a:t>
            </a:r>
            <a:r>
              <a:rPr lang="en-US" altLang="ko-KR" sz="1800" dirty="0"/>
              <a:t>k</a:t>
            </a:r>
            <a:r>
              <a:rPr lang="ko-KR" altLang="en-US" sz="1800" dirty="0"/>
              <a:t>를</a:t>
            </a:r>
            <a:r>
              <a:rPr lang="en-US" altLang="ko-KR" sz="1800" dirty="0"/>
              <a:t> </a:t>
            </a:r>
            <a:r>
              <a:rPr lang="ko-KR" altLang="en-US" sz="1800" dirty="0"/>
              <a:t>처리하고 방문한 것으로 표시</a:t>
            </a:r>
            <a:endParaRPr lang="en-US" altLang="ko-KR" sz="1800" dirty="0"/>
          </a:p>
          <a:p>
            <a:pPr marL="360000" lvl="1" indent="0" algn="just">
              <a:buFont typeface="+mj-lt"/>
              <a:buAutoNum type="arabicParenR"/>
            </a:pPr>
            <a:r>
              <a:rPr lang="en-US" altLang="ko-KR" sz="1800" dirty="0"/>
              <a:t>k</a:t>
            </a:r>
            <a:r>
              <a:rPr lang="ko-KR" altLang="en-US" sz="1800" dirty="0"/>
              <a:t>와 연결된 모든</a:t>
            </a:r>
            <a:r>
              <a:rPr lang="en-US" altLang="ko-KR" sz="1800" dirty="0"/>
              <a:t> </a:t>
            </a:r>
            <a:r>
              <a:rPr lang="ko-KR" altLang="en-US" sz="1800" dirty="0"/>
              <a:t>정점에 대하여</a:t>
            </a:r>
            <a:endParaRPr lang="en-US" altLang="ko-KR" sz="1800" dirty="0"/>
          </a:p>
          <a:p>
            <a:pPr marL="360000" lvl="1" indent="0" algn="just">
              <a:buNone/>
            </a:pPr>
            <a:r>
              <a:rPr lang="ko-KR" altLang="en-US" sz="1800" dirty="0"/>
              <a:t>  방문한적이 없으면 그 정점에서 </a:t>
            </a:r>
            <a:r>
              <a:rPr lang="en-US" altLang="ko-KR" sz="1800" dirty="0" err="1"/>
              <a:t>dfs</a:t>
            </a:r>
            <a:r>
              <a:rPr lang="en-US" altLang="ko-KR" sz="1800" dirty="0"/>
              <a:t>,</a:t>
            </a:r>
          </a:p>
          <a:p>
            <a:pPr marL="360000" lvl="1" indent="0" algn="just">
              <a:buNone/>
            </a:pPr>
            <a:r>
              <a:rPr lang="en-US" altLang="ko-KR" sz="1800" dirty="0"/>
              <a:t>  </a:t>
            </a:r>
            <a:r>
              <a:rPr lang="ko-KR" altLang="en-US" sz="1800" dirty="0"/>
              <a:t>방문이 완료되면 되돌아 오기</a:t>
            </a:r>
            <a:endParaRPr lang="en-US" altLang="ko-KR" sz="1800" dirty="0"/>
          </a:p>
          <a:p>
            <a:r>
              <a:rPr lang="ko-KR" altLang="en-US" dirty="0" err="1"/>
              <a:t>초기맵</a:t>
            </a:r>
            <a:r>
              <a:rPr lang="ko-KR" altLang="en-US" dirty="0"/>
              <a:t> 상태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221754"/>
            <a:ext cx="5201920" cy="5205862"/>
          </a:xfrm>
        </p:spPr>
        <p:txBody>
          <a:bodyPr>
            <a:normAutofit/>
          </a:bodyPr>
          <a:lstStyle/>
          <a:p>
            <a:r>
              <a:rPr lang="en-US" altLang="ko-KR" dirty="0"/>
              <a:t>DFS </a:t>
            </a:r>
            <a:r>
              <a:rPr lang="ko-KR" altLang="en-US" dirty="0"/>
              <a:t>구현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246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BF60A-1DF3-33A5-152A-0D0E55340399}"/>
              </a:ext>
            </a:extLst>
          </p:cNvPr>
          <p:cNvSpPr txBox="1"/>
          <p:nvPr/>
        </p:nvSpPr>
        <p:spPr>
          <a:xfrm>
            <a:off x="6416039" y="1778842"/>
            <a:ext cx="5194769" cy="473099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b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현재까지 계산한 거리는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130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a, int b, int d)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M[a][b] = d;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①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 거리 기록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②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방문한 것으로 표시 이거 </a:t>
            </a:r>
            <a:r>
              <a:rPr lang="ko-KR" altLang="en-US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안해도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됨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④ 목적지에 도착하면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맵상태와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 도달거리 출력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if(a==Ga &amp;&amp; b==Gb)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output("DFS success", d);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③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4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방향으로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 da,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db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배열을 이용하여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for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문으로 간략화 가능</a:t>
            </a: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if(safe(a+1, b) &amp;&amp; M[a+1][b]==-1)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↓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(a+1, b,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if(safe(a, b+1) &amp;&amp; M[a][b+1]==-1)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→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(a, b+1,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if(safe(a-1, b) &amp;&amp; M[a-1][b]==-1)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↑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(a-1, b,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if(safe(a, b-1) &amp;&amp; M[a][b-1]==-1)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←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(a, b-1,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822" y="6858000"/>
            <a:ext cx="3277138" cy="4581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9EB5E4-175E-908D-7BA8-6236428B770F}"/>
              </a:ext>
            </a:extLst>
          </p:cNvPr>
          <p:cNvSpPr txBox="1"/>
          <p:nvPr/>
        </p:nvSpPr>
        <p:spPr>
          <a:xfrm>
            <a:off x="3139126" y="4101827"/>
            <a:ext cx="2776252" cy="2118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 0 -1  0  0  0  0 -1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 0 -1  0  0 -1 -1 -1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-1 -1 </a:t>
            </a:r>
            <a:r>
              <a:rPr lang="en-US" altLang="ko-KR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-1</a:t>
            </a:r>
            <a:r>
              <a:rPr lang="en-US" altLang="ko-KR" sz="1600" dirty="0">
                <a:latin typeface="Consolas" panose="020B0609020204030204" pitchFamily="49" charset="0"/>
              </a:rPr>
              <a:t> -1 -1 -1  0 -1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0 -1  0 -1  0  0  0 -1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-1 -1  0 -1  0 -1 -1 -1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 0  0 -1  0 -1  0 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0  0  0 -1 -1 -1  0 -1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19248B-6257-BA5E-064F-DB4EABC9DA55}"/>
              </a:ext>
            </a:extLst>
          </p:cNvPr>
          <p:cNvSpPr txBox="1"/>
          <p:nvPr/>
        </p:nvSpPr>
        <p:spPr>
          <a:xfrm>
            <a:off x="6869174" y="2268959"/>
            <a:ext cx="1136491" cy="190989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4B64D-7A80-6705-E3B8-178AF9519FC2}"/>
              </a:ext>
            </a:extLst>
          </p:cNvPr>
          <p:cNvSpPr txBox="1"/>
          <p:nvPr/>
        </p:nvSpPr>
        <p:spPr>
          <a:xfrm>
            <a:off x="6869174" y="4470984"/>
            <a:ext cx="3021275" cy="1702548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47E75-2C3A-C084-757B-81167E2A861C}"/>
              </a:ext>
            </a:extLst>
          </p:cNvPr>
          <p:cNvSpPr txBox="1"/>
          <p:nvPr/>
        </p:nvSpPr>
        <p:spPr>
          <a:xfrm>
            <a:off x="6869174" y="2927734"/>
            <a:ext cx="3021275" cy="869602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9A8C3C7-4AA4-3C40-922F-6C6FE50C0005}"/>
              </a:ext>
            </a:extLst>
          </p:cNvPr>
          <p:cNvSpPr/>
          <p:nvPr/>
        </p:nvSpPr>
        <p:spPr>
          <a:xfrm>
            <a:off x="826595" y="1786266"/>
            <a:ext cx="5083552" cy="19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3EEBA-403B-CA39-3896-9F25DAD17B4C}"/>
              </a:ext>
            </a:extLst>
          </p:cNvPr>
          <p:cNvSpPr txBox="1"/>
          <p:nvPr/>
        </p:nvSpPr>
        <p:spPr>
          <a:xfrm>
            <a:off x="826595" y="4392770"/>
            <a:ext cx="167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latin typeface="Consolas" panose="020B0609020204030204" pitchFamily="49" charset="0"/>
              </a:rPr>
              <a:t>Sa, Sb </a:t>
            </a:r>
            <a:r>
              <a:rPr lang="en-US" altLang="ko-KR" sz="1400" dirty="0">
                <a:latin typeface="Consolas" panose="020B0609020204030204" pitchFamily="49" charset="0"/>
              </a:rPr>
              <a:t>= (2, 2)</a:t>
            </a:r>
          </a:p>
          <a:p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</a:rPr>
              <a:t>Ga, Gb </a:t>
            </a:r>
            <a:r>
              <a:rPr lang="en-US" altLang="ko-KR" sz="1400" dirty="0">
                <a:latin typeface="Consolas" panose="020B0609020204030204" pitchFamily="49" charset="0"/>
              </a:rPr>
              <a:t>= (5, 7)</a:t>
            </a:r>
            <a:endParaRPr lang="ko-KR" altLang="en-US" sz="14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4E964-F526-63AB-D9A7-67764FC5F9AF}"/>
              </a:ext>
            </a:extLst>
          </p:cNvPr>
          <p:cNvSpPr txBox="1"/>
          <p:nvPr/>
        </p:nvSpPr>
        <p:spPr>
          <a:xfrm>
            <a:off x="3139126" y="3777637"/>
            <a:ext cx="2776252" cy="3667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0  1  2  3  4  5  6  7</a:t>
            </a:r>
            <a:endParaRPr lang="ko-KR" altLang="en-US" sz="16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5FA3C-8C0E-D39D-0589-4BC296DB6C19}"/>
              </a:ext>
            </a:extLst>
          </p:cNvPr>
          <p:cNvSpPr txBox="1"/>
          <p:nvPr/>
        </p:nvSpPr>
        <p:spPr>
          <a:xfrm>
            <a:off x="2838631" y="4100049"/>
            <a:ext cx="300495" cy="2139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0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5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18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미로 탈출 </a:t>
            </a:r>
            <a:r>
              <a:rPr lang="en-US" altLang="ko-KR" dirty="0"/>
              <a:t>- DFS</a:t>
            </a:r>
            <a:r>
              <a:rPr lang="ko-KR" altLang="en-US" dirty="0"/>
              <a:t>로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41122"/>
            <a:ext cx="5194767" cy="5600854"/>
          </a:xfrm>
        </p:spPr>
        <p:txBody>
          <a:bodyPr>
            <a:normAutofit/>
          </a:bodyPr>
          <a:lstStyle/>
          <a:p>
            <a:r>
              <a:rPr lang="ko-KR" altLang="en-US" dirty="0"/>
              <a:t>결과 고찰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324000" lvl="1" indent="0">
              <a:buNone/>
            </a:pPr>
            <a:endParaRPr lang="en-US" altLang="ko-KR" dirty="0"/>
          </a:p>
          <a:p>
            <a:pPr marL="324000" lvl="1" indent="0">
              <a:buNone/>
            </a:pPr>
            <a:endParaRPr lang="en-US" altLang="ko-KR" sz="1400" dirty="0"/>
          </a:p>
          <a:p>
            <a:pPr marL="324000" lvl="1" indent="0">
              <a:buNone/>
            </a:pPr>
            <a:endParaRPr lang="ko-KR" altLang="en-US" dirty="0"/>
          </a:p>
          <a:p>
            <a:pPr lvl="2"/>
            <a:r>
              <a:rPr lang="ko-KR" altLang="en-US" dirty="0"/>
              <a:t>엥</a:t>
            </a:r>
            <a:r>
              <a:rPr lang="en-US" altLang="ko-KR" dirty="0"/>
              <a:t>? </a:t>
            </a:r>
            <a:r>
              <a:rPr lang="ko-KR" altLang="en-US" dirty="0"/>
              <a:t>최적해가 아닌데</a:t>
            </a:r>
            <a:r>
              <a:rPr lang="en-US" altLang="ko-KR" dirty="0"/>
              <a:t>…</a:t>
            </a:r>
          </a:p>
          <a:p>
            <a:pPr lvl="2"/>
            <a:r>
              <a:rPr lang="ko-KR" altLang="en-US" dirty="0"/>
              <a:t>왜 최적해를 못 찾지</a:t>
            </a:r>
            <a:r>
              <a:rPr lang="en-US" altLang="ko-KR" dirty="0"/>
              <a:t>?</a:t>
            </a:r>
          </a:p>
          <a:p>
            <a:pPr lvl="2"/>
            <a:r>
              <a:rPr lang="ko-KR" altLang="en-US" dirty="0"/>
              <a:t>원래 전체탐색이 진행되어야 하는데</a:t>
            </a:r>
            <a:r>
              <a:rPr lang="en-US" altLang="ko-KR" dirty="0"/>
              <a:t>…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DFS </a:t>
            </a:r>
            <a:r>
              <a:rPr lang="ko-KR" altLang="en-US" dirty="0"/>
              <a:t>구현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247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BF60A-1DF3-33A5-152A-0D0E55340399}"/>
              </a:ext>
            </a:extLst>
          </p:cNvPr>
          <p:cNvSpPr txBox="1"/>
          <p:nvPr/>
        </p:nvSpPr>
        <p:spPr>
          <a:xfrm>
            <a:off x="6538588" y="1837774"/>
            <a:ext cx="5194769" cy="464786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b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현재까지 계산한 거리는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130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a, int b, int d)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M[a][b] = d;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①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 거리 기록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②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방문한 것으로 표시 이거 </a:t>
            </a:r>
            <a:r>
              <a:rPr lang="ko-KR" altLang="en-US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안해도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됨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④ 목적지에 도착하면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맵상태와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 도달거리 출력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if(a==Ga &amp;&amp; b==Gb)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output("DFS success", d);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③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4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방향으로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 da,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db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배열을 이용하여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for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문으로 간략화 가능</a:t>
            </a: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if(safe(a+1, b) &amp;&amp; M[a+1][b]==-1)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↓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(a+1, b,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if(safe(a, b+1) &amp;&amp; M[a][b+1]==-1)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→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(a, b+1,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if(safe(a-1, b) &amp;&amp; M[a-1][b]==-1)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↑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(a-1, b,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if(safe(a, b-1) &amp;&amp; M[a][b-1]==-1)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←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(a, b-1,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F6BAC96-0078-C42F-B4FF-DFEF3705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54" y="1834557"/>
            <a:ext cx="2408228" cy="339276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C8EBE39-8ABF-1CAE-76FC-25D540317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0"/>
          <a:stretch/>
        </p:blipFill>
        <p:spPr>
          <a:xfrm>
            <a:off x="3492991" y="1834557"/>
            <a:ext cx="2405378" cy="33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8121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미로 탈출 </a:t>
            </a:r>
            <a:r>
              <a:rPr lang="en-US" altLang="ko-KR" dirty="0"/>
              <a:t>- DFS</a:t>
            </a:r>
            <a:r>
              <a:rPr lang="ko-KR" altLang="en-US" dirty="0"/>
              <a:t>로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41122"/>
            <a:ext cx="5194767" cy="5600854"/>
          </a:xfrm>
        </p:spPr>
        <p:txBody>
          <a:bodyPr>
            <a:normAutofit/>
          </a:bodyPr>
          <a:lstStyle/>
          <a:p>
            <a:r>
              <a:rPr lang="ko-KR" altLang="en-US" dirty="0"/>
              <a:t>이전 버전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방향 탐색 배열이용 업데이트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248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BF60A-1DF3-33A5-152A-0D0E55340399}"/>
              </a:ext>
            </a:extLst>
          </p:cNvPr>
          <p:cNvSpPr txBox="1"/>
          <p:nvPr/>
        </p:nvSpPr>
        <p:spPr>
          <a:xfrm>
            <a:off x="910658" y="1837774"/>
            <a:ext cx="5122497" cy="464786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b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현재까지 계산한 거리는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130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a, int b, int d)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M[a][b] = d;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①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 거리 기록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②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방문한 것으로 표시 이거 </a:t>
            </a:r>
            <a:r>
              <a:rPr lang="ko-KR" altLang="en-US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안해도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됨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④ 목적지에 도착하면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맵상태와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 도달거리 출력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if(a==Ga &amp;&amp; b==Gb)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output("DFS success", d);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③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4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방향으로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 da,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db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배열을 이용하여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for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문으로 간략화 가능</a:t>
            </a: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if(safe(a+1, b) &amp;&amp; M[a+1][b]==-1)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↓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(a+1, b,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if(safe(a, b+1) &amp;&amp; M[a][b+1]==-1)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→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(a, b+1,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if(safe(a-1, b) &amp;&amp; M[a-1][b]==-1)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↑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(a-1, b,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if(safe(a, b-1) &amp;&amp; M[a][b-1]==-1)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←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(a, b-1, d+1);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1415D-BDFC-5F72-770D-F4BF05C7DDB3}"/>
              </a:ext>
            </a:extLst>
          </p:cNvPr>
          <p:cNvSpPr txBox="1"/>
          <p:nvPr/>
        </p:nvSpPr>
        <p:spPr>
          <a:xfrm>
            <a:off x="6576717" y="1837774"/>
            <a:ext cx="5122497" cy="464786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이동할 네 가지 방향 정의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아래와 같이 적으면</a:t>
            </a: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아래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오른쪽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위쪽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왼쪽 순서로 탐색하게 됨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da[] = {1, 0,-1, 0};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세로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)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방향</a:t>
            </a: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db</a:t>
            </a:r>
            <a:r>
              <a:rPr lang="en-US" altLang="ko-KR" sz="1300" dirty="0">
                <a:solidFill>
                  <a:schemeClr val="tx1"/>
                </a:solidFill>
                <a:latin typeface="Consolas" panose="020B0609020204030204" pitchFamily="49" charset="0"/>
              </a:rPr>
              <a:t>[] = {0, 1, 0,-1};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가로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)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방향</a:t>
            </a:r>
            <a:endParaRPr lang="en-US" altLang="ko-KR" sz="13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3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b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현재까지 계산한 거리는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130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a, int b, int d)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M[a][b] = d;  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if(a==Ga &amp;&amp; b==Gb)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output("DFS success", d);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③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4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방향으로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</a:t>
            </a:r>
            <a:r>
              <a:rPr lang="pl-PL" altLang="ko-KR" sz="1300" b="0" i="0" u="none" strike="noStrike" baseline="0" dirty="0">
                <a:latin typeface="Consolas" panose="020B0609020204030204" pitchFamily="49" charset="0"/>
              </a:rPr>
              <a:t> for(int i=0; i&lt;4; i++) {</a:t>
            </a:r>
          </a:p>
          <a:p>
            <a:pPr algn="l">
              <a:lnSpc>
                <a:spcPct val="110000"/>
              </a:lnSpc>
            </a:pPr>
            <a:r>
              <a:rPr lang="pl-PL" altLang="ko-KR" sz="1300" b="0" i="0" u="none" strike="noStrike" baseline="0" dirty="0">
                <a:latin typeface="Consolas" panose="020B0609020204030204" pitchFamily="49" charset="0"/>
              </a:rPr>
              <a:t>        int na = a+da[i], nb = b+db[i];    </a:t>
            </a:r>
          </a:p>
          <a:p>
            <a:pPr algn="l">
              <a:lnSpc>
                <a:spcPct val="110000"/>
              </a:lnSpc>
            </a:pPr>
            <a:r>
              <a:rPr lang="pl-PL" altLang="ko-KR" sz="1300" b="0" i="0" u="none" strike="noStrike" baseline="0" dirty="0">
                <a:latin typeface="Consolas" panose="020B0609020204030204" pitchFamily="49" charset="0"/>
              </a:rPr>
              <a:t>        if(safe(na, nb) &amp;&amp; M[na][nb]==-1) {</a:t>
            </a:r>
          </a:p>
          <a:p>
            <a:pPr algn="l">
              <a:lnSpc>
                <a:spcPct val="110000"/>
              </a:lnSpc>
            </a:pPr>
            <a:r>
              <a:rPr lang="pl-PL" altLang="ko-KR" sz="1300" b="0" i="0" u="none" strike="noStrike" baseline="0" dirty="0">
                <a:latin typeface="Consolas" panose="020B0609020204030204" pitchFamily="49" charset="0"/>
              </a:rPr>
              <a:t>            dfs(na, nb, d+1);</a:t>
            </a:r>
          </a:p>
          <a:p>
            <a:pPr algn="l">
              <a:lnSpc>
                <a:spcPct val="110000"/>
              </a:lnSpc>
            </a:pPr>
            <a:r>
              <a:rPr lang="pl-PL" altLang="ko-KR" sz="130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pl-PL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오른쪽 중괄호 8">
            <a:extLst>
              <a:ext uri="{FF2B5EF4-FFF2-40B4-BE49-F238E27FC236}">
                <a16:creationId xmlns:a16="http://schemas.microsoft.com/office/drawing/2014/main" id="{D80509A5-9001-F351-F4F7-63B7019CE97B}"/>
              </a:ext>
            </a:extLst>
          </p:cNvPr>
          <p:cNvSpPr/>
          <p:nvPr/>
        </p:nvSpPr>
        <p:spPr>
          <a:xfrm>
            <a:off x="4958500" y="4581426"/>
            <a:ext cx="169682" cy="1649691"/>
          </a:xfrm>
          <a:prstGeom prst="rightBrac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중괄호 9">
            <a:extLst>
              <a:ext uri="{FF2B5EF4-FFF2-40B4-BE49-F238E27FC236}">
                <a16:creationId xmlns:a16="http://schemas.microsoft.com/office/drawing/2014/main" id="{BA920AEB-3246-2A68-F662-7AAD7D059AE5}"/>
              </a:ext>
            </a:extLst>
          </p:cNvPr>
          <p:cNvSpPr/>
          <p:nvPr/>
        </p:nvSpPr>
        <p:spPr>
          <a:xfrm flipH="1">
            <a:off x="6746396" y="5033913"/>
            <a:ext cx="182304" cy="1102936"/>
          </a:xfrm>
          <a:prstGeom prst="rightBrac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78A906F-8BC8-5852-A821-1F6714A16745}"/>
              </a:ext>
            </a:extLst>
          </p:cNvPr>
          <p:cNvCxnSpPr>
            <a:cxnSpLocks/>
            <a:stCxn id="9" idx="1"/>
            <a:endCxn id="10" idx="1"/>
          </p:cNvCxnSpPr>
          <p:nvPr/>
        </p:nvCxnSpPr>
        <p:spPr>
          <a:xfrm>
            <a:off x="5128182" y="5406272"/>
            <a:ext cx="1618214" cy="17910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30327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미로 탈출 </a:t>
            </a:r>
            <a:r>
              <a:rPr lang="en-US" altLang="ko-KR" dirty="0"/>
              <a:t>- DFS</a:t>
            </a:r>
            <a:r>
              <a:rPr lang="ko-KR" altLang="en-US" dirty="0"/>
              <a:t>로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4"/>
            <a:ext cx="5194767" cy="5534281"/>
          </a:xfrm>
        </p:spPr>
        <p:txBody>
          <a:bodyPr>
            <a:normAutofit/>
          </a:bodyPr>
          <a:lstStyle/>
          <a:p>
            <a:r>
              <a:rPr lang="en-US" altLang="ko-KR" dirty="0"/>
              <a:t>DFS </a:t>
            </a:r>
            <a:r>
              <a:rPr lang="ko-KR" altLang="en-US" dirty="0"/>
              <a:t>구현 업데이트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7" y="1403929"/>
            <a:ext cx="5194769" cy="4920916"/>
          </a:xfrm>
        </p:spPr>
        <p:txBody>
          <a:bodyPr>
            <a:normAutofit/>
          </a:bodyPr>
          <a:lstStyle/>
          <a:p>
            <a:r>
              <a:rPr lang="ko-KR" altLang="en-US" dirty="0"/>
              <a:t>결과 확인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282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altLang="ko-KR" smtClean="0"/>
              <a:pPr/>
              <a:t>249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BF60A-1DF3-33A5-152A-0D0E55340399}"/>
              </a:ext>
            </a:extLst>
          </p:cNvPr>
          <p:cNvSpPr txBox="1"/>
          <p:nvPr/>
        </p:nvSpPr>
        <p:spPr>
          <a:xfrm>
            <a:off x="901229" y="1875481"/>
            <a:ext cx="5194769" cy="473099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최소거리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최적해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를 저장하기 위한 변수 셋팅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=MAX_INT;</a:t>
            </a: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b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3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현재까지 계산한 거리는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130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a, int b, int d)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M[a][b] = d;  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if(a==Ga &amp;&amp; b==Gb)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       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더 짧은 방법을 찾으면 최소거리 업데이트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if(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&gt; d) </a:t>
            </a: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= d;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output("DFS success", d);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③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4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방향으로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방법 업데이트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백트랙시 길 복원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for(int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&lt;4;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a+da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],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b+db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];    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if(safe(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) &amp;&amp; M[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]==-1)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, d+1);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M[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]=-1;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백트랙할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경우 </a:t>
            </a:r>
            <a:r>
              <a:rPr lang="ko-KR" altLang="en-US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길복원</a:t>
            </a:r>
            <a:endParaRPr lang="ko-KR" altLang="en-US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19248B-6257-BA5E-064F-DB4EABC9DA55}"/>
              </a:ext>
            </a:extLst>
          </p:cNvPr>
          <p:cNvSpPr txBox="1"/>
          <p:nvPr/>
        </p:nvSpPr>
        <p:spPr>
          <a:xfrm>
            <a:off x="1354365" y="4790568"/>
            <a:ext cx="4103625" cy="1503784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CE206-3B12-0B06-4791-6DACD3861A11}"/>
              </a:ext>
            </a:extLst>
          </p:cNvPr>
          <p:cNvSpPr txBox="1"/>
          <p:nvPr/>
        </p:nvSpPr>
        <p:spPr>
          <a:xfrm>
            <a:off x="985517" y="2160036"/>
            <a:ext cx="1903445" cy="185057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450F2-D36A-A8C5-2169-ECA92C7FC36F}"/>
              </a:ext>
            </a:extLst>
          </p:cNvPr>
          <p:cNvSpPr txBox="1"/>
          <p:nvPr/>
        </p:nvSpPr>
        <p:spPr>
          <a:xfrm>
            <a:off x="1728657" y="3466079"/>
            <a:ext cx="1514164" cy="398911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D0562F2-59CB-E903-7F7F-48AAB257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75" y="1875481"/>
            <a:ext cx="2504272" cy="357859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1CED91C-CD37-46FB-7622-3DF284BF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841" y="1875482"/>
            <a:ext cx="2511681" cy="35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수의 표현 방식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큰 수의 표현</a:t>
            </a:r>
            <a:endParaRPr lang="en-US" altLang="ko-KR" dirty="0"/>
          </a:p>
        </p:txBody>
      </p:sp>
      <p:graphicFrame>
        <p:nvGraphicFramePr>
          <p:cNvPr id="30" name="내용 개체 틀 6"/>
          <p:cNvGraphicFramePr>
            <a:graphicFrameLocks/>
          </p:cNvGraphicFramePr>
          <p:nvPr/>
        </p:nvGraphicFramePr>
        <p:xfrm>
          <a:off x="971600" y="2067320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내용 개체 틀 6"/>
          <p:cNvGraphicFramePr>
            <a:graphicFrameLocks/>
          </p:cNvGraphicFramePr>
          <p:nvPr/>
        </p:nvGraphicFramePr>
        <p:xfrm>
          <a:off x="971600" y="522995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내용 개체 틀 6"/>
          <p:cNvGraphicFramePr>
            <a:graphicFrameLocks/>
          </p:cNvGraphicFramePr>
          <p:nvPr/>
        </p:nvGraphicFramePr>
        <p:xfrm>
          <a:off x="971600" y="2577096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내용 개체 틀 6"/>
          <p:cNvGraphicFramePr>
            <a:graphicFrameLocks/>
          </p:cNvGraphicFramePr>
          <p:nvPr/>
        </p:nvGraphicFramePr>
        <p:xfrm>
          <a:off x="971600" y="306971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내용 개체 틀 6"/>
          <p:cNvGraphicFramePr>
            <a:graphicFrameLocks/>
          </p:cNvGraphicFramePr>
          <p:nvPr/>
        </p:nvGraphicFramePr>
        <p:xfrm>
          <a:off x="971600" y="357948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내용 개체 틀 6"/>
          <p:cNvGraphicFramePr>
            <a:graphicFrameLocks/>
          </p:cNvGraphicFramePr>
          <p:nvPr/>
        </p:nvGraphicFramePr>
        <p:xfrm>
          <a:off x="3491880" y="2067320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내용 개체 틀 6"/>
          <p:cNvGraphicFramePr>
            <a:graphicFrameLocks/>
          </p:cNvGraphicFramePr>
          <p:nvPr/>
        </p:nvGraphicFramePr>
        <p:xfrm>
          <a:off x="3491880" y="522995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6084168" y="2060848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6084168" y="522348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32767</a:t>
                      </a:r>
                      <a:endParaRPr lang="ko-KR" altLang="en-US" sz="1800" b="1" kern="120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내용 개체 틀 6"/>
          <p:cNvGraphicFramePr>
            <a:graphicFrameLocks/>
          </p:cNvGraphicFramePr>
          <p:nvPr/>
        </p:nvGraphicFramePr>
        <p:xfrm>
          <a:off x="3491880" y="2577096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6084168" y="2570624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내용 개체 틀 6"/>
          <p:cNvGraphicFramePr>
            <a:graphicFrameLocks/>
          </p:cNvGraphicFramePr>
          <p:nvPr/>
        </p:nvGraphicFramePr>
        <p:xfrm>
          <a:off x="3491880" y="306971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6084168" y="306324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내용 개체 틀 6"/>
          <p:cNvGraphicFramePr>
            <a:graphicFrameLocks/>
          </p:cNvGraphicFramePr>
          <p:nvPr/>
        </p:nvGraphicFramePr>
        <p:xfrm>
          <a:off x="3491880" y="3579488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/>
        </p:nvGraphicFramePr>
        <p:xfrm>
          <a:off x="6084168" y="3573016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/>
        </p:nvGraphicFramePr>
        <p:xfrm>
          <a:off x="7308304" y="522348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ko-KR" sz="1800" b="1" kern="1200" baseline="300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-1</a:t>
                      </a:r>
                      <a:endParaRPr lang="ko-KR" altLang="en-US" sz="1800" b="1" kern="120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내용 개체 틀 6"/>
          <p:cNvGraphicFramePr>
            <a:graphicFrameLocks/>
          </p:cNvGraphicFramePr>
          <p:nvPr/>
        </p:nvGraphicFramePr>
        <p:xfrm>
          <a:off x="971600" y="5799544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내용 개체 틀 6"/>
          <p:cNvGraphicFramePr>
            <a:graphicFrameLocks/>
          </p:cNvGraphicFramePr>
          <p:nvPr/>
        </p:nvGraphicFramePr>
        <p:xfrm>
          <a:off x="3491880" y="5799544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/>
        </p:nvGraphicFramePr>
        <p:xfrm>
          <a:off x="6084168" y="5793072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-32768</a:t>
                      </a:r>
                      <a:endParaRPr lang="ko-KR" altLang="en-US" sz="1800" b="1" kern="120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/>
        </p:nvGraphicFramePr>
        <p:xfrm>
          <a:off x="7308304" y="5793072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ko-KR" sz="1800" b="1" kern="1200" baseline="300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15</a:t>
                      </a:r>
                      <a:endParaRPr lang="ko-KR" altLang="en-US" sz="1800" b="1" kern="120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내용 개체 틀 6"/>
          <p:cNvGraphicFramePr>
            <a:graphicFrameLocks/>
          </p:cNvGraphicFramePr>
          <p:nvPr/>
        </p:nvGraphicFramePr>
        <p:xfrm>
          <a:off x="971600" y="407707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내용 개체 틀 6"/>
          <p:cNvGraphicFramePr>
            <a:graphicFrameLocks/>
          </p:cNvGraphicFramePr>
          <p:nvPr/>
        </p:nvGraphicFramePr>
        <p:xfrm>
          <a:off x="3491880" y="4077072"/>
          <a:ext cx="237626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/>
        </p:nvGraphicFramePr>
        <p:xfrm>
          <a:off x="6084168" y="4070600"/>
          <a:ext cx="1008112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275856" y="465601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: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76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7708"/>
            <a:ext cx="11029616" cy="413305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미로 탈출 </a:t>
            </a:r>
            <a:r>
              <a:rPr lang="en-US" altLang="ko-KR" sz="2000" dirty="0"/>
              <a:t>– DFS </a:t>
            </a:r>
            <a:r>
              <a:rPr lang="ko-KR" altLang="en-US" sz="2000" dirty="0"/>
              <a:t>최종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07694"/>
            <a:ext cx="5194767" cy="5534281"/>
          </a:xfrm>
        </p:spPr>
        <p:txBody>
          <a:bodyPr>
            <a:normAutofit/>
          </a:bodyPr>
          <a:lstStyle/>
          <a:p>
            <a:pPr marL="324000" lvl="1" indent="0">
              <a:buNone/>
            </a:pP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2621" y="1407695"/>
            <a:ext cx="5194769" cy="4920916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250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BF60A-1DF3-33A5-152A-0D0E55340399}"/>
              </a:ext>
            </a:extLst>
          </p:cNvPr>
          <p:cNvSpPr txBox="1"/>
          <p:nvPr/>
        </p:nvSpPr>
        <p:spPr>
          <a:xfrm>
            <a:off x="581192" y="690465"/>
            <a:ext cx="4704318" cy="591601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=MAX_INT;</a:t>
            </a: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, b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현재까지 계산한 거리는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120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120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a, int b, int d)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M[a][b] = d;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    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목적지에 도달하면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if(a==Ga &amp;&amp; b==Gb)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if(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&gt; d)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=d;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output("DFS search success", d);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200" b="0" i="0" u="none" strike="noStrike" baseline="0" dirty="0" err="1">
                <a:solidFill>
                  <a:srgbClr val="C00000"/>
                </a:solidFill>
                <a:latin typeface="Consolas" panose="020B0609020204030204" pitchFamily="49" charset="0"/>
              </a:rPr>
              <a:t>noway</a:t>
            </a: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=0;  // </a:t>
            </a:r>
            <a:r>
              <a:rPr lang="ko-KR" altLang="en-US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현재 위치에서 이동 불가능 방향 개수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for(int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&lt;4;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a+da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b+db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];</a:t>
            </a:r>
          </a:p>
          <a:p>
            <a:pPr algn="l">
              <a:lnSpc>
                <a:spcPct val="110000"/>
              </a:lnSpc>
            </a:pP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if(safe(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) &amp;&amp; M[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]==-1)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d+1);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M[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]=-1;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백트랙할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경우 </a:t>
            </a:r>
            <a:r>
              <a:rPr lang="ko-KR" altLang="en-US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길복원</a:t>
            </a:r>
            <a:endParaRPr lang="ko-KR" altLang="en-US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else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200" b="0" i="0" u="none" strike="noStrike" baseline="0" dirty="0" err="1">
                <a:solidFill>
                  <a:srgbClr val="C00000"/>
                </a:solidFill>
                <a:latin typeface="Consolas" panose="020B0609020204030204" pitchFamily="49" charset="0"/>
              </a:rPr>
              <a:t>noway</a:t>
            </a: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++; // </a:t>
            </a:r>
            <a:r>
              <a:rPr lang="ko-KR" altLang="en-US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이동불가 카운터 증가</a:t>
            </a:r>
          </a:p>
          <a:p>
            <a:pPr algn="l">
              <a:lnSpc>
                <a:spcPct val="110000"/>
              </a:lnSpc>
            </a:pPr>
            <a:endParaRPr lang="ko-KR" altLang="en-US" sz="1200" b="0" i="0" u="none" strike="noStrike" baseline="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if(</a:t>
            </a:r>
            <a:r>
              <a:rPr lang="en-US" altLang="ko-KR" sz="1200" b="0" i="0" u="none" strike="noStrike" baseline="0" dirty="0" err="1">
                <a:solidFill>
                  <a:srgbClr val="C00000"/>
                </a:solidFill>
                <a:latin typeface="Consolas" panose="020B0609020204030204" pitchFamily="49" charset="0"/>
              </a:rPr>
              <a:t>noway</a:t>
            </a: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==4) // 4</a:t>
            </a:r>
            <a:r>
              <a:rPr lang="ko-KR" altLang="en-US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방향 모두 길이 </a:t>
            </a:r>
            <a:r>
              <a:rPr lang="ko-KR" altLang="en-US" sz="1200" b="0" i="0" u="none" strike="noStrike" baseline="0" dirty="0" err="1">
                <a:solidFill>
                  <a:srgbClr val="C00000"/>
                </a:solidFill>
                <a:latin typeface="Consolas" panose="020B0609020204030204" pitchFamily="49" charset="0"/>
              </a:rPr>
              <a:t>막혀있으면</a:t>
            </a: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,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C00000"/>
                </a:solidFill>
                <a:latin typeface="Consolas" panose="020B0609020204030204" pitchFamily="49" charset="0"/>
              </a:rPr>
              <a:t>            output("DFS search fail", -1);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549BD18-8337-AB5B-0022-76CE9E53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67" y="683736"/>
            <a:ext cx="2100263" cy="59227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C4B0FEA-B3E3-1E37-A458-3A81808C4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625" y="683736"/>
            <a:ext cx="2046256" cy="442255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DCF78BD-30F3-EC92-880B-EFCD09D51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911" y="683736"/>
            <a:ext cx="2094262" cy="59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065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/>
              <a:t>미로 탈출 </a:t>
            </a:r>
            <a:r>
              <a:rPr lang="en-US" altLang="ko-KR" dirty="0"/>
              <a:t>- BFS</a:t>
            </a:r>
            <a:r>
              <a:rPr lang="ko-KR" altLang="en-US" dirty="0"/>
              <a:t>로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197204"/>
            <a:ext cx="4625429" cy="51314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sz="2000" dirty="0"/>
              <a:t>BFS</a:t>
            </a:r>
            <a:r>
              <a:rPr lang="ko-KR" altLang="en-US" sz="2000" dirty="0"/>
              <a:t> 알고리즘</a:t>
            </a:r>
            <a:endParaRPr lang="en-US" altLang="ko-KR" sz="2000" dirty="0"/>
          </a:p>
          <a:p>
            <a:pPr marL="612000" lvl="1" indent="-288000" algn="just">
              <a:lnSpc>
                <a:spcPct val="110000"/>
              </a:lnSpc>
              <a:buFont typeface="+mj-lt"/>
              <a:buAutoNum type="arabicPeriod"/>
            </a:pPr>
            <a:r>
              <a:rPr lang="ko-KR" altLang="en-US" sz="1800" dirty="0"/>
              <a:t>정점 </a:t>
            </a:r>
            <a:r>
              <a:rPr lang="en-US" altLang="ko-KR" sz="1800" dirty="0"/>
              <a:t>k</a:t>
            </a:r>
            <a:r>
              <a:rPr lang="ko-KR" altLang="en-US" sz="1800" dirty="0"/>
              <a:t>를</a:t>
            </a:r>
            <a:r>
              <a:rPr lang="en-US" altLang="ko-KR" sz="1800" dirty="0"/>
              <a:t> </a:t>
            </a:r>
            <a:r>
              <a:rPr lang="ko-KR" altLang="en-US" sz="1800" dirty="0"/>
              <a:t>처리하고 큐에 삽입</a:t>
            </a:r>
            <a:r>
              <a:rPr lang="en-US" altLang="ko-KR" sz="1800" dirty="0"/>
              <a:t>, k</a:t>
            </a:r>
            <a:r>
              <a:rPr lang="ko-KR" altLang="en-US" sz="1800" dirty="0"/>
              <a:t>를 방문한 것으로 표시</a:t>
            </a:r>
            <a:endParaRPr lang="en-US" altLang="ko-KR" sz="1800" dirty="0"/>
          </a:p>
          <a:p>
            <a:pPr marL="612000" lvl="1" indent="-288000" algn="just">
              <a:lnSpc>
                <a:spcPct val="110000"/>
              </a:lnSpc>
              <a:buFont typeface="+mj-lt"/>
              <a:buAutoNum type="arabicPeriod"/>
            </a:pPr>
            <a:r>
              <a:rPr lang="ko-KR" altLang="en-US" sz="1800" dirty="0"/>
              <a:t>큐가 빌 때까지 다음을 반복</a:t>
            </a:r>
            <a:r>
              <a:rPr lang="en-US" altLang="ko-KR" sz="1800" dirty="0"/>
              <a:t>:</a:t>
            </a:r>
          </a:p>
          <a:p>
            <a:pPr marL="864000" lvl="2" indent="-252000" algn="just">
              <a:lnSpc>
                <a:spcPct val="110000"/>
              </a:lnSpc>
              <a:buFont typeface="+mj-lt"/>
              <a:buAutoNum type="arabicParenR"/>
            </a:pPr>
            <a:r>
              <a:rPr lang="ko-KR" altLang="en-US" sz="1600" dirty="0"/>
              <a:t>큐에서 첫 번째 항목 삭제</a:t>
            </a:r>
            <a:endParaRPr lang="en-US" altLang="ko-KR" sz="1600" dirty="0"/>
          </a:p>
          <a:p>
            <a:pPr marL="864000" lvl="2" indent="-252000" algn="just">
              <a:lnSpc>
                <a:spcPct val="110000"/>
              </a:lnSpc>
              <a:buFont typeface="+mj-lt"/>
              <a:buAutoNum type="arabicParenR"/>
            </a:pPr>
            <a:r>
              <a:rPr lang="ko-KR" altLang="en-US" sz="1600" dirty="0"/>
              <a:t>삭제된 항목과 이웃하는 모든 정점에 대하여 방문하지 않은 정점이라면</a:t>
            </a:r>
            <a:r>
              <a:rPr lang="en-US" altLang="ko-KR" sz="1600" dirty="0"/>
              <a:t>,</a:t>
            </a:r>
          </a:p>
          <a:p>
            <a:pPr marL="1152000" lvl="3" indent="-216000" algn="just">
              <a:lnSpc>
                <a:spcPct val="110000"/>
              </a:lnSpc>
              <a:buFont typeface="+mj-ea"/>
              <a:buAutoNum type="circleNumDbPlain"/>
            </a:pPr>
            <a:r>
              <a:rPr lang="ko-KR" altLang="en-US" sz="1400" dirty="0"/>
              <a:t>그 정점을 처리하고 큐에 삽입</a:t>
            </a:r>
            <a:endParaRPr lang="en-US" altLang="ko-KR" sz="1400" dirty="0"/>
          </a:p>
          <a:p>
            <a:pPr marL="1152000" lvl="3" indent="-216000" algn="just">
              <a:lnSpc>
                <a:spcPct val="110000"/>
              </a:lnSpc>
              <a:buFont typeface="+mj-ea"/>
              <a:buAutoNum type="circleNumDbPlain"/>
            </a:pPr>
            <a:r>
              <a:rPr lang="ko-KR" altLang="en-US" sz="1400" dirty="0"/>
              <a:t>그 정점에 방문을 표시</a:t>
            </a:r>
            <a:endParaRPr lang="en-US" altLang="ko-KR" sz="1400" dirty="0"/>
          </a:p>
          <a:p>
            <a:pPr algn="just">
              <a:lnSpc>
                <a:spcPct val="110000"/>
              </a:lnSpc>
            </a:pPr>
            <a:r>
              <a:rPr lang="ko-KR" altLang="en-US" sz="1800" dirty="0"/>
              <a:t>초기 맵 상태</a:t>
            </a:r>
            <a:endParaRPr lang="en-US" altLang="ko-KR" sz="18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251</a:t>
            </a:fld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74093-E306-0A35-245A-8F3E684628E2}"/>
              </a:ext>
            </a:extLst>
          </p:cNvPr>
          <p:cNvSpPr txBox="1"/>
          <p:nvPr/>
        </p:nvSpPr>
        <p:spPr>
          <a:xfrm>
            <a:off x="5929745" y="699912"/>
            <a:ext cx="6206838" cy="61580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시작행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a,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시작열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b,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거리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d)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, int sb, int d)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M[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][sb] = d; 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시작위치에 거리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표시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방문표시 안함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?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queue&lt;</a:t>
            </a:r>
            <a:r>
              <a:rPr lang="en-US" altLang="ko-KR" sz="13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vertex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&gt; q;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({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, sb});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큐에 현재 위치 삽입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ko-KR" altLang="en-US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while(!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()) {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큐가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빌 때까지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반복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int a =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().a;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 큐의 첫 번째 정점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dirty="0">
                <a:latin typeface="Consolas" panose="020B0609020204030204" pitchFamily="49" charset="0"/>
              </a:rPr>
              <a:t>        int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b =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().b;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 큐의 첫 번째 정점 </a:t>
            </a:r>
            <a:r>
              <a:rPr lang="en-US" altLang="ko-KR" sz="130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q.pop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();         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큐에서 첫 번째 항목 </a:t>
            </a:r>
            <a:r>
              <a:rPr lang="ko-KR" altLang="en-US" sz="1300" dirty="0">
                <a:solidFill>
                  <a:srgbClr val="00B050"/>
                </a:solidFill>
                <a:latin typeface="Consolas" panose="020B0609020204030204" pitchFamily="49" charset="0"/>
              </a:rPr>
              <a:t>삭제</a:t>
            </a:r>
            <a:endParaRPr lang="en-US" altLang="ko-KR" sz="13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위치에서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4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가지 방향으로의 위치 확인</a:t>
            </a:r>
          </a:p>
          <a:p>
            <a:pPr algn="l">
              <a:lnSpc>
                <a:spcPct val="110000"/>
              </a:lnSpc>
            </a:pPr>
            <a:r>
              <a:rPr lang="ko-KR" altLang="en-US" sz="13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for(int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= 0;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&lt; 4;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a+da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: next a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int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b+db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3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: next b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if (safe(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) &amp;&amp; M[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 == -1) {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    M[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 = M[a][b] + 1;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다음 위치에 거리 표시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목적지에 도달하면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성공 출력하고 탈출</a:t>
            </a:r>
            <a:endParaRPr lang="en-US" altLang="ko-KR" sz="13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    if(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==Ga &amp;&amp;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==Gb) { 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        output("BFS search success", M[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   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({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3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});  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다음 위치를 큐에 삽입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    output("BFS search fail", -1); </a:t>
            </a:r>
            <a:r>
              <a:rPr lang="en-US" altLang="ko-KR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3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여기까지 오면 탐색 실패임</a:t>
            </a:r>
            <a:endParaRPr lang="en-US" altLang="ko-KR" sz="13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3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A39096-D2AA-814F-CC99-153636ECB506}"/>
              </a:ext>
            </a:extLst>
          </p:cNvPr>
          <p:cNvSpPr txBox="1"/>
          <p:nvPr/>
        </p:nvSpPr>
        <p:spPr>
          <a:xfrm>
            <a:off x="6371791" y="1209958"/>
            <a:ext cx="1553010" cy="185057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E31E1-EB9E-8EE0-DC8C-25F266942967}"/>
              </a:ext>
            </a:extLst>
          </p:cNvPr>
          <p:cNvSpPr txBox="1"/>
          <p:nvPr/>
        </p:nvSpPr>
        <p:spPr>
          <a:xfrm>
            <a:off x="6371791" y="1634609"/>
            <a:ext cx="1553010" cy="185057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38690-263A-2C28-FC7F-47B531CD72E0}"/>
              </a:ext>
            </a:extLst>
          </p:cNvPr>
          <p:cNvSpPr txBox="1"/>
          <p:nvPr/>
        </p:nvSpPr>
        <p:spPr>
          <a:xfrm>
            <a:off x="6725040" y="2292700"/>
            <a:ext cx="1885518" cy="637536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F7EC7-C6C3-B87A-E095-3AD7E0E7BCB1}"/>
              </a:ext>
            </a:extLst>
          </p:cNvPr>
          <p:cNvSpPr txBox="1"/>
          <p:nvPr/>
        </p:nvSpPr>
        <p:spPr>
          <a:xfrm>
            <a:off x="7085300" y="3595028"/>
            <a:ext cx="1400609" cy="422790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BB8D71-DCBF-D84A-5F05-85A63ED11DE7}"/>
              </a:ext>
            </a:extLst>
          </p:cNvPr>
          <p:cNvSpPr txBox="1"/>
          <p:nvPr/>
        </p:nvSpPr>
        <p:spPr>
          <a:xfrm>
            <a:off x="7417809" y="4245966"/>
            <a:ext cx="2224955" cy="194416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3048D5-7608-81D2-05D8-C82D0932563A}"/>
              </a:ext>
            </a:extLst>
          </p:cNvPr>
          <p:cNvSpPr txBox="1"/>
          <p:nvPr/>
        </p:nvSpPr>
        <p:spPr>
          <a:xfrm>
            <a:off x="7470413" y="4673998"/>
            <a:ext cx="3994223" cy="860893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E40BE-4669-1C4B-927D-45E191A05651}"/>
              </a:ext>
            </a:extLst>
          </p:cNvPr>
          <p:cNvSpPr txBox="1"/>
          <p:nvPr/>
        </p:nvSpPr>
        <p:spPr>
          <a:xfrm>
            <a:off x="7470413" y="5583450"/>
            <a:ext cx="1521187" cy="185057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AAA8-7280-C1BC-6F6B-798E92843886}"/>
              </a:ext>
            </a:extLst>
          </p:cNvPr>
          <p:cNvSpPr txBox="1"/>
          <p:nvPr/>
        </p:nvSpPr>
        <p:spPr>
          <a:xfrm>
            <a:off x="2641474" y="4617422"/>
            <a:ext cx="2776252" cy="2118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 0 -1  0  0  0  0 -1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 0 -1  0  0 -1 -1 -1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-1 -1 </a:t>
            </a:r>
            <a:r>
              <a:rPr lang="en-US" altLang="ko-KR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-1</a:t>
            </a:r>
            <a:r>
              <a:rPr lang="en-US" altLang="ko-KR" sz="1600" dirty="0">
                <a:latin typeface="Consolas" panose="020B0609020204030204" pitchFamily="49" charset="0"/>
              </a:rPr>
              <a:t> -1 -1 -1  0 -1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0 -1  0 -1  0  0  0 -1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-1 -1  0 -1  0 -1 -1 -1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-1  0  0 -1  0 -1  0 </a:t>
            </a:r>
            <a:r>
              <a:rPr lang="en-US" altLang="ko-KR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-1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anose="020B0609020204030204" pitchFamily="49" charset="0"/>
              </a:rPr>
              <a:t> 0  0  0 -1 -1 -1  0 -1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0D78E-7578-8174-D039-EC94EA93A953}"/>
              </a:ext>
            </a:extLst>
          </p:cNvPr>
          <p:cNvSpPr txBox="1"/>
          <p:nvPr/>
        </p:nvSpPr>
        <p:spPr>
          <a:xfrm>
            <a:off x="625706" y="4842834"/>
            <a:ext cx="167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latin typeface="Consolas" panose="020B0609020204030204" pitchFamily="49" charset="0"/>
              </a:rPr>
              <a:t>Sa, Sb </a:t>
            </a:r>
            <a:r>
              <a:rPr lang="en-US" altLang="ko-KR" sz="1400" dirty="0">
                <a:latin typeface="Consolas" panose="020B0609020204030204" pitchFamily="49" charset="0"/>
              </a:rPr>
              <a:t>= (2, 2)</a:t>
            </a:r>
          </a:p>
          <a:p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</a:rPr>
              <a:t>Ga, Gb </a:t>
            </a:r>
            <a:r>
              <a:rPr lang="en-US" altLang="ko-KR" sz="1400" dirty="0">
                <a:latin typeface="Consolas" panose="020B0609020204030204" pitchFamily="49" charset="0"/>
              </a:rPr>
              <a:t>= (5, 7)</a:t>
            </a:r>
            <a:endParaRPr lang="ko-KR" altLang="en-US" sz="14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D75E7-916A-0EFA-5C76-313F536F888F}"/>
              </a:ext>
            </a:extLst>
          </p:cNvPr>
          <p:cNvSpPr txBox="1"/>
          <p:nvPr/>
        </p:nvSpPr>
        <p:spPr>
          <a:xfrm>
            <a:off x="2641474" y="4293232"/>
            <a:ext cx="2776252" cy="3667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0  1  2  3  4  5  6  7</a:t>
            </a:r>
            <a:endParaRPr lang="ko-KR" altLang="en-US" sz="16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FF7A5-9895-C973-FD92-FCC3AB2E4843}"/>
              </a:ext>
            </a:extLst>
          </p:cNvPr>
          <p:cNvSpPr txBox="1"/>
          <p:nvPr/>
        </p:nvSpPr>
        <p:spPr>
          <a:xfrm>
            <a:off x="2340979" y="4615644"/>
            <a:ext cx="300495" cy="2139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0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5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6178D95-E3F9-C54F-13C2-E856A8D4D7BA}"/>
              </a:ext>
            </a:extLst>
          </p:cNvPr>
          <p:cNvSpPr/>
          <p:nvPr/>
        </p:nvSpPr>
        <p:spPr>
          <a:xfrm>
            <a:off x="792297" y="1605493"/>
            <a:ext cx="4625429" cy="2564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64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미로 탈출 </a:t>
            </a:r>
            <a:r>
              <a:rPr lang="en-US" altLang="ko-KR" dirty="0"/>
              <a:t>- BFS</a:t>
            </a:r>
            <a:r>
              <a:rPr lang="ko-KR" altLang="en-US" dirty="0"/>
              <a:t>로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결과 확인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252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99" y="6858000"/>
            <a:ext cx="3277138" cy="4581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EA1A51-AAEE-E762-ADD2-49E0DC66AE2B}"/>
              </a:ext>
            </a:extLst>
          </p:cNvPr>
          <p:cNvSpPr txBox="1"/>
          <p:nvPr/>
        </p:nvSpPr>
        <p:spPr>
          <a:xfrm>
            <a:off x="589501" y="1146902"/>
            <a:ext cx="5631189" cy="554772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시작행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a,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시작열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b,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거리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d)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int sb, int d)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M[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][sb] = d;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시작위치에 거리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표시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queue&lt;</a:t>
            </a:r>
            <a:r>
              <a:rPr lang="en-US" altLang="ko-KR" sz="12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vertex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&gt; q;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({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sb});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큐에 현재 위치 삽입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ko-KR" altLang="en-US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while(!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()) {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큐가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빌 때까지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반복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int a =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().a;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 큐의 첫 번째 정점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dirty="0">
                <a:latin typeface="Consolas" panose="020B0609020204030204" pitchFamily="49" charset="0"/>
              </a:rPr>
              <a:t>        int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b =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().b;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 큐의 첫 번째 정점 </a:t>
            </a:r>
            <a:r>
              <a:rPr lang="en-US" altLang="ko-KR" sz="1200" dirty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열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q.pop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();        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큐에서 첫 번째 항목 </a:t>
            </a:r>
            <a:r>
              <a:rPr lang="ko-KR" alt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삭제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위치에서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4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가지 방향으로의 위치 확인</a:t>
            </a:r>
          </a:p>
          <a:p>
            <a:pPr algn="l">
              <a:lnSpc>
                <a:spcPct val="110000"/>
              </a:lnSpc>
            </a:pPr>
            <a:r>
              <a:rPr lang="ko-KR" altLang="en-US" sz="120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for(int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&lt;4;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a+da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];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: next a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int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b+db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];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2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: next b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if (safe(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) &amp;&amp; M[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 == -1) {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    M[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 = M[a][b] + 1;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다음 위치에 거리 표시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목적지에 도달하면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성공 출력하고 탈출</a:t>
            </a:r>
            <a:endParaRPr lang="en-US" altLang="ko-KR" sz="12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    if(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==Ga &amp;&amp;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==Gb) { 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        output("BFS search success", M[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   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({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2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});  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다음 위치를 큐에 삽입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    output("BFS search fail", -1); </a:t>
            </a:r>
            <a:r>
              <a:rPr lang="en-US" altLang="ko-KR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2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여기까지 오면 탐색 실패임</a:t>
            </a:r>
            <a:endParaRPr lang="en-US" altLang="ko-KR" sz="12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20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5B7F3B8-C455-A30A-56BF-F1B6886D7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286" y="1887338"/>
            <a:ext cx="2405825" cy="333060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529BC0A-300B-AFD5-27AC-085FD8118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566" y="1887338"/>
            <a:ext cx="2440591" cy="3323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6D848B-0777-347B-0395-0C7A9AB96718}"/>
              </a:ext>
            </a:extLst>
          </p:cNvPr>
          <p:cNvSpPr txBox="1"/>
          <p:nvPr/>
        </p:nvSpPr>
        <p:spPr>
          <a:xfrm>
            <a:off x="6724932" y="0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hlinkClick r:id="rId6"/>
              </a:rPr>
              <a:t>https://algo.datahub.pe.kr/src/maze/bfs/1.%20maze_bfs_func.cpp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42073985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F7983-2791-5C67-86C2-44F73F85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/>
              <a:t>미로 탈출 </a:t>
            </a:r>
            <a:r>
              <a:rPr lang="en-US" altLang="ko-KR" dirty="0"/>
              <a:t>- BFS</a:t>
            </a:r>
            <a:r>
              <a:rPr lang="ko-KR" altLang="en-US" dirty="0"/>
              <a:t>로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765E1-D8FB-FB42-4F6A-2A6CB98B6B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탐색 과정을 보여주는 업데이트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42C702-2073-F4B7-BBDC-24B79BE70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8C6F2-14AB-8746-E503-84B8F32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253</a:t>
            </a:fld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A1A51-AAEE-E762-ADD2-49E0DC66AE2B}"/>
              </a:ext>
            </a:extLst>
          </p:cNvPr>
          <p:cNvSpPr txBox="1"/>
          <p:nvPr/>
        </p:nvSpPr>
        <p:spPr>
          <a:xfrm>
            <a:off x="0" y="1791094"/>
            <a:ext cx="6319522" cy="40912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if (safe(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) &amp;&amp; M[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 == -1) {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new_d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 = M[a][b] + 1;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새로운 거리 계산</a:t>
            </a:r>
          </a:p>
          <a:p>
            <a:pPr algn="l">
              <a:lnSpc>
                <a:spcPct val="110000"/>
              </a:lnSpc>
            </a:pPr>
            <a:endParaRPr lang="en-US" altLang="ko-KR" sz="1400" b="0" i="0" u="none" strike="noStrike" baseline="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새롭게 계산된 거리가 지금 거리보다 멀어지면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  <a:endParaRPr lang="ko-KR" altLang="en-US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if(</a:t>
            </a:r>
            <a:r>
              <a:rPr lang="en-US" altLang="ko-KR" sz="1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new_d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 &gt; d) {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</a:t>
            </a:r>
            <a:r>
              <a:rPr lang="ko-KR" altLang="en-US" sz="140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맵상태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일단 출력하고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                    output("BFS searched new distance", -1);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                    d = </a:t>
            </a:r>
            <a:r>
              <a:rPr lang="en-US" altLang="ko-KR" sz="1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new_d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    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                M[</a:t>
            </a:r>
            <a:r>
              <a:rPr lang="en-US" altLang="ko-KR" sz="1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na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][</a:t>
            </a:r>
            <a:r>
              <a:rPr lang="en-US" altLang="ko-KR" sz="1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nb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] = </a:t>
            </a:r>
            <a:r>
              <a:rPr lang="en-US" altLang="ko-KR" sz="1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new_d</a:t>
            </a:r>
            <a:r>
              <a:rPr lang="en-US" altLang="ko-KR" sz="1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;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다음 위치에 거리 표시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목적지에 도달하면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성공 출력하고 탈출</a:t>
            </a:r>
            <a:endParaRPr lang="en-US" altLang="ko-KR" sz="140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if(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==Ga &amp;&amp;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==Gb) { 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    output("BFS search success", M[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   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({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140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});   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다음 위치를 큐에 삽입</a:t>
            </a:r>
            <a:endParaRPr lang="en-US" altLang="ko-KR" sz="140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1400" b="0" i="0" u="none" strike="noStrike" baseline="0" dirty="0">
                <a:latin typeface="Consolas" panose="020B0609020204030204" pitchFamily="49" charset="0"/>
              </a:rPr>
              <a:t>            }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3D7F6A-ACFB-AFB0-D5A0-67961144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40" y="0"/>
            <a:ext cx="2631801" cy="6858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E06AD98-729E-27FE-4DC1-3D5944176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936" y="0"/>
            <a:ext cx="264354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A44B34-52AC-1717-8852-CE09148F7F0E}"/>
              </a:ext>
            </a:extLst>
          </p:cNvPr>
          <p:cNvSpPr txBox="1"/>
          <p:nvPr/>
        </p:nvSpPr>
        <p:spPr>
          <a:xfrm>
            <a:off x="1572" y="6522675"/>
            <a:ext cx="63913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hlinkClick r:id="rId5"/>
              </a:rPr>
              <a:t>https://algo.datahub.pe.kr/src/maze/bfs/2.%20maze_bfs_show_process.cpp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937959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93E21B1-45FB-3B6D-A7F9-589F73C17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395663"/>
            <a:ext cx="5194769" cy="4920916"/>
          </a:xfrm>
        </p:spPr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154E36-1083-548B-F8B7-D310CBE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87880"/>
            <a:ext cx="11029616" cy="587468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B0DB13-3D4B-9EA2-5525-28A34D74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95663"/>
            <a:ext cx="5194767" cy="4920916"/>
          </a:xfrm>
        </p:spPr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10558300" y="6411882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altLang="ko-KR" smtClean="0"/>
              <a:pPr/>
              <a:t>254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DE202-0537-1D5C-0A0B-D0361CCD7D0F}"/>
              </a:ext>
            </a:extLst>
          </p:cNvPr>
          <p:cNvSpPr txBox="1"/>
          <p:nvPr/>
        </p:nvSpPr>
        <p:spPr>
          <a:xfrm>
            <a:off x="491604" y="541801"/>
            <a:ext cx="3370534" cy="620380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//written by akapo@naver.com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#include &lt;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stdio.h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&gt;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#include &lt;algorithm&gt;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#include &lt;queue&gt;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#define  MAX_INT 0x7fffffff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using namespace std;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typedef struct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int a, b;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 vertex;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int n, m;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int M[201][201]; 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지도 정보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int Sa, Sb;  //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출발지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a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행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b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열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int Ga, Gb;  //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목적지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a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행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b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열</a:t>
            </a:r>
          </a:p>
          <a:p>
            <a:pPr algn="l">
              <a:lnSpc>
                <a:spcPct val="110000"/>
              </a:lnSpc>
            </a:pPr>
            <a:endParaRPr lang="ko-KR" altLang="en-US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이동할 네 가지 방향 정의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아래와 같이 적으면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아래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오른쪽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위쪽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왼쪽 순서로 탐색하게 됨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int da[] = {1, 0,-1, 0}; 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행 방향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Int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db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[] = {0, 1, 0,-1}; 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열 방향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bool safe(int a, int b) {  // a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행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b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열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return (0&lt;=a &amp;&amp; a&lt;n) &amp;&amp; (0&lt;=b &amp;&amp; b&lt;m);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ko-KR" altLang="en-US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void input()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// N, M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을 공백을 기준으로 구분하여 입력 받기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(n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행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m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열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("%d %d", &amp;n, &amp;m);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// 2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차원 리스트의 맵 정보 입력 받기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for(int a=0; a&lt;n; a++)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for(int b=0; b&lt;m; b++)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int c;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scanf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("%d", &amp;c); </a:t>
            </a:r>
            <a:endParaRPr lang="ko-KR" altLang="en-US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endParaRPr lang="ko-KR" altLang="en-US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if(c==8) Sa=a, Sb=b;    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출발지 설정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else if(c==9) Ga=a, Gb=b; 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목적지 설정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출발지 목적지 포함 모든 길을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-1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로 변경함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if(c&gt;=1) M[a][b]=-1;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else M[a][b]=0; // a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행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b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열에 삽입</a:t>
            </a: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6C1EB431-7586-DDCD-F880-B26B9540A460}"/>
              </a:ext>
            </a:extLst>
          </p:cNvPr>
          <p:cNvSpPr txBox="1">
            <a:spLocks/>
          </p:cNvSpPr>
          <p:nvPr/>
        </p:nvSpPr>
        <p:spPr>
          <a:xfrm>
            <a:off x="337353" y="-1"/>
            <a:ext cx="11029616" cy="45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맑은 고딕" panose="020B0503020000020004" pitchFamily="50" charset="-127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000" dirty="0"/>
              <a:t>미로 탈출 </a:t>
            </a:r>
            <a:r>
              <a:rPr lang="en-US" altLang="ko-KR" sz="2000" dirty="0"/>
              <a:t>DFS + BFS </a:t>
            </a:r>
            <a:r>
              <a:rPr lang="ko-KR" altLang="en-US" sz="2000" dirty="0"/>
              <a:t>전체 소스코드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176B-7FEC-A166-D6D1-F82C25BABE6B}"/>
              </a:ext>
            </a:extLst>
          </p:cNvPr>
          <p:cNvSpPr txBox="1"/>
          <p:nvPr/>
        </p:nvSpPr>
        <p:spPr>
          <a:xfrm>
            <a:off x="4219074" y="541801"/>
            <a:ext cx="3753852" cy="620380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</a:t>
            </a:r>
            <a:r>
              <a:rPr lang="ko-KR" altLang="en-US" sz="85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맵에서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탐색 상태를 출력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void output(const char* title, 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dist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if(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dist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&gt; 0)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("\n[%s] (%d)\n", title,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dist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else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("\n[%s]\n", title);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for(int a=0; a&lt;n; a++)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for(int b = 0; b &lt; m; b++)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("%3d", M[a][b]);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("\n");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85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85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시작행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a, 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시작열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b, 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거리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d)</a:t>
            </a:r>
          </a:p>
          <a:p>
            <a:pPr algn="l">
              <a:lnSpc>
                <a:spcPct val="110000"/>
              </a:lnSpc>
            </a:pPr>
            <a:r>
              <a:rPr lang="en-US" altLang="ko-KR" sz="85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85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85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</a:t>
            </a:r>
            <a:r>
              <a:rPr lang="en-US" altLang="ko-KR" sz="85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sa</a:t>
            </a:r>
            <a:r>
              <a:rPr lang="en-US" altLang="ko-KR" sz="85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, int sb, int d)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M[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][sb] = d;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queue&lt;vertex&gt; q;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({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sa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sb});</a:t>
            </a:r>
          </a:p>
          <a:p>
            <a:pPr algn="l">
              <a:lnSpc>
                <a:spcPct val="110000"/>
              </a:lnSpc>
            </a:pPr>
            <a:endParaRPr lang="ko-KR" altLang="en-US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while(!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q.empty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()) { 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큐가 빌 때까지 반복하기</a:t>
            </a:r>
            <a:endParaRPr lang="en-US" altLang="ko-KR" sz="85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int a =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().a;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int b =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q.front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().b;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q.pop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();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위치에서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4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가지 방향으로의 위치 확인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for(int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&lt;4;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a+da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]; //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: next a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b+db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]; //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: next b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if (safe(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) &amp;&amp; M[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 == -1)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    M[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 = M[a][b] + 1;</a:t>
            </a:r>
          </a:p>
          <a:p>
            <a:pPr algn="l">
              <a:lnSpc>
                <a:spcPct val="110000"/>
              </a:lnSpc>
            </a:pP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</a:t>
            </a:r>
            <a:endParaRPr lang="en-US" altLang="ko-KR" sz="85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    if(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==Ga &amp;&amp;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==Gb) { </a:t>
            </a: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850" dirty="0">
                <a:solidFill>
                  <a:srgbClr val="00B050"/>
                </a:solidFill>
                <a:latin typeface="Consolas" panose="020B0609020204030204" pitchFamily="49" charset="0"/>
              </a:rPr>
              <a:t>목적지에 도달하면</a:t>
            </a: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        output("BFS search success", M[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q.push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({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output("BFS search fail", -1);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26D04-6CBE-2B4B-7465-645795A2E593}"/>
              </a:ext>
            </a:extLst>
          </p:cNvPr>
          <p:cNvSpPr txBox="1"/>
          <p:nvPr/>
        </p:nvSpPr>
        <p:spPr>
          <a:xfrm>
            <a:off x="8283428" y="541801"/>
            <a:ext cx="3416968" cy="620380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=MAX_INT;</a:t>
            </a:r>
          </a:p>
          <a:p>
            <a:pPr algn="l">
              <a:lnSpc>
                <a:spcPct val="110000"/>
              </a:lnSpc>
            </a:pP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// a</a:t>
            </a:r>
            <a:r>
              <a:rPr lang="ko-KR" altLang="en-US" sz="850" dirty="0">
                <a:solidFill>
                  <a:srgbClr val="00B050"/>
                </a:solidFill>
                <a:latin typeface="Consolas" panose="020B0609020204030204" pitchFamily="49" charset="0"/>
              </a:rPr>
              <a:t>행</a:t>
            </a: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, b</a:t>
            </a:r>
            <a:r>
              <a:rPr lang="ko-KR" altLang="en-US" sz="85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850" dirty="0" err="1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ko-KR" altLang="en-US" sz="850" dirty="0">
                <a:solidFill>
                  <a:srgbClr val="00B050"/>
                </a:solidFill>
                <a:latin typeface="Consolas" panose="020B0609020204030204" pitchFamily="49" charset="0"/>
              </a:rPr>
              <a:t>현재까지 계산한 거리는 </a:t>
            </a: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endParaRPr lang="en-US" altLang="ko-KR" sz="85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altLang="ko-KR" sz="850" b="1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850" b="1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(int a, int b, int d)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M[a][b] = d;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    // </a:t>
            </a:r>
            <a:r>
              <a:rPr lang="ko-KR" altLang="en-US" sz="850" dirty="0">
                <a:solidFill>
                  <a:srgbClr val="00B050"/>
                </a:solidFill>
                <a:latin typeface="Consolas" panose="020B0609020204030204" pitchFamily="49" charset="0"/>
              </a:rPr>
              <a:t>목적지에 도달하면</a:t>
            </a:r>
            <a:r>
              <a:rPr lang="en-US" altLang="ko-KR" sz="850" dirty="0">
                <a:solidFill>
                  <a:srgbClr val="00B050"/>
                </a:solidFill>
                <a:latin typeface="Consolas" panose="020B0609020204030204" pitchFamily="49" charset="0"/>
              </a:rPr>
              <a:t>,</a:t>
            </a: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if(a==Ga &amp;&amp; b==Gb)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if(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&gt; d)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min_dist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=d;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output("DFS search success", d);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return;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noway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// 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현재 위치에서 이동 불가능 방향 개수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for(int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=0;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&lt;4;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++)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a+da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int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b+db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i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];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if(safe(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) &amp;&amp; M[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]==-1)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 d+1);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M[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na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][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nb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]=-1; 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85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백트랙할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경우 </a:t>
            </a:r>
            <a:r>
              <a:rPr lang="ko-KR" altLang="en-US" sz="850" b="0" i="0" u="none" strike="noStrike" baseline="0" dirty="0" err="1">
                <a:solidFill>
                  <a:srgbClr val="00B050"/>
                </a:solidFill>
                <a:latin typeface="Consolas" panose="020B0609020204030204" pitchFamily="49" charset="0"/>
              </a:rPr>
              <a:t>길복원</a:t>
            </a:r>
            <a:endParaRPr lang="ko-KR" altLang="en-US" sz="850" b="0" i="0" u="none" strike="noStrike" baseline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else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noway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++; // 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이동불가 카운터 증가</a:t>
            </a:r>
          </a:p>
          <a:p>
            <a:pPr algn="l">
              <a:lnSpc>
                <a:spcPct val="110000"/>
              </a:lnSpc>
            </a:pPr>
            <a:endParaRPr lang="ko-KR" altLang="en-US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if(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noway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==4) // 4</a:t>
            </a: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방향 모두 길이 </a:t>
            </a:r>
            <a:r>
              <a:rPr lang="ko-KR" altLang="en-US" sz="850" b="0" i="0" u="none" strike="noStrike" baseline="0" dirty="0" err="1">
                <a:latin typeface="Consolas" panose="020B0609020204030204" pitchFamily="49" charset="0"/>
              </a:rPr>
              <a:t>막혀있으면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,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        output("DFS search fail", -1);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}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10000"/>
              </a:lnSpc>
            </a:pPr>
            <a:endParaRPr lang="en-US" altLang="ko-KR" sz="850" b="0" i="0" u="none" strike="noStrike" baseline="0" dirty="0">
              <a:latin typeface="Consolas" panose="020B0609020204030204" pitchFamily="49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int main(void) {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input();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output("initial state",-1);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85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dfs</a:t>
            </a:r>
            <a:r>
              <a:rPr lang="en-US" altLang="ko-KR" sz="85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85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또는 </a:t>
            </a:r>
            <a:r>
              <a:rPr lang="en-US" altLang="ko-KR" sz="85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bfs</a:t>
            </a:r>
            <a:r>
              <a:rPr lang="en-US" altLang="ko-KR" sz="85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85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하나의 함수만 호출할 것</a:t>
            </a:r>
            <a:r>
              <a:rPr lang="en-US" altLang="ko-KR" sz="85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!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 Sa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Sb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DFS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dfs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(Sa, Sb, 1);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    // Sa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행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Sb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열에서 </a:t>
            </a:r>
            <a:r>
              <a:rPr lang="en-US" altLang="ko-KR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BFS</a:t>
            </a:r>
            <a:r>
              <a:rPr lang="ko-KR" altLang="en-US" sz="850" b="0" i="0" u="none" strike="noStrike" baseline="0" dirty="0">
                <a:solidFill>
                  <a:srgbClr val="00B050"/>
                </a:solidFill>
                <a:latin typeface="Consolas" panose="020B0609020204030204" pitchFamily="49" charset="0"/>
              </a:rPr>
              <a:t>시작</a:t>
            </a:r>
          </a:p>
          <a:p>
            <a:pPr algn="l">
              <a:lnSpc>
                <a:spcPct val="110000"/>
              </a:lnSpc>
            </a:pPr>
            <a:r>
              <a:rPr lang="ko-KR" altLang="en-US" sz="85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//</a:t>
            </a:r>
            <a:r>
              <a:rPr lang="en-US" altLang="ko-KR" sz="850" b="0" i="0" u="none" strike="noStrike" baseline="0" dirty="0" err="1">
                <a:latin typeface="Consolas" panose="020B0609020204030204" pitchFamily="49" charset="0"/>
              </a:rPr>
              <a:t>bfs</a:t>
            </a: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(Sa, Sb, 1);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output("last state",-1);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    return 0;</a:t>
            </a:r>
          </a:p>
          <a:p>
            <a:pPr algn="l">
              <a:lnSpc>
                <a:spcPct val="110000"/>
              </a:lnSpc>
            </a:pPr>
            <a:r>
              <a:rPr lang="en-US" altLang="ko-KR" sz="850" b="0" i="0" u="none" strike="noStrike" baseline="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20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수의 표현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더 큰 수의 표현</a:t>
            </a:r>
            <a:endParaRPr lang="en-US" altLang="ko-KR" dirty="0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8067183" y="2013600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내용 개체 틀 6"/>
          <p:cNvGraphicFramePr>
            <a:graphicFrameLocks/>
          </p:cNvGraphicFramePr>
          <p:nvPr/>
        </p:nvGraphicFramePr>
        <p:xfrm>
          <a:off x="1010399" y="242088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/>
        </p:nvGraphicFramePr>
        <p:xfrm>
          <a:off x="8067183" y="2414416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내용 개체 틀 6"/>
          <p:cNvGraphicFramePr>
            <a:graphicFrameLocks/>
          </p:cNvGraphicFramePr>
          <p:nvPr/>
        </p:nvGraphicFramePr>
        <p:xfrm>
          <a:off x="2738591" y="242088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내용 개체 틀 6"/>
          <p:cNvGraphicFramePr>
            <a:graphicFrameLocks/>
          </p:cNvGraphicFramePr>
          <p:nvPr/>
        </p:nvGraphicFramePr>
        <p:xfrm>
          <a:off x="4538791" y="242088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내용 개체 틀 6"/>
          <p:cNvGraphicFramePr>
            <a:graphicFrameLocks/>
          </p:cNvGraphicFramePr>
          <p:nvPr/>
        </p:nvGraphicFramePr>
        <p:xfrm>
          <a:off x="6266983" y="2420888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내용 개체 틀 6"/>
          <p:cNvGraphicFramePr>
            <a:graphicFrameLocks/>
          </p:cNvGraphicFramePr>
          <p:nvPr/>
        </p:nvGraphicFramePr>
        <p:xfrm>
          <a:off x="1010399" y="284606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/>
        </p:nvGraphicFramePr>
        <p:xfrm>
          <a:off x="8067183" y="2839592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내용 개체 틀 6"/>
          <p:cNvGraphicFramePr>
            <a:graphicFrameLocks/>
          </p:cNvGraphicFramePr>
          <p:nvPr/>
        </p:nvGraphicFramePr>
        <p:xfrm>
          <a:off x="2738591" y="284606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내용 개체 틀 6"/>
          <p:cNvGraphicFramePr>
            <a:graphicFrameLocks/>
          </p:cNvGraphicFramePr>
          <p:nvPr/>
        </p:nvGraphicFramePr>
        <p:xfrm>
          <a:off x="4538791" y="284606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내용 개체 틀 6"/>
          <p:cNvGraphicFramePr>
            <a:graphicFrameLocks/>
          </p:cNvGraphicFramePr>
          <p:nvPr/>
        </p:nvGraphicFramePr>
        <p:xfrm>
          <a:off x="6266983" y="284606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내용 개체 틀 6"/>
          <p:cNvGraphicFramePr>
            <a:graphicFrameLocks/>
          </p:cNvGraphicFramePr>
          <p:nvPr/>
        </p:nvGraphicFramePr>
        <p:xfrm>
          <a:off x="1010399" y="324688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표 67"/>
          <p:cNvGraphicFramePr>
            <a:graphicFrameLocks noGrp="1"/>
          </p:cNvGraphicFramePr>
          <p:nvPr/>
        </p:nvGraphicFramePr>
        <p:xfrm>
          <a:off x="8067183" y="3240408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내용 개체 틀 6"/>
          <p:cNvGraphicFramePr>
            <a:graphicFrameLocks/>
          </p:cNvGraphicFramePr>
          <p:nvPr/>
        </p:nvGraphicFramePr>
        <p:xfrm>
          <a:off x="2738591" y="324688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내용 개체 틀 6"/>
          <p:cNvGraphicFramePr>
            <a:graphicFrameLocks/>
          </p:cNvGraphicFramePr>
          <p:nvPr/>
        </p:nvGraphicFramePr>
        <p:xfrm>
          <a:off x="4538791" y="324688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내용 개체 틀 6"/>
          <p:cNvGraphicFramePr>
            <a:graphicFrameLocks/>
          </p:cNvGraphicFramePr>
          <p:nvPr/>
        </p:nvGraphicFramePr>
        <p:xfrm>
          <a:off x="6266983" y="324688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내용 개체 틀 6"/>
          <p:cNvGraphicFramePr>
            <a:graphicFrameLocks/>
          </p:cNvGraphicFramePr>
          <p:nvPr/>
        </p:nvGraphicFramePr>
        <p:xfrm>
          <a:off x="1010399" y="364502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/>
        </p:nvGraphicFramePr>
        <p:xfrm>
          <a:off x="8067183" y="3638552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내용 개체 틀 6"/>
          <p:cNvGraphicFramePr>
            <a:graphicFrameLocks/>
          </p:cNvGraphicFramePr>
          <p:nvPr/>
        </p:nvGraphicFramePr>
        <p:xfrm>
          <a:off x="2738591" y="364502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내용 개체 틀 6"/>
          <p:cNvGraphicFramePr>
            <a:graphicFrameLocks/>
          </p:cNvGraphicFramePr>
          <p:nvPr/>
        </p:nvGraphicFramePr>
        <p:xfrm>
          <a:off x="4538791" y="364502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내용 개체 틀 6"/>
          <p:cNvGraphicFramePr>
            <a:graphicFrameLocks/>
          </p:cNvGraphicFramePr>
          <p:nvPr/>
        </p:nvGraphicFramePr>
        <p:xfrm>
          <a:off x="6266983" y="3645024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내용 개체 틀 6"/>
          <p:cNvGraphicFramePr>
            <a:graphicFrameLocks/>
          </p:cNvGraphicFramePr>
          <p:nvPr/>
        </p:nvGraphicFramePr>
        <p:xfrm>
          <a:off x="1010399" y="404584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/>
        </p:nvGraphicFramePr>
        <p:xfrm>
          <a:off x="8067183" y="4039368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내용 개체 틀 6"/>
          <p:cNvGraphicFramePr>
            <a:graphicFrameLocks/>
          </p:cNvGraphicFramePr>
          <p:nvPr/>
        </p:nvGraphicFramePr>
        <p:xfrm>
          <a:off x="2738591" y="404584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내용 개체 틀 6"/>
          <p:cNvGraphicFramePr>
            <a:graphicFrameLocks/>
          </p:cNvGraphicFramePr>
          <p:nvPr/>
        </p:nvGraphicFramePr>
        <p:xfrm>
          <a:off x="4538791" y="404584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내용 개체 틀 6"/>
          <p:cNvGraphicFramePr>
            <a:graphicFrameLocks/>
          </p:cNvGraphicFramePr>
          <p:nvPr/>
        </p:nvGraphicFramePr>
        <p:xfrm>
          <a:off x="6266983" y="4045840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내용 개체 틀 6"/>
          <p:cNvGraphicFramePr>
            <a:graphicFrameLocks/>
          </p:cNvGraphicFramePr>
          <p:nvPr/>
        </p:nvGraphicFramePr>
        <p:xfrm>
          <a:off x="1010399" y="501317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/>
        </p:nvGraphicFramePr>
        <p:xfrm>
          <a:off x="8067183" y="5006704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2</a:t>
                      </a:r>
                      <a:r>
                        <a:rPr lang="en-US" altLang="ko-KR" sz="1300" baseline="30000" dirty="0">
                          <a:latin typeface="+mj-ea"/>
                          <a:ea typeface="+mj-ea"/>
                        </a:rPr>
                        <a:t>31</a:t>
                      </a:r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-1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내용 개체 틀 6"/>
          <p:cNvGraphicFramePr>
            <a:graphicFrameLocks/>
          </p:cNvGraphicFramePr>
          <p:nvPr/>
        </p:nvGraphicFramePr>
        <p:xfrm>
          <a:off x="2738591" y="501317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내용 개체 틀 6"/>
          <p:cNvGraphicFramePr>
            <a:graphicFrameLocks/>
          </p:cNvGraphicFramePr>
          <p:nvPr/>
        </p:nvGraphicFramePr>
        <p:xfrm>
          <a:off x="4538791" y="501317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내용 개체 틀 6"/>
          <p:cNvGraphicFramePr>
            <a:graphicFrameLocks/>
          </p:cNvGraphicFramePr>
          <p:nvPr/>
        </p:nvGraphicFramePr>
        <p:xfrm>
          <a:off x="6266983" y="5013176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/>
        </p:nvGraphicFramePr>
        <p:xfrm>
          <a:off x="8067183" y="5407520"/>
          <a:ext cx="1008112" cy="28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ko-KR" sz="13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ko-KR" sz="1300" b="1" kern="1200" baseline="300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31</a:t>
                      </a:r>
                      <a:endParaRPr lang="ko-KR" altLang="en-US" sz="1300" b="1" kern="120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내용 개체 틀 6"/>
          <p:cNvGraphicFramePr>
            <a:graphicFrameLocks/>
          </p:cNvGraphicFramePr>
          <p:nvPr/>
        </p:nvGraphicFramePr>
        <p:xfrm>
          <a:off x="1010399" y="5409792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내용 개체 틀 6"/>
          <p:cNvGraphicFramePr>
            <a:graphicFrameLocks/>
          </p:cNvGraphicFramePr>
          <p:nvPr/>
        </p:nvGraphicFramePr>
        <p:xfrm>
          <a:off x="2738591" y="5409792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내용 개체 틀 6"/>
          <p:cNvGraphicFramePr>
            <a:graphicFrameLocks/>
          </p:cNvGraphicFramePr>
          <p:nvPr/>
        </p:nvGraphicFramePr>
        <p:xfrm>
          <a:off x="4538791" y="5409792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내용 개체 틀 6"/>
          <p:cNvGraphicFramePr>
            <a:graphicFrameLocks/>
          </p:cNvGraphicFramePr>
          <p:nvPr/>
        </p:nvGraphicFramePr>
        <p:xfrm>
          <a:off x="6266983" y="5409792"/>
          <a:ext cx="166624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13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10399" y="2008218"/>
          <a:ext cx="1666240" cy="294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30933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9420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2143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93142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57389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91749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7692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9756653"/>
                    </a:ext>
                  </a:extLst>
                </a:gridCol>
              </a:tblGrid>
              <a:tr h="294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4191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/>
        </p:nvGraphicFramePr>
        <p:xfrm>
          <a:off x="2738591" y="2008218"/>
          <a:ext cx="1666240" cy="294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30933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9420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2143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93142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57389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91749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7692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9756653"/>
                    </a:ext>
                  </a:extLst>
                </a:gridCol>
              </a:tblGrid>
              <a:tr h="294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4191"/>
                  </a:ext>
                </a:extLst>
              </a:tr>
            </a:tbl>
          </a:graphicData>
        </a:graphic>
      </p:graphicFrame>
      <p:graphicFrame>
        <p:nvGraphicFramePr>
          <p:cNvPr id="93" name="표 92"/>
          <p:cNvGraphicFramePr>
            <a:graphicFrameLocks noGrp="1"/>
          </p:cNvGraphicFramePr>
          <p:nvPr/>
        </p:nvGraphicFramePr>
        <p:xfrm>
          <a:off x="4538791" y="2008218"/>
          <a:ext cx="1666240" cy="294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30933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9420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2143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93142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57389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91749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7692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9756653"/>
                    </a:ext>
                  </a:extLst>
                </a:gridCol>
              </a:tblGrid>
              <a:tr h="294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4191"/>
                  </a:ext>
                </a:extLst>
              </a:tr>
            </a:tbl>
          </a:graphicData>
        </a:graphic>
      </p:graphicFrame>
      <p:graphicFrame>
        <p:nvGraphicFramePr>
          <p:cNvPr id="94" name="표 93"/>
          <p:cNvGraphicFramePr>
            <a:graphicFrameLocks noGrp="1"/>
          </p:cNvGraphicFramePr>
          <p:nvPr/>
        </p:nvGraphicFramePr>
        <p:xfrm>
          <a:off x="6266983" y="2008218"/>
          <a:ext cx="1666240" cy="294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30933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9420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2143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93142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57389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91749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7692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9756653"/>
                    </a:ext>
                  </a:extLst>
                </a:gridCol>
              </a:tblGrid>
              <a:tr h="294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4191"/>
                  </a:ext>
                </a:extLst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89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언어의 자료형</a:t>
            </a:r>
            <a:r>
              <a:rPr lang="en-US" altLang="ko-KR" dirty="0"/>
              <a:t>(data type)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6389"/>
              </p:ext>
            </p:extLst>
          </p:nvPr>
        </p:nvGraphicFramePr>
        <p:xfrm>
          <a:off x="838200" y="1290639"/>
          <a:ext cx="10515597" cy="516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8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5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9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용도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/>
                        <a:t>타입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/>
                        <a:t>크기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signed(</a:t>
                      </a:r>
                      <a:r>
                        <a:rPr lang="ko-KR" altLang="en-US" b="1" dirty="0" err="1"/>
                        <a:t>부호있음</a:t>
                      </a:r>
                      <a:r>
                        <a:rPr lang="en-US" altLang="ko-KR" b="1" dirty="0"/>
                        <a:t>)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unsigned(</a:t>
                      </a:r>
                      <a:r>
                        <a:rPr lang="ko-KR" altLang="en-US" b="1" dirty="0" err="1"/>
                        <a:t>부호없음</a:t>
                      </a:r>
                      <a:r>
                        <a:rPr lang="en-US" altLang="ko-KR" b="1" dirty="0"/>
                        <a:t>)</a:t>
                      </a:r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정수형</a:t>
                      </a:r>
                      <a:endParaRPr lang="en-US" altLang="ko-KR" b="0" dirty="0"/>
                    </a:p>
                    <a:p>
                      <a:pPr algn="ctr" latinLnBrk="1"/>
                      <a:r>
                        <a:rPr lang="en-US" altLang="ko-KR" b="0" dirty="0"/>
                        <a:t>(</a:t>
                      </a:r>
                      <a:r>
                        <a:rPr lang="ko-KR" altLang="en-US" b="0" dirty="0"/>
                        <a:t>문자형</a:t>
                      </a:r>
                      <a:r>
                        <a:rPr lang="en-US" altLang="ko-KR" b="0" dirty="0"/>
                        <a:t>)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70C0"/>
                          </a:solidFill>
                        </a:rPr>
                        <a:t>char</a:t>
                      </a:r>
                      <a:endParaRPr lang="ko-KR" altLang="en-US" b="1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1byte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0" dirty="0"/>
                        <a:t>8bit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7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7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(127)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0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8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(256)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8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정수형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short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</a:rPr>
                        <a:t>2byte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16bit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15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15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3.2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만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0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16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6.5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만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8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solidFill>
                            <a:srgbClr val="0070C0"/>
                          </a:solidFill>
                        </a:rPr>
                        <a:t>int</a:t>
                      </a:r>
                      <a:endParaRPr lang="ko-KR" altLang="en-US" b="1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</a:rPr>
                        <a:t>4byte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32bit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31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31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21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억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0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32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42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억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8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long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</a:rPr>
                        <a:t>4byte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kern="1200">
                          <a:solidFill>
                            <a:schemeClr val="dk1"/>
                          </a:solidFill>
                        </a:rPr>
                        <a:t>32bit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-2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31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ko-KR" b="0" dirty="0"/>
                        <a:t>~ 2</a:t>
                      </a:r>
                      <a:r>
                        <a:rPr lang="en-US" altLang="ko-KR" b="0" baseline="30000" dirty="0"/>
                        <a:t>31</a:t>
                      </a:r>
                      <a:r>
                        <a:rPr lang="en-US" altLang="ko-KR" b="0" dirty="0"/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b="0" dirty="0"/>
                        <a:t>21</a:t>
                      </a:r>
                      <a:r>
                        <a:rPr lang="ko-KR" altLang="en-US" b="0" dirty="0"/>
                        <a:t>억</a:t>
                      </a:r>
                      <a:r>
                        <a:rPr lang="en-US" altLang="ko-KR" b="0" dirty="0"/>
                        <a:t>)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0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32</a:t>
                      </a: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</a:rPr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</a:rPr>
                        <a:t>42</a:t>
                      </a:r>
                      <a:r>
                        <a:rPr lang="ko-KR" altLang="en-US" sz="1800" b="0" kern="1200" baseline="0" dirty="0">
                          <a:solidFill>
                            <a:schemeClr val="dk1"/>
                          </a:solidFill>
                        </a:rPr>
                        <a:t>억</a:t>
                      </a: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en-US" altLang="ko-KR" sz="1800" b="0" kern="1200" baseline="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long </a:t>
                      </a:r>
                      <a:r>
                        <a:rPr lang="en-US" altLang="ko-KR" b="0" dirty="0" err="1">
                          <a:solidFill>
                            <a:schemeClr val="tx1"/>
                          </a:solidFill>
                        </a:rPr>
                        <a:t>long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8byte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0" dirty="0"/>
                        <a:t>64bit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63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63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922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경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0 ~ 2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64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-1 (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≒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1844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</a:rPr>
                        <a:t>경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3417702"/>
                  </a:ext>
                </a:extLst>
              </a:tr>
              <a:tr h="63998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/>
                        <a:t>실수형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float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</a:rPr>
                        <a:t>4byte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32bit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3.4x10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-38</a:t>
                      </a:r>
                      <a:r>
                        <a:rPr lang="en-US" altLang="ko-KR" b="0" baseline="0" dirty="0"/>
                        <a:t> ~ 3.4x10</a:t>
                      </a:r>
                      <a:r>
                        <a:rPr lang="en-US" altLang="ko-KR" b="0" baseline="30000" dirty="0"/>
                        <a:t>38</a:t>
                      </a:r>
                      <a:endParaRPr lang="ko-KR" altLang="en-US" b="0" baseline="3000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8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70C0"/>
                          </a:solidFill>
                        </a:rPr>
                        <a:t>double</a:t>
                      </a:r>
                      <a:endParaRPr lang="ko-KR" altLang="en-US" b="1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</a:rPr>
                        <a:t>8byte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64bit</a:t>
                      </a:r>
                      <a:endParaRPr lang="ko-KR" altLang="en-US" b="0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</a:rPr>
                        <a:t>1.7x10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-308</a:t>
                      </a: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</a:rPr>
                        <a:t> ~ 1.7x10</a:t>
                      </a:r>
                      <a:r>
                        <a:rPr lang="en-US" altLang="ko-KR" sz="1800" b="0" kern="1200" baseline="30000" dirty="0">
                          <a:solidFill>
                            <a:schemeClr val="dk1"/>
                          </a:solidFill>
                        </a:rPr>
                        <a:t>308</a:t>
                      </a:r>
                      <a:endParaRPr lang="ko-KR" altLang="en-US" sz="1800" b="0" kern="1200" baseline="300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24830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9399B121-3FC3-FFA3-41C3-58B9D88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 </a:t>
            </a:r>
            <a:r>
              <a:rPr lang="en-US" altLang="ko-KR" dirty="0"/>
              <a:t>(variable)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D55B96C-1813-AC14-95AF-E69B80A9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69" y="1351280"/>
            <a:ext cx="5075584" cy="4999416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변수의 의미</a:t>
            </a:r>
            <a:endParaRPr lang="en-US" altLang="ko-KR" sz="2000" dirty="0"/>
          </a:p>
          <a:p>
            <a:pPr marL="468000" lvl="1" indent="-216000"/>
            <a:r>
              <a:rPr lang="en-US" altLang="ko-KR" sz="1800" dirty="0">
                <a:latin typeface="+mn-ea"/>
              </a:rPr>
              <a:t>‘</a:t>
            </a:r>
            <a:r>
              <a:rPr lang="ko-KR" altLang="en-US" sz="1800" dirty="0">
                <a:latin typeface="+mn-ea"/>
              </a:rPr>
              <a:t>변하는 수</a:t>
            </a:r>
            <a:r>
              <a:rPr lang="en-US" altLang="ko-KR" sz="1800" dirty="0">
                <a:latin typeface="+mn-ea"/>
              </a:rPr>
              <a:t>’ </a:t>
            </a:r>
            <a:r>
              <a:rPr lang="ko-KR" altLang="en-US" sz="1800" dirty="0"/>
              <a:t>라는 의미</a:t>
            </a:r>
            <a:endParaRPr lang="en-US" altLang="ko-KR" sz="1800" dirty="0"/>
          </a:p>
          <a:p>
            <a:pPr marL="468000" lvl="1" indent="-216000"/>
            <a:r>
              <a:rPr lang="ko-KR" altLang="en-US" sz="1800" dirty="0"/>
              <a:t>무언가를 기억해야 할 때 사용</a:t>
            </a:r>
            <a:endParaRPr lang="en-US" altLang="ko-KR" sz="1800" dirty="0"/>
          </a:p>
          <a:p>
            <a:pPr marL="468000" lvl="1" indent="-216000"/>
            <a:r>
              <a:rPr lang="ko-KR" altLang="en-US" sz="1800" dirty="0"/>
              <a:t>자료를 저장하는 공간에</a:t>
            </a:r>
            <a:r>
              <a:rPr lang="en-US" altLang="ko-KR" sz="1800" dirty="0"/>
              <a:t> </a:t>
            </a:r>
            <a:r>
              <a:rPr lang="ko-KR" altLang="en-US" sz="1800" dirty="0"/>
              <a:t>이름은 붙인 것</a:t>
            </a:r>
            <a:endParaRPr lang="en-US" altLang="ko-KR" sz="1800" dirty="0"/>
          </a:p>
          <a:p>
            <a:pPr marL="468000" lvl="1" indent="-216000"/>
            <a:r>
              <a:rPr lang="ko-KR" altLang="en-US" sz="1800" dirty="0"/>
              <a:t>프로그래머가 이름</a:t>
            </a:r>
            <a:r>
              <a:rPr lang="en-US" altLang="ko-KR" sz="1800" dirty="0"/>
              <a:t>(</a:t>
            </a:r>
            <a:r>
              <a:rPr lang="ko-KR" altLang="en-US" sz="1800" dirty="0" err="1"/>
              <a:t>변수명</a:t>
            </a:r>
            <a:r>
              <a:rPr lang="en-US" altLang="ko-KR" sz="1800" dirty="0"/>
              <a:t>)</a:t>
            </a:r>
            <a:r>
              <a:rPr lang="ko-KR" altLang="en-US" sz="1800" dirty="0"/>
              <a:t>을 결정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r>
              <a:rPr lang="ko-KR" altLang="en-US" sz="2000" dirty="0"/>
              <a:t>변수의 사용</a:t>
            </a:r>
            <a:endParaRPr lang="en-US" altLang="ko-KR" sz="2000" dirty="0"/>
          </a:p>
          <a:p>
            <a:pPr marL="468000" lvl="1" indent="-216000"/>
            <a:r>
              <a:rPr lang="ko-KR" altLang="en-US" sz="1800" dirty="0"/>
              <a:t>선언을 한 뒤부터 사용 가능</a:t>
            </a:r>
            <a:endParaRPr lang="en-US" altLang="ko-KR" sz="1800" dirty="0"/>
          </a:p>
          <a:p>
            <a:pPr marL="468000" lvl="1" indent="-216000"/>
            <a:r>
              <a:rPr lang="en-US" altLang="ko-KR" sz="1800" dirty="0"/>
              <a:t>= </a:t>
            </a:r>
            <a:r>
              <a:rPr lang="ko-KR" altLang="en-US" sz="1800" dirty="0"/>
              <a:t>연산자로 값을 할당</a:t>
            </a:r>
            <a:endParaRPr lang="en-US" altLang="ko-KR" sz="1800" dirty="0"/>
          </a:p>
          <a:p>
            <a:pPr marL="468000" lvl="1" indent="-216000"/>
            <a:r>
              <a:rPr lang="ko-KR" altLang="en-US" sz="1800" dirty="0"/>
              <a:t>선언과 동시에 할당 가능</a:t>
            </a:r>
            <a:r>
              <a:rPr lang="en-US" altLang="ko-KR" sz="1800" dirty="0"/>
              <a:t>(</a:t>
            </a:r>
            <a:r>
              <a:rPr lang="ko-KR" altLang="en-US" sz="1800" dirty="0"/>
              <a:t>초기화</a:t>
            </a:r>
            <a:r>
              <a:rPr lang="en-US" altLang="ko-KR" sz="1800" dirty="0"/>
              <a:t>)</a:t>
            </a:r>
          </a:p>
          <a:p>
            <a:pPr marL="468000" lvl="1" indent="-216000"/>
            <a:r>
              <a:rPr lang="ko-KR" altLang="en-US" sz="1800" dirty="0"/>
              <a:t>초기화 하지 않으면 쓰레기 값</a:t>
            </a:r>
            <a:endParaRPr lang="en-US" altLang="ko-KR" sz="18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28</a:t>
            </a:fld>
            <a:endParaRPr lang="ko-KR" alt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C58D5-BEDC-C16E-60B3-DFAD1330C755}"/>
              </a:ext>
            </a:extLst>
          </p:cNvPr>
          <p:cNvSpPr txBox="1"/>
          <p:nvPr/>
        </p:nvSpPr>
        <p:spPr>
          <a:xfrm>
            <a:off x="5575853" y="1351281"/>
            <a:ext cx="3498572" cy="505697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 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변수 선언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초기화 없음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age;   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 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변수에 값 할당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age = 20;  </a:t>
            </a:r>
          </a:p>
          <a:p>
            <a:pPr>
              <a:lnSpc>
                <a:spcPct val="120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 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변수 선언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초기화 없음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height;</a:t>
            </a:r>
          </a:p>
          <a:p>
            <a:pPr>
              <a:lnSpc>
                <a:spcPct val="120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 //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변수 선언과 동시에 할당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blood =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'A'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 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 //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변수 선언과 동시에 할당</a:t>
            </a:r>
            <a:endParaRPr lang="en-US" altLang="ko-KR" sz="16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pi = 3.14159;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C739335-3238-6DB5-3AEA-0E640AAA5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53973"/>
              </p:ext>
            </p:extLst>
          </p:nvPr>
        </p:nvGraphicFramePr>
        <p:xfrm>
          <a:off x="9273209" y="1351162"/>
          <a:ext cx="2609571" cy="505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857">
                  <a:extLst>
                    <a:ext uri="{9D8B030D-6E8A-4147-A177-3AD203B41FA5}">
                      <a16:colId xmlns:a16="http://schemas.microsoft.com/office/drawing/2014/main" val="2123329680"/>
                    </a:ext>
                  </a:extLst>
                </a:gridCol>
                <a:gridCol w="869857">
                  <a:extLst>
                    <a:ext uri="{9D8B030D-6E8A-4147-A177-3AD203B41FA5}">
                      <a16:colId xmlns:a16="http://schemas.microsoft.com/office/drawing/2014/main" val="967264215"/>
                    </a:ext>
                  </a:extLst>
                </a:gridCol>
                <a:gridCol w="869857">
                  <a:extLst>
                    <a:ext uri="{9D8B030D-6E8A-4147-A177-3AD203B41FA5}">
                      <a16:colId xmlns:a16="http://schemas.microsoft.com/office/drawing/2014/main" val="1814814610"/>
                    </a:ext>
                  </a:extLst>
                </a:gridCol>
              </a:tblGrid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주소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내용</a:t>
                      </a:r>
                      <a:r>
                        <a:rPr lang="en-US" altLang="ko-KR" sz="1200" b="1" dirty="0"/>
                        <a:t>(</a:t>
                      </a:r>
                      <a:r>
                        <a:rPr lang="ko-KR" altLang="en-US" sz="1200" b="1" dirty="0"/>
                        <a:t>값</a:t>
                      </a:r>
                      <a:r>
                        <a:rPr lang="en-US" altLang="ko-KR" sz="1200" b="1" dirty="0"/>
                        <a:t>)</a:t>
                      </a:r>
                      <a:endParaRPr lang="ko-KR" alt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이름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98847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1001</a:t>
                      </a:r>
                      <a:endParaRPr lang="ko-KR" altLang="en-US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</a:t>
                      </a:r>
                      <a:endParaRPr lang="ko-KR" altLang="en-US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age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97992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1002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541073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1003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77936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1004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63459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1005</a:t>
                      </a:r>
                      <a:endParaRPr lang="ko-KR" altLang="en-US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height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39361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1006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76587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1007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96046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1008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3372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1009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'A'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Blood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07397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1010</a:t>
                      </a:r>
                      <a:endParaRPr lang="ko-KR" altLang="en-US" sz="12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3.14159</a:t>
                      </a:r>
                      <a:endParaRPr lang="ko-KR" altLang="en-US" sz="12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pi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52408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1011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079796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1012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42551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1013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10155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1014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39470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1015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151369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1016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37818"/>
                  </a:ext>
                </a:extLst>
              </a:tr>
              <a:tr h="280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1017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51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558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A662A-FE5F-7A17-A857-8D1619B1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서식문자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C58F29C-26DE-C32A-8116-93EEDCED8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4794941" cy="503935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7410C6-C090-38AB-7C9F-37D45D989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426" y="1341121"/>
            <a:ext cx="5876016" cy="5039360"/>
          </a:xfrm>
        </p:spPr>
        <p:txBody>
          <a:bodyPr/>
          <a:lstStyle/>
          <a:p>
            <a:r>
              <a:rPr lang="ko-KR" altLang="en-US" dirty="0"/>
              <a:t>서식문자</a:t>
            </a:r>
          </a:p>
        </p:txBody>
      </p:sp>
      <p:graphicFrame>
        <p:nvGraphicFramePr>
          <p:cNvPr id="4" name="Group 260">
            <a:extLst>
              <a:ext uri="{FF2B5EF4-FFF2-40B4-BE49-F238E27FC236}">
                <a16:creationId xmlns:a16="http://schemas.microsoft.com/office/drawing/2014/main" id="{98B4063D-DD79-464D-0E8E-7CC1E6EA7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29372"/>
              </p:ext>
            </p:extLst>
          </p:nvPr>
        </p:nvGraphicFramePr>
        <p:xfrm>
          <a:off x="5913783" y="1815746"/>
          <a:ext cx="6042991" cy="4496400"/>
        </p:xfrm>
        <a:graphic>
          <a:graphicData uri="http://schemas.openxmlformats.org/drawingml/2006/table">
            <a:tbl>
              <a:tblPr/>
              <a:tblGrid>
                <a:gridCol w="1152939">
                  <a:extLst>
                    <a:ext uri="{9D8B030D-6E8A-4147-A177-3AD203B41FA5}">
                      <a16:colId xmlns:a16="http://schemas.microsoft.com/office/drawing/2014/main" val="3043446719"/>
                    </a:ext>
                  </a:extLst>
                </a:gridCol>
                <a:gridCol w="3379305">
                  <a:extLst>
                    <a:ext uri="{9D8B030D-6E8A-4147-A177-3AD203B41FA5}">
                      <a16:colId xmlns:a16="http://schemas.microsoft.com/office/drawing/2014/main" val="2453358728"/>
                    </a:ext>
                  </a:extLst>
                </a:gridCol>
                <a:gridCol w="1510747">
                  <a:extLst>
                    <a:ext uri="{9D8B030D-6E8A-4147-A177-3AD203B41FA5}">
                      <a16:colId xmlns:a16="http://schemas.microsoft.com/office/drawing/2014/main" val="65887788"/>
                    </a:ext>
                  </a:extLst>
                </a:gridCol>
              </a:tblGrid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서식문자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출력 형태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사용 타입</a:t>
                      </a: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05129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%c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단일 문자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char</a:t>
                      </a: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980343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%d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있는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char,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short, int</a:t>
                      </a: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11215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i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있는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%d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와 같음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78983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%f, %lf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있는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실수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float, double</a:t>
                      </a: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99065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%s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문자열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char[]</a:t>
                      </a: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558448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%o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char,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short,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int,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027661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%u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61748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%x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소문자 사용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277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%X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대문자 사용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20000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%e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표기법에 의한 실수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float, double</a:t>
                      </a: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338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%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lld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, %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llu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부호 있는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long 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long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정수</a:t>
                      </a: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long 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long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174968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%g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값에 따라서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%f, %e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둘 중 하나를 선택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float, double</a:t>
                      </a: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743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%G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값에 따라서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%f, %G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둘 중 하나를 선택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52867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%%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기호 출력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097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58" y="1468890"/>
            <a:ext cx="4646877" cy="49427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5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age;  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변수 선언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age = 20; 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변수에 할당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height, weight;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blood =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'A'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 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선언과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할당</a:t>
            </a:r>
            <a:endParaRPr lang="en-US" altLang="ko-KR" sz="16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pi = 3.141592;</a:t>
            </a:r>
          </a:p>
          <a:p>
            <a:pPr>
              <a:lnSpc>
                <a:spcPct val="125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("age: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%d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\n", age);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("height: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%d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\n", height);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("blood: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%c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\n", blood);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("pi: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%</a:t>
            </a:r>
            <a:r>
              <a:rPr lang="en-US" altLang="ko-KR" sz="1600" dirty="0" err="1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lf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\n", pi);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("pi: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%.2lf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\n", pi);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9008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 err="1"/>
              <a:t>충북학생정보올림피아드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ko-KR" altLang="en-US" dirty="0"/>
              <a:t>대회 개요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수학적 지식과 논리적 사고능력을 필요로 하는 </a:t>
            </a:r>
            <a:r>
              <a:rPr lang="ko-KR" altLang="en-US" b="1" dirty="0"/>
              <a:t>알고리즘</a:t>
            </a:r>
            <a:r>
              <a:rPr lang="ko-KR" altLang="en-US" dirty="0"/>
              <a:t>과 </a:t>
            </a:r>
            <a:r>
              <a:rPr lang="ko-KR" altLang="en-US" b="1" dirty="0"/>
              <a:t>자료구조</a:t>
            </a:r>
            <a:r>
              <a:rPr lang="ko-KR" altLang="en-US" dirty="0"/>
              <a:t>를 적절히 사용하여 </a:t>
            </a:r>
            <a:r>
              <a:rPr lang="ko-KR" altLang="en-US" b="1" dirty="0"/>
              <a:t>프로그램 작성 능력</a:t>
            </a:r>
            <a:r>
              <a:rPr lang="ko-KR" altLang="en-US" dirty="0"/>
              <a:t>을 평가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프로그램 작성을 통한 문제해결 능력 평가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프로그래밍 실기평가로만 진행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910606" y="1678026"/>
            <a:ext cx="5671794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초</a:t>
            </a:r>
            <a:r>
              <a:rPr lang="en-US" altLang="ko-KR" dirty="0"/>
              <a:t>‧</a:t>
            </a:r>
            <a:r>
              <a:rPr lang="ko-KR" altLang="en-US" dirty="0"/>
              <a:t>중</a:t>
            </a:r>
            <a:r>
              <a:rPr lang="en-US" altLang="ko-KR" dirty="0"/>
              <a:t>‧</a:t>
            </a:r>
            <a:r>
              <a:rPr lang="ko-KR" altLang="en-US" dirty="0"/>
              <a:t>고등부 각 </a:t>
            </a:r>
            <a:r>
              <a:rPr lang="en-US" altLang="ko-KR" dirty="0"/>
              <a:t>5</a:t>
            </a:r>
            <a:r>
              <a:rPr lang="ko-KR" altLang="en-US" dirty="0"/>
              <a:t>문항 내외 출제</a:t>
            </a:r>
          </a:p>
          <a:p>
            <a:pPr lvl="1">
              <a:lnSpc>
                <a:spcPct val="125000"/>
              </a:lnSpc>
            </a:pPr>
            <a:r>
              <a:rPr lang="en-US" altLang="ko-KR" dirty="0"/>
              <a:t>C, C++, Python </a:t>
            </a:r>
            <a:r>
              <a:rPr lang="ko-KR" altLang="en-US" dirty="0"/>
              <a:t>프로그래밍 언어 사용가능</a:t>
            </a:r>
          </a:p>
          <a:p>
            <a:pPr lvl="1">
              <a:lnSpc>
                <a:spcPct val="125000"/>
              </a:lnSpc>
            </a:pPr>
            <a:r>
              <a:rPr lang="ko-KR" altLang="en-US" dirty="0"/>
              <a:t>동점처리 기준</a:t>
            </a:r>
            <a:r>
              <a:rPr lang="en-US" altLang="ko-KR" dirty="0"/>
              <a:t>: </a:t>
            </a:r>
          </a:p>
          <a:p>
            <a:pPr marL="914400" lvl="2" indent="0">
              <a:lnSpc>
                <a:spcPct val="125000"/>
              </a:lnSpc>
              <a:buNone/>
            </a:pPr>
            <a:r>
              <a:rPr lang="en-US" altLang="ko-KR" dirty="0"/>
              <a:t>① </a:t>
            </a:r>
            <a:r>
              <a:rPr lang="ko-KR" altLang="en-US" dirty="0" err="1"/>
              <a:t>바른코드</a:t>
            </a:r>
            <a:r>
              <a:rPr lang="ko-KR" altLang="en-US" dirty="0"/>
              <a:t> 제출개수 </a:t>
            </a:r>
            <a:endParaRPr lang="en-US" altLang="ko-KR" dirty="0"/>
          </a:p>
          <a:p>
            <a:pPr marL="914400" lvl="2" indent="0">
              <a:lnSpc>
                <a:spcPct val="125000"/>
              </a:lnSpc>
              <a:buNone/>
            </a:pPr>
            <a:r>
              <a:rPr lang="ko-KR" altLang="en-US" dirty="0"/>
              <a:t>② 점수 </a:t>
            </a:r>
            <a:endParaRPr lang="en-US" altLang="ko-KR" dirty="0"/>
          </a:p>
          <a:p>
            <a:pPr marL="914400" lvl="2" indent="0">
              <a:lnSpc>
                <a:spcPct val="125000"/>
              </a:lnSpc>
              <a:buNone/>
            </a:pPr>
            <a:r>
              <a:rPr lang="ko-KR" altLang="en-US" dirty="0"/>
              <a:t>③ 문제풀이 시간 </a:t>
            </a:r>
            <a:endParaRPr lang="en-US" altLang="ko-KR" dirty="0"/>
          </a:p>
          <a:p>
            <a:pPr marL="914400" lvl="2" indent="0">
              <a:lnSpc>
                <a:spcPct val="125000"/>
              </a:lnSpc>
              <a:buNone/>
            </a:pPr>
            <a:r>
              <a:rPr lang="ko-KR" altLang="en-US" dirty="0"/>
              <a:t>④ 답안 제출횟수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2528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printf</a:t>
            </a:r>
            <a:r>
              <a:rPr lang="en-US" altLang="ko-KR" dirty="0"/>
              <a:t> </a:t>
            </a:r>
            <a:r>
              <a:rPr lang="ko-KR" altLang="en-US" dirty="0"/>
              <a:t>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첫 번째 인수로 전달된 문자열의</a:t>
            </a:r>
            <a:r>
              <a:rPr lang="en-US" altLang="ko-KR" dirty="0"/>
              <a:t> </a:t>
            </a:r>
            <a:r>
              <a:rPr lang="ko-KR" altLang="en-US" dirty="0"/>
              <a:t>서식에 맞게 출력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30</a:t>
            </a:fld>
            <a:endParaRPr lang="ko-KR" alt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EC2AC-6FFF-07F3-DD70-380A8859ED5F}"/>
              </a:ext>
            </a:extLst>
          </p:cNvPr>
          <p:cNvSpPr txBox="1"/>
          <p:nvPr/>
        </p:nvSpPr>
        <p:spPr>
          <a:xfrm>
            <a:off x="979037" y="1986278"/>
            <a:ext cx="9730715" cy="48404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20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endParaRPr lang="en-US" altLang="ko-KR" sz="20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    int age = 20;</a:t>
            </a: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    int year = 2010, month = 10, day = 31;</a:t>
            </a:r>
          </a:p>
          <a:p>
            <a:pPr>
              <a:lnSpc>
                <a:spcPct val="120000"/>
              </a:lnSpc>
            </a:pPr>
            <a:endParaRPr lang="en-US" altLang="ko-KR" sz="20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20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("my age: %d\n", age);</a:t>
            </a:r>
          </a:p>
          <a:p>
            <a:pPr>
              <a:lnSpc>
                <a:spcPct val="120000"/>
              </a:lnSpc>
            </a:pPr>
            <a:endParaRPr lang="en-US" altLang="ko-KR" sz="20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20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("my birthday: %d/%d/%d\n", year, month, day);</a:t>
            </a:r>
          </a:p>
          <a:p>
            <a:pPr>
              <a:lnSpc>
                <a:spcPct val="120000"/>
              </a:lnSpc>
            </a:pPr>
            <a:endParaRPr lang="en-US" altLang="ko-KR" sz="20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20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("Good\</a:t>
            </a:r>
            <a:r>
              <a:rPr lang="en-US" altLang="ko-KR" sz="2000" dirty="0" err="1">
                <a:latin typeface="Consolas" pitchFamily="49" charset="0"/>
                <a:cs typeface="Consolas" pitchFamily="49" charset="0"/>
              </a:rPr>
              <a:t>nmorning</a:t>
            </a: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\</a:t>
            </a:r>
            <a:r>
              <a:rPr lang="en-US" altLang="ko-KR" sz="2000" dirty="0" err="1">
                <a:latin typeface="Consolas" pitchFamily="49" charset="0"/>
                <a:cs typeface="Consolas" pitchFamily="49" charset="0"/>
              </a:rPr>
              <a:t>neveryday</a:t>
            </a: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\n");</a:t>
            </a:r>
          </a:p>
          <a:p>
            <a:pPr>
              <a:lnSpc>
                <a:spcPct val="120000"/>
              </a:lnSpc>
            </a:pPr>
            <a:endParaRPr lang="en-US" altLang="ko-KR" sz="20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itchFamily="49" charset="0"/>
                <a:cs typeface="Consolas" pitchFamily="49" charset="0"/>
              </a:rPr>
              <a:t>}</a:t>
            </a:r>
            <a:endParaRPr lang="pt-BR" altLang="ko-K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아래로 구부러진 화살표 11"/>
          <p:cNvSpPr/>
          <p:nvPr/>
        </p:nvSpPr>
        <p:spPr>
          <a:xfrm flipH="1">
            <a:off x="4672207" y="4597052"/>
            <a:ext cx="2041742" cy="413044"/>
          </a:xfrm>
          <a:prstGeom prst="curvedDownArrow">
            <a:avLst>
              <a:gd name="adj1" fmla="val 2284"/>
              <a:gd name="adj2" fmla="val 50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아래로 구부러진 화살표 12"/>
          <p:cNvSpPr/>
          <p:nvPr/>
        </p:nvSpPr>
        <p:spPr>
          <a:xfrm flipH="1">
            <a:off x="5039776" y="4597052"/>
            <a:ext cx="2613625" cy="413044"/>
          </a:xfrm>
          <a:prstGeom prst="curvedDownArrow">
            <a:avLst>
              <a:gd name="adj1" fmla="val 2284"/>
              <a:gd name="adj2" fmla="val 50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아래로 구부러진 화살표 10"/>
          <p:cNvSpPr/>
          <p:nvPr/>
        </p:nvSpPr>
        <p:spPr>
          <a:xfrm flipH="1">
            <a:off x="3950292" y="3925936"/>
            <a:ext cx="1095829" cy="35263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아래로 구부러진 화살표 15"/>
          <p:cNvSpPr/>
          <p:nvPr/>
        </p:nvSpPr>
        <p:spPr>
          <a:xfrm flipH="1">
            <a:off x="5456338" y="4638227"/>
            <a:ext cx="2948626" cy="413044"/>
          </a:xfrm>
          <a:prstGeom prst="curvedDownArrow">
            <a:avLst>
              <a:gd name="adj1" fmla="val 2284"/>
              <a:gd name="adj2" fmla="val 50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순서도: 연결자 19"/>
          <p:cNvSpPr/>
          <p:nvPr/>
        </p:nvSpPr>
        <p:spPr>
          <a:xfrm>
            <a:off x="3268612" y="5708215"/>
            <a:ext cx="358635" cy="35263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순서도: 연결자 21"/>
          <p:cNvSpPr/>
          <p:nvPr/>
        </p:nvSpPr>
        <p:spPr>
          <a:xfrm>
            <a:off x="4501780" y="5708215"/>
            <a:ext cx="358635" cy="35263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연결자 22"/>
          <p:cNvSpPr/>
          <p:nvPr/>
        </p:nvSpPr>
        <p:spPr>
          <a:xfrm>
            <a:off x="5899574" y="5708215"/>
            <a:ext cx="358635" cy="35263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548765" y="5317573"/>
            <a:ext cx="366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</a:rPr>
              <a:t>//      %d : decimal(10</a:t>
            </a:r>
            <a:r>
              <a:rPr lang="ko-KR" alt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진</a:t>
            </a:r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endParaRPr lang="ko-KR" altLang="en-US" sz="20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8557" y="6063426"/>
            <a:ext cx="366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B050"/>
                </a:solidFill>
                <a:latin typeface="Consolas" panose="020B0609020204030204" pitchFamily="49" charset="0"/>
              </a:rPr>
              <a:t>//       \n : new line</a:t>
            </a:r>
            <a:endParaRPr lang="ko-KR" altLang="en-US" sz="20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F2A3078-4B82-FC67-7D39-B31EC9225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52" y="2009775"/>
            <a:ext cx="3162300" cy="1419225"/>
          </a:xfrm>
          <a:prstGeom prst="rect">
            <a:avLst/>
          </a:prstGeom>
        </p:spPr>
      </p:pic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3989AA52-A523-FD4C-9BB1-9EC6ADAB5EA6}"/>
              </a:ext>
            </a:extLst>
          </p:cNvPr>
          <p:cNvSpPr/>
          <p:nvPr/>
        </p:nvSpPr>
        <p:spPr>
          <a:xfrm>
            <a:off x="9139838" y="5201217"/>
            <a:ext cx="2470969" cy="1472996"/>
          </a:xfrm>
          <a:prstGeom prst="wedgeEllipseCallout">
            <a:avLst>
              <a:gd name="adj1" fmla="val -51611"/>
              <a:gd name="adj2" fmla="val -538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%d </a:t>
            </a:r>
            <a:r>
              <a:rPr lang="ko-KR" altLang="en-US" sz="1600" dirty="0"/>
              <a:t>의 의미</a:t>
            </a:r>
            <a:r>
              <a:rPr lang="en-US" altLang="ko-KR" sz="1600" dirty="0"/>
              <a:t>: </a:t>
            </a:r>
            <a:r>
              <a:rPr lang="en-US" altLang="ko-KR" sz="1600" dirty="0" err="1">
                <a:solidFill>
                  <a:srgbClr val="FF0000"/>
                </a:solidFill>
              </a:rPr>
              <a:t>d</a:t>
            </a:r>
            <a:r>
              <a:rPr lang="en-US" altLang="ko-KR" sz="1600" dirty="0" err="1"/>
              <a:t>ecimial</a:t>
            </a:r>
            <a:r>
              <a:rPr lang="en-US" altLang="ko-KR" sz="1600" dirty="0"/>
              <a:t>(10</a:t>
            </a:r>
            <a:r>
              <a:rPr lang="ko-KR" altLang="en-US" sz="1600" dirty="0"/>
              <a:t>진</a:t>
            </a:r>
            <a:r>
              <a:rPr lang="en-US" altLang="ko-KR" sz="1600" dirty="0"/>
              <a:t>)</a:t>
            </a:r>
          </a:p>
          <a:p>
            <a:pPr algn="ctr"/>
            <a:r>
              <a:rPr lang="en-US" altLang="ko-KR" sz="1600" dirty="0"/>
              <a:t>10</a:t>
            </a:r>
            <a:r>
              <a:rPr lang="ko-KR" altLang="en-US" sz="1600" dirty="0"/>
              <a:t>진수로 출력하라는 의미</a:t>
            </a:r>
          </a:p>
        </p:txBody>
      </p:sp>
    </p:spTree>
    <p:extLst>
      <p:ext uri="{BB962C8B-B14F-4D97-AF65-F5344CB8AC3E}">
        <p14:creationId xmlns:p14="http://schemas.microsoft.com/office/powerpoint/2010/main" val="2393400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207AE-FFE6-69A4-A3CD-1B512C4B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상수 </a:t>
            </a:r>
            <a:r>
              <a:rPr lang="en-US" altLang="ko-KR" dirty="0"/>
              <a:t>(constant)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B41995-B402-0FCC-BBF5-9DF3C51C3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매크로 상수</a:t>
            </a:r>
            <a:endParaRPr lang="en-US" altLang="ko-KR" dirty="0"/>
          </a:p>
          <a:p>
            <a:pPr lvl="1"/>
            <a:r>
              <a:rPr lang="en-US" altLang="ko-KR" dirty="0">
                <a:solidFill>
                  <a:srgbClr val="0070C0"/>
                </a:solidFill>
              </a:rPr>
              <a:t>#define </a:t>
            </a:r>
            <a:r>
              <a:rPr lang="ko-KR" altLang="en-US" dirty="0"/>
              <a:t>문 사용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6A475B-609C-A581-F14E-1AE43131E7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변수의 고정</a:t>
            </a:r>
            <a:endParaRPr lang="en-US" altLang="ko-KR" dirty="0"/>
          </a:p>
          <a:p>
            <a:pPr marL="576000" lvl="1"/>
            <a:r>
              <a:rPr lang="en-US" altLang="ko-KR" dirty="0">
                <a:solidFill>
                  <a:srgbClr val="0070C0"/>
                </a:solidFill>
              </a:rPr>
              <a:t>const </a:t>
            </a:r>
            <a:r>
              <a:rPr lang="ko-KR" altLang="en-US" dirty="0"/>
              <a:t>키워드 사용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F2957-0E22-BFB0-4B6F-41BD41C83FEC}"/>
              </a:ext>
            </a:extLst>
          </p:cNvPr>
          <p:cNvSpPr txBox="1"/>
          <p:nvPr/>
        </p:nvSpPr>
        <p:spPr>
          <a:xfrm>
            <a:off x="1182542" y="2307162"/>
            <a:ext cx="4803289" cy="41597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PI 3.141592</a:t>
            </a:r>
          </a:p>
          <a:p>
            <a:pPr>
              <a:lnSpc>
                <a:spcPct val="125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int r = 5;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double s;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원면적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구하기 코딩방식①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s = 3.141592*r*r;</a:t>
            </a:r>
          </a:p>
          <a:p>
            <a:pPr>
              <a:lnSpc>
                <a:spcPct val="125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원면적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구하기 코딩방식②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s = PI*r*r;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\n", s);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219B9-2730-6278-C5F1-0D2A00A1698A}"/>
              </a:ext>
            </a:extLst>
          </p:cNvPr>
          <p:cNvSpPr txBox="1"/>
          <p:nvPr/>
        </p:nvSpPr>
        <p:spPr>
          <a:xfrm>
            <a:off x="6922890" y="2307162"/>
            <a:ext cx="4803289" cy="41597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5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const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double PI=3.141592;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int r = 5;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double s;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원면적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구하기 코딩방식①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s = 3.141592*r*r;</a:t>
            </a:r>
          </a:p>
          <a:p>
            <a:pPr>
              <a:lnSpc>
                <a:spcPct val="125000"/>
              </a:lnSpc>
            </a:pP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ko-KR" altLang="en-US" sz="16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원면적</a:t>
            </a:r>
            <a:r>
              <a:rPr lang="ko-KR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구하기 코딩방식②</a:t>
            </a:r>
            <a:endParaRPr lang="en-US" altLang="ko-KR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s = PI*r*r;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("%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lf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\n", s);</a:t>
            </a:r>
          </a:p>
          <a:p>
            <a:pPr>
              <a:lnSpc>
                <a:spcPct val="125000"/>
              </a:lnSpc>
            </a:pP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5256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err="1"/>
              <a:t>서식문자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서식 문자의 종류와 그 의미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32</a:t>
            </a:fld>
            <a:endParaRPr lang="ko-KR" altLang="en-US" noProof="0" dirty="0"/>
          </a:p>
        </p:txBody>
      </p:sp>
      <p:graphicFrame>
        <p:nvGraphicFramePr>
          <p:cNvPr id="6404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77112"/>
              </p:ext>
            </p:extLst>
          </p:nvPr>
        </p:nvGraphicFramePr>
        <p:xfrm>
          <a:off x="951865" y="1991949"/>
          <a:ext cx="4560031" cy="4496400"/>
        </p:xfrm>
        <a:graphic>
          <a:graphicData uri="http://schemas.openxmlformats.org/drawingml/2006/table">
            <a:tbl>
              <a:tblPr/>
              <a:tblGrid>
                <a:gridCol w="1112605">
                  <a:extLst>
                    <a:ext uri="{9D8B030D-6E8A-4147-A177-3AD203B41FA5}">
                      <a16:colId xmlns:a16="http://schemas.microsoft.com/office/drawing/2014/main" val="3043446719"/>
                    </a:ext>
                  </a:extLst>
                </a:gridCol>
                <a:gridCol w="3447426">
                  <a:extLst>
                    <a:ext uri="{9D8B030D-6E8A-4147-A177-3AD203B41FA5}">
                      <a16:colId xmlns:a16="http://schemas.microsoft.com/office/drawing/2014/main" val="2453358728"/>
                    </a:ext>
                  </a:extLst>
                </a:gridCol>
              </a:tblGrid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서식문자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출력 형태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05129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%c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단일 문자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980343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%d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있는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11215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i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있는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%d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와 같음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78983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%f, %lf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있는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실수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99065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%s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문자열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558448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%o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027661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%u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61748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%x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소문자 사용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277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%X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진 정수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대문자 사용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20000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%e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표기법에 의한 실수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338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%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lld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, %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</a:rPr>
                        <a:t>llu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부호 있는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부호 없는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long </a:t>
                      </a:r>
                      <a:r>
                        <a:rPr kumimoji="1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long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정수</a:t>
                      </a: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174968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%g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값에 따라서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%f, %e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둘 중 하나를 선택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9743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%G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값에 따라서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%f, %G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둘 중 하나를 선택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52867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j-ea"/>
                          <a:cs typeface="Times New Roman" panose="02020603050405020304" pitchFamily="18" charset="0"/>
                        </a:rPr>
                        <a:t>%%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+mj-ea"/>
                      </a:endParaRPr>
                    </a:p>
                  </a:txBody>
                  <a:tcPr marL="0" marR="432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기호 출력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000" marR="43200" marT="43200" marB="4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097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95747" y="714262"/>
            <a:ext cx="5547360" cy="57740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0000"/>
              </a:lnSpc>
            </a:pPr>
            <a:endParaRPr lang="pt-BR" altLang="ko-KR" sz="14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char blood = 'A';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int age = 20;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double pi=3.1415926535;</a:t>
            </a:r>
          </a:p>
          <a:p>
            <a:pPr>
              <a:lnSpc>
                <a:spcPct val="120000"/>
              </a:lnSpc>
            </a:pPr>
            <a:endParaRPr lang="pt-BR" altLang="ko-KR" sz="14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printf("blood: %c. \n", blood);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printf("name : %s. \n", "Reinhard");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printf("age  : %d. \n", age);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printf("pi   : %lf. \n\n", pi);</a:t>
            </a:r>
          </a:p>
          <a:p>
            <a:pPr>
              <a:lnSpc>
                <a:spcPct val="120000"/>
              </a:lnSpc>
            </a:pPr>
            <a:endParaRPr lang="pt-BR" altLang="ko-KR" sz="14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printf("blood: %10c. \n", blood);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printf("name : %10s. \n", "Reinhard");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printf("age  : %10d. \n", age);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printf("pi   : %10.4lf. \n\n", pi);</a:t>
            </a:r>
          </a:p>
          <a:p>
            <a:pPr>
              <a:lnSpc>
                <a:spcPct val="120000"/>
              </a:lnSpc>
            </a:pPr>
            <a:endParaRPr lang="pt-BR" altLang="ko-KR" sz="14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printf("blood: %-10c. \n", blood);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printf("name : %-10s. \n", "Reinhard");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printf("age  : %-10d. \n", age);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printf("pi   : %-10.4lf.  \n\n", pi);</a:t>
            </a:r>
          </a:p>
          <a:p>
            <a:pPr>
              <a:lnSpc>
                <a:spcPct val="12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71290"/>
          <a:stretch/>
        </p:blipFill>
        <p:spPr>
          <a:xfrm>
            <a:off x="10190748" y="2604622"/>
            <a:ext cx="1995833" cy="80913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rcRect t="34840" b="36107"/>
          <a:stretch/>
        </p:blipFill>
        <p:spPr>
          <a:xfrm>
            <a:off x="10190748" y="3975719"/>
            <a:ext cx="1995832" cy="81880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t="70118"/>
          <a:stretch/>
        </p:blipFill>
        <p:spPr>
          <a:xfrm>
            <a:off x="10196167" y="5356482"/>
            <a:ext cx="1995833" cy="842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82C31-9E0A-491F-91FD-9032FF0566A9}"/>
              </a:ext>
            </a:extLst>
          </p:cNvPr>
          <p:cNvSpPr txBox="1"/>
          <p:nvPr/>
        </p:nvSpPr>
        <p:spPr>
          <a:xfrm>
            <a:off x="10135367" y="2287741"/>
            <a:ext cx="129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>
                <a:solidFill>
                  <a:srgbClr val="0070C0"/>
                </a:solidFill>
              </a:rPr>
              <a:t>기본서식</a:t>
            </a:r>
            <a:r>
              <a:rPr lang="en-US" altLang="ko-KR" sz="1200" b="1" dirty="0">
                <a:solidFill>
                  <a:srgbClr val="0070C0"/>
                </a:solidFill>
              </a:rPr>
              <a:t>]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EC5A2-2DF4-DD63-202E-C3FCE55FA1ED}"/>
              </a:ext>
            </a:extLst>
          </p:cNvPr>
          <p:cNvSpPr txBox="1"/>
          <p:nvPr/>
        </p:nvSpPr>
        <p:spPr>
          <a:xfrm>
            <a:off x="10135367" y="3667942"/>
            <a:ext cx="129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>
                <a:solidFill>
                  <a:srgbClr val="0070C0"/>
                </a:solidFill>
              </a:rPr>
              <a:t>오른쪽 정렬</a:t>
            </a:r>
            <a:r>
              <a:rPr lang="en-US" altLang="ko-KR" sz="1200" b="1" dirty="0">
                <a:solidFill>
                  <a:srgbClr val="0070C0"/>
                </a:solidFill>
              </a:rPr>
              <a:t>]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2C221-FB6D-91C6-9353-94E8FD15E0F4}"/>
              </a:ext>
            </a:extLst>
          </p:cNvPr>
          <p:cNvSpPr txBox="1"/>
          <p:nvPr/>
        </p:nvSpPr>
        <p:spPr>
          <a:xfrm>
            <a:off x="10135367" y="5055792"/>
            <a:ext cx="129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rgbClr val="0070C0"/>
                </a:solidFill>
              </a:rPr>
              <a:t>[</a:t>
            </a:r>
            <a:r>
              <a:rPr lang="ko-KR" altLang="en-US" sz="1200" b="1" dirty="0">
                <a:solidFill>
                  <a:srgbClr val="0070C0"/>
                </a:solidFill>
              </a:rPr>
              <a:t>왼쪽 정렬</a:t>
            </a:r>
            <a:r>
              <a:rPr lang="en-US" altLang="ko-KR" sz="1200" b="1" dirty="0">
                <a:solidFill>
                  <a:srgbClr val="0070C0"/>
                </a:solidFill>
              </a:rPr>
              <a:t>]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48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(operator)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227550"/>
            <a:ext cx="5181600" cy="5427250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연산자와 </a:t>
            </a:r>
            <a:r>
              <a:rPr lang="ko-KR" altLang="en-US" sz="2000" dirty="0" err="1"/>
              <a:t>피연산자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</a:t>
            </a:r>
            <a:r>
              <a:rPr lang="en-US" altLang="ko-KR" sz="3200" b="1" dirty="0"/>
              <a:t>5 + 3</a:t>
            </a:r>
            <a:endParaRPr lang="en-US" altLang="ko-KR" sz="2000" b="1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</a:t>
            </a:r>
            <a:r>
              <a:rPr lang="ko-KR" altLang="en-US" sz="2000" dirty="0" err="1"/>
              <a:t>피연산자</a:t>
            </a:r>
            <a:r>
              <a:rPr lang="ko-KR" altLang="en-US" sz="2000" dirty="0"/>
              <a:t>  연산자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1800" dirty="0"/>
          </a:p>
          <a:p>
            <a:r>
              <a:rPr lang="ko-KR" altLang="en-US" sz="2000" dirty="0" err="1"/>
              <a:t>이항연산자</a:t>
            </a:r>
            <a:endParaRPr lang="en-US" altLang="ko-KR" sz="2000" dirty="0"/>
          </a:p>
          <a:p>
            <a:pPr lvl="1"/>
            <a:r>
              <a:rPr lang="ko-KR" altLang="en-US" sz="1800" dirty="0" err="1"/>
              <a:t>피연산자가</a:t>
            </a:r>
            <a:r>
              <a:rPr lang="ko-KR" altLang="en-US" sz="1800" dirty="0"/>
              <a:t> 두 개인 연산자</a:t>
            </a:r>
            <a:endParaRPr lang="en-US" altLang="ko-KR" sz="1800" dirty="0"/>
          </a:p>
          <a:p>
            <a:pPr lvl="1"/>
            <a:r>
              <a:rPr lang="en-US" altLang="ko-KR" sz="1800" dirty="0"/>
              <a:t>+, -, x, ÷</a:t>
            </a:r>
          </a:p>
          <a:p>
            <a:r>
              <a:rPr lang="ko-KR" altLang="en-US" sz="2000" dirty="0" err="1"/>
              <a:t>단항연산자</a:t>
            </a:r>
            <a:endParaRPr lang="en-US" altLang="ko-KR" sz="2000" dirty="0"/>
          </a:p>
          <a:p>
            <a:pPr lvl="1"/>
            <a:r>
              <a:rPr lang="ko-KR" altLang="en-US" sz="1800" dirty="0" err="1"/>
              <a:t>피연산자가</a:t>
            </a:r>
            <a:r>
              <a:rPr lang="ko-KR" altLang="en-US" sz="1800" dirty="0"/>
              <a:t> 한 개인 연산자</a:t>
            </a:r>
            <a:endParaRPr lang="en-US" altLang="ko-KR" sz="1800" dirty="0"/>
          </a:p>
          <a:p>
            <a:pPr lvl="1"/>
            <a:r>
              <a:rPr lang="en-US" altLang="ko-KR" sz="1800" dirty="0"/>
              <a:t>-, !, ~</a:t>
            </a:r>
          </a:p>
        </p:txBody>
      </p:sp>
      <p:sp>
        <p:nvSpPr>
          <p:cNvPr id="17" name="내용 개체 틀 1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</a:t>
            </a:r>
            <a:r>
              <a:rPr lang="ko-KR" altLang="en-US" dirty="0"/>
              <a:t>언의 연산자 표기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33</a:t>
            </a:fld>
            <a:endParaRPr lang="ko-KR" altLang="en-US" noProof="0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1433792" y="2362968"/>
            <a:ext cx="289246" cy="534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2013184" y="2292631"/>
            <a:ext cx="299838" cy="631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 flipV="1">
            <a:off x="1872507" y="2282079"/>
            <a:ext cx="958362" cy="641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내용 개체 틀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017341"/>
              </p:ext>
            </p:extLst>
          </p:nvPr>
        </p:nvGraphicFramePr>
        <p:xfrm>
          <a:off x="6384116" y="1818908"/>
          <a:ext cx="5122084" cy="458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521">
                  <a:extLst>
                    <a:ext uri="{9D8B030D-6E8A-4147-A177-3AD203B41FA5}">
                      <a16:colId xmlns:a16="http://schemas.microsoft.com/office/drawing/2014/main" val="753030042"/>
                    </a:ext>
                  </a:extLst>
                </a:gridCol>
                <a:gridCol w="1280521">
                  <a:extLst>
                    <a:ext uri="{9D8B030D-6E8A-4147-A177-3AD203B41FA5}">
                      <a16:colId xmlns:a16="http://schemas.microsoft.com/office/drawing/2014/main" val="1634901959"/>
                    </a:ext>
                  </a:extLst>
                </a:gridCol>
                <a:gridCol w="1280521">
                  <a:extLst>
                    <a:ext uri="{9D8B030D-6E8A-4147-A177-3AD203B41FA5}">
                      <a16:colId xmlns:a16="http://schemas.microsoft.com/office/drawing/2014/main" val="3025511152"/>
                    </a:ext>
                  </a:extLst>
                </a:gridCol>
                <a:gridCol w="1280521">
                  <a:extLst>
                    <a:ext uri="{9D8B030D-6E8A-4147-A177-3AD203B41FA5}">
                      <a16:colId xmlns:a16="http://schemas.microsoft.com/office/drawing/2014/main" val="3303625166"/>
                    </a:ext>
                  </a:extLst>
                </a:gridCol>
              </a:tblGrid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의미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수학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C</a:t>
                      </a:r>
                      <a:r>
                        <a:rPr lang="ko-KR" altLang="en-US" sz="1600" dirty="0"/>
                        <a:t>언어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비고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530377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덧셈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Consolas" panose="020B0609020204030204" pitchFamily="49" charset="0"/>
                        </a:rPr>
                        <a:t>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Consolas" panose="020B0609020204030204" pitchFamily="49" charset="0"/>
                        </a:rPr>
                        <a:t>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667984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뺄셈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Consolas" panose="020B0609020204030204" pitchFamily="49" charset="0"/>
                        </a:rPr>
                        <a:t>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Consolas" panose="020B0609020204030204" pitchFamily="49" charset="0"/>
                        </a:rPr>
                        <a:t>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974346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곱셈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×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Consolas" panose="020B0609020204030204" pitchFamily="49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359617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나눗셈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÷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/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535742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나머지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%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268193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같다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=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==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/>
                        <a:t>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62570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다르다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!=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/>
                        <a:t>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35536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크다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&gt;, </a:t>
                      </a:r>
                      <a:r>
                        <a:rPr lang="ko-KR" altLang="en-US" sz="1800" dirty="0">
                          <a:latin typeface="Consolas" panose="020B0609020204030204" pitchFamily="49" charset="0"/>
                        </a:rPr>
                        <a:t>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&gt;, &gt;=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3781578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작다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&lt;, </a:t>
                      </a:r>
                      <a:r>
                        <a:rPr lang="ko-KR" altLang="en-US" sz="1800" dirty="0">
                          <a:latin typeface="Consolas" panose="020B0609020204030204" pitchFamily="49" charset="0"/>
                        </a:rPr>
                        <a:t>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</a:rPr>
                        <a:t>&lt;, &lt;=</a:t>
                      </a:r>
                      <a:endParaRPr lang="ko-KR" alt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029832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그리고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</a:rPr>
                        <a:t>And</a:t>
                      </a:r>
                      <a:endParaRPr lang="ko-KR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</a:rPr>
                        <a:t>&amp;&amp;</a:t>
                      </a:r>
                      <a:endParaRPr lang="ko-KR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505456"/>
                  </a:ext>
                </a:extLst>
              </a:tr>
              <a:tr h="38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또는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</a:rPr>
                        <a:t>Or</a:t>
                      </a:r>
                      <a:endParaRPr lang="ko-KR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</a:rPr>
                        <a:t>||</a:t>
                      </a:r>
                      <a:endParaRPr lang="ko-KR" altLang="en-US" sz="16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50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678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(operator)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대입 연산자와 산술 연산자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34</a:t>
            </a:fld>
            <a:endParaRPr lang="ko-KR" altLang="en-US" noProof="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50807"/>
              </p:ext>
            </p:extLst>
          </p:nvPr>
        </p:nvGraphicFramePr>
        <p:xfrm>
          <a:off x="1036320" y="1887977"/>
          <a:ext cx="10474959" cy="4508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899076901"/>
                    </a:ext>
                  </a:extLst>
                </a:gridCol>
                <a:gridCol w="8148320">
                  <a:extLst>
                    <a:ext uri="{9D8B030D-6E8A-4147-A177-3AD203B41FA5}">
                      <a16:colId xmlns:a16="http://schemas.microsoft.com/office/drawing/2014/main" val="1560885487"/>
                    </a:ext>
                  </a:extLst>
                </a:gridCol>
                <a:gridCol w="1412239">
                  <a:extLst>
                    <a:ext uri="{9D8B030D-6E8A-4147-A177-3AD203B41FA5}">
                      <a16:colId xmlns:a16="http://schemas.microsoft.com/office/drawing/2014/main" val="3789891736"/>
                    </a:ext>
                  </a:extLst>
                </a:gridCol>
              </a:tblGrid>
              <a:tr h="389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연산자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설명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결합방향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31662"/>
                  </a:ext>
                </a:extLst>
              </a:tr>
              <a:tr h="6865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2000" dirty="0">
                          <a:latin typeface=" Consolas"/>
                        </a:rPr>
                        <a:t>=</a:t>
                      </a:r>
                      <a:endParaRPr lang="ko-KR" altLang="en-US" sz="2000" dirty="0">
                        <a:latin typeface=" Consola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연산자 오른쪽에 있는 값을 연산자 왼쪽에 있는 변수에 대입한다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예</a:t>
                      </a:r>
                      <a:r>
                        <a:rPr lang="en-US" altLang="ko-KR" dirty="0"/>
                        <a:t>) </a:t>
                      </a:r>
                      <a:r>
                        <a:rPr lang="en-US" altLang="ko-KR" dirty="0" err="1"/>
                        <a:t>num</a:t>
                      </a:r>
                      <a:r>
                        <a:rPr lang="en-US" altLang="ko-KR" dirty="0"/>
                        <a:t> = 20;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2400" dirty="0"/>
                        <a:t>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037684"/>
                  </a:ext>
                </a:extLst>
              </a:tr>
              <a:tr h="6865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2000" dirty="0">
                          <a:latin typeface=" Consolas"/>
                        </a:rPr>
                        <a:t>+</a:t>
                      </a:r>
                      <a:endParaRPr lang="ko-KR" altLang="en-US" sz="2000" dirty="0">
                        <a:latin typeface=" Consola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두 </a:t>
                      </a:r>
                      <a:r>
                        <a:rPr lang="ko-KR" altLang="en-US" dirty="0" err="1"/>
                        <a:t>피연산자의</a:t>
                      </a:r>
                      <a:r>
                        <a:rPr lang="ko-KR" altLang="en-US" dirty="0"/>
                        <a:t> 값을 더한다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예</a:t>
                      </a:r>
                      <a:r>
                        <a:rPr lang="en-US" altLang="ko-KR" dirty="0"/>
                        <a:t>) </a:t>
                      </a:r>
                      <a:r>
                        <a:rPr lang="en-US" altLang="ko-KR" dirty="0" err="1"/>
                        <a:t>num</a:t>
                      </a:r>
                      <a:r>
                        <a:rPr lang="en-US" altLang="ko-KR" dirty="0"/>
                        <a:t> = 4+3;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2400" dirty="0"/>
                        <a:t>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471008"/>
                  </a:ext>
                </a:extLst>
              </a:tr>
              <a:tr h="6865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2000" dirty="0">
                          <a:latin typeface=" Consolas"/>
                        </a:rPr>
                        <a:t>-</a:t>
                      </a:r>
                      <a:endParaRPr lang="ko-KR" altLang="en-US" sz="2000" dirty="0">
                        <a:latin typeface=" Consola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왼쪽 </a:t>
                      </a:r>
                      <a:r>
                        <a:rPr lang="ko-KR" altLang="en-US" dirty="0" err="1"/>
                        <a:t>피연산자의</a:t>
                      </a:r>
                      <a:r>
                        <a:rPr lang="ko-KR" altLang="en-US" dirty="0"/>
                        <a:t> 값에서 오른쪽 </a:t>
                      </a:r>
                      <a:r>
                        <a:rPr lang="ko-KR" altLang="en-US" dirty="0" err="1"/>
                        <a:t>피연산자</a:t>
                      </a:r>
                      <a:r>
                        <a:rPr lang="ko-KR" altLang="en-US" dirty="0"/>
                        <a:t> 값을 뺀다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예</a:t>
                      </a:r>
                      <a:r>
                        <a:rPr lang="en-US" altLang="ko-KR" dirty="0"/>
                        <a:t>) </a:t>
                      </a:r>
                      <a:r>
                        <a:rPr lang="en-US" altLang="ko-KR" dirty="0" err="1"/>
                        <a:t>num</a:t>
                      </a:r>
                      <a:r>
                        <a:rPr lang="en-US" altLang="ko-KR" dirty="0"/>
                        <a:t> = 4-3;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2400" dirty="0"/>
                        <a:t>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758464"/>
                  </a:ext>
                </a:extLst>
              </a:tr>
              <a:tr h="6865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2000" dirty="0">
                          <a:latin typeface=" Consolas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두 </a:t>
                      </a:r>
                      <a:r>
                        <a:rPr lang="ko-KR" altLang="en-US" dirty="0" err="1"/>
                        <a:t>피연산자의</a:t>
                      </a:r>
                      <a:r>
                        <a:rPr lang="ko-KR" altLang="en-US" dirty="0"/>
                        <a:t> 값을 곱한다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예</a:t>
                      </a:r>
                      <a:r>
                        <a:rPr lang="en-US" altLang="ko-KR" dirty="0"/>
                        <a:t>) </a:t>
                      </a:r>
                      <a:r>
                        <a:rPr lang="en-US" altLang="ko-KR" dirty="0" err="1"/>
                        <a:t>num</a:t>
                      </a:r>
                      <a:r>
                        <a:rPr lang="en-US" altLang="ko-KR" dirty="0"/>
                        <a:t> = 4</a:t>
                      </a:r>
                      <a:r>
                        <a:rPr lang="ko-KR" altLang="en-US" dirty="0"/>
                        <a:t>*</a:t>
                      </a:r>
                      <a:r>
                        <a:rPr lang="en-US" altLang="ko-KR" dirty="0"/>
                        <a:t>3;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2400" dirty="0"/>
                        <a:t>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699261"/>
                  </a:ext>
                </a:extLst>
              </a:tr>
              <a:tr h="6865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2000" dirty="0">
                          <a:latin typeface=" Consolas"/>
                        </a:rPr>
                        <a:t>/</a:t>
                      </a:r>
                      <a:endParaRPr lang="ko-KR" altLang="en-US" sz="2000" dirty="0">
                        <a:latin typeface=" Consola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왼쪽의 </a:t>
                      </a:r>
                      <a:r>
                        <a:rPr lang="ko-KR" altLang="en-US" dirty="0" err="1"/>
                        <a:t>피연산자</a:t>
                      </a:r>
                      <a:r>
                        <a:rPr lang="ko-KR" altLang="en-US" dirty="0"/>
                        <a:t> 값을 오른쪽 </a:t>
                      </a:r>
                      <a:r>
                        <a:rPr lang="ko-KR" altLang="en-US" dirty="0" err="1"/>
                        <a:t>피연산자</a:t>
                      </a:r>
                      <a:r>
                        <a:rPr lang="ko-KR" altLang="en-US" dirty="0"/>
                        <a:t> 값으로 나눈 몫을 구한다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예</a:t>
                      </a:r>
                      <a:r>
                        <a:rPr lang="en-US" altLang="ko-KR" dirty="0"/>
                        <a:t>) </a:t>
                      </a:r>
                      <a:r>
                        <a:rPr lang="en-US" altLang="ko-KR" dirty="0" err="1"/>
                        <a:t>num</a:t>
                      </a:r>
                      <a:r>
                        <a:rPr lang="en-US" altLang="ko-KR" dirty="0"/>
                        <a:t> = 7/3;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2400" dirty="0"/>
                        <a:t>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599318"/>
                  </a:ext>
                </a:extLst>
              </a:tr>
              <a:tr h="6865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2000" dirty="0">
                          <a:latin typeface=" Consolas"/>
                        </a:rPr>
                        <a:t>%</a:t>
                      </a:r>
                      <a:endParaRPr lang="ko-KR" altLang="en-US" sz="2000" dirty="0">
                        <a:latin typeface=" Consola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왼쪽의 </a:t>
                      </a:r>
                      <a:r>
                        <a:rPr lang="ko-KR" altLang="en-US" dirty="0" err="1"/>
                        <a:t>피연산자</a:t>
                      </a:r>
                      <a:r>
                        <a:rPr lang="ko-KR" altLang="en-US" dirty="0"/>
                        <a:t> 값을 오른쪽 </a:t>
                      </a:r>
                      <a:r>
                        <a:rPr lang="ko-KR" altLang="en-US" dirty="0" err="1"/>
                        <a:t>피연산자</a:t>
                      </a:r>
                      <a:r>
                        <a:rPr lang="ko-KR" altLang="en-US" dirty="0"/>
                        <a:t> 값으로 나눈 나머지를 구한다</a:t>
                      </a:r>
                      <a:r>
                        <a:rPr lang="en-US" altLang="ko-KR" dirty="0"/>
                        <a:t>.</a:t>
                      </a: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dirty="0"/>
                        <a:t>예</a:t>
                      </a:r>
                      <a:r>
                        <a:rPr lang="en-US" altLang="ko-KR" dirty="0"/>
                        <a:t>) </a:t>
                      </a:r>
                      <a:r>
                        <a:rPr lang="en-US" altLang="ko-KR" dirty="0" err="1"/>
                        <a:t>num</a:t>
                      </a:r>
                      <a:r>
                        <a:rPr lang="en-US" altLang="ko-KR" dirty="0"/>
                        <a:t> = 7%3;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2400" dirty="0"/>
                        <a:t>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9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184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(operator)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대입 연산자와 산술 연산자 실습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35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036320" y="1981199"/>
            <a:ext cx="6130290" cy="44530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0000"/>
              </a:lnSpc>
            </a:pPr>
            <a:endParaRPr lang="pt-BR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int n1 = 9, n2 = 2, res;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res = n1 + n2;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+ %d = %d \n", n1, n2, res);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res = n1 - n2;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- %d = %d \n", n1, n2, res);</a:t>
            </a:r>
          </a:p>
          <a:p>
            <a:pPr>
              <a:lnSpc>
                <a:spcPct val="120000"/>
              </a:lnSpc>
            </a:pPr>
            <a:endParaRPr lang="pt-BR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* %d = %d \n", n1, n2, n1*n2);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/ %d = %d \n", n1, n2, n1/n2);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%% %d = %d\n", n1, n2, n1%n2);</a:t>
            </a:r>
          </a:p>
          <a:p>
            <a:pPr>
              <a:lnSpc>
                <a:spcPct val="12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FB99FC-0E1E-F615-4F22-F9C2CF8D1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53"/>
          <a:stretch/>
        </p:blipFill>
        <p:spPr>
          <a:xfrm>
            <a:off x="8792755" y="3133477"/>
            <a:ext cx="2694395" cy="2154803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A5E297D3-2E9A-D986-3DE8-B0C9FE77F95C}"/>
              </a:ext>
            </a:extLst>
          </p:cNvPr>
          <p:cNvCxnSpPr>
            <a:cxnSpLocks/>
          </p:cNvCxnSpPr>
          <p:nvPr/>
        </p:nvCxnSpPr>
        <p:spPr>
          <a:xfrm flipV="1">
            <a:off x="6560820" y="3663315"/>
            <a:ext cx="2231935" cy="200025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F6CB1AA-5CD3-32F4-9B57-D59090628A4B}"/>
              </a:ext>
            </a:extLst>
          </p:cNvPr>
          <p:cNvCxnSpPr>
            <a:cxnSpLocks/>
          </p:cNvCxnSpPr>
          <p:nvPr/>
        </p:nvCxnSpPr>
        <p:spPr>
          <a:xfrm flipV="1">
            <a:off x="6560820" y="4034790"/>
            <a:ext cx="2194560" cy="4686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54987A6-6A51-B64B-C5A3-E654E41AD07C}"/>
              </a:ext>
            </a:extLst>
          </p:cNvPr>
          <p:cNvCxnSpPr>
            <a:cxnSpLocks/>
          </p:cNvCxnSpPr>
          <p:nvPr/>
        </p:nvCxnSpPr>
        <p:spPr>
          <a:xfrm flipV="1">
            <a:off x="6777990" y="4331970"/>
            <a:ext cx="1965960" cy="83439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93DFEDB-4DD7-92C9-304C-E8FA4D76DEF2}"/>
              </a:ext>
            </a:extLst>
          </p:cNvPr>
          <p:cNvCxnSpPr>
            <a:cxnSpLocks/>
          </p:cNvCxnSpPr>
          <p:nvPr/>
        </p:nvCxnSpPr>
        <p:spPr>
          <a:xfrm flipV="1">
            <a:off x="6777990" y="4678780"/>
            <a:ext cx="1965960" cy="83439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E919975-CDFC-EEFD-18A1-4923A3838C82}"/>
              </a:ext>
            </a:extLst>
          </p:cNvPr>
          <p:cNvCxnSpPr>
            <a:cxnSpLocks/>
          </p:cNvCxnSpPr>
          <p:nvPr/>
        </p:nvCxnSpPr>
        <p:spPr>
          <a:xfrm flipV="1">
            <a:off x="6777990" y="4964597"/>
            <a:ext cx="1965960" cy="83439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58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(operator)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증감 연산자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36</a:t>
            </a:fld>
            <a:endParaRPr lang="ko-KR" altLang="en-US" noProof="0" dirty="0"/>
          </a:p>
        </p:txBody>
      </p:sp>
      <p:graphicFrame>
        <p:nvGraphicFramePr>
          <p:cNvPr id="13512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13927"/>
              </p:ext>
            </p:extLst>
          </p:nvPr>
        </p:nvGraphicFramePr>
        <p:xfrm>
          <a:off x="1119507" y="1934692"/>
          <a:ext cx="6450218" cy="2173156"/>
        </p:xfrm>
        <a:graphic>
          <a:graphicData uri="http://schemas.openxmlformats.org/drawingml/2006/table">
            <a:tbl>
              <a:tblPr/>
              <a:tblGrid>
                <a:gridCol w="1146131">
                  <a:extLst>
                    <a:ext uri="{9D8B030D-6E8A-4147-A177-3AD203B41FA5}">
                      <a16:colId xmlns:a16="http://schemas.microsoft.com/office/drawing/2014/main" val="1301790860"/>
                    </a:ext>
                  </a:extLst>
                </a:gridCol>
                <a:gridCol w="2254920">
                  <a:extLst>
                    <a:ext uri="{9D8B030D-6E8A-4147-A177-3AD203B41FA5}">
                      <a16:colId xmlns:a16="http://schemas.microsoft.com/office/drawing/2014/main" val="758088491"/>
                    </a:ext>
                  </a:extLst>
                </a:gridCol>
                <a:gridCol w="2006447">
                  <a:extLst>
                    <a:ext uri="{9D8B030D-6E8A-4147-A177-3AD203B41FA5}">
                      <a16:colId xmlns:a16="http://schemas.microsoft.com/office/drawing/2014/main" val="2495096603"/>
                    </a:ext>
                  </a:extLst>
                </a:gridCol>
                <a:gridCol w="1042720">
                  <a:extLst>
                    <a:ext uri="{9D8B030D-6E8A-4147-A177-3AD203B41FA5}">
                      <a16:colId xmlns:a16="http://schemas.microsoft.com/office/drawing/2014/main" val="291215302"/>
                    </a:ext>
                  </a:extLst>
                </a:gridCol>
              </a:tblGrid>
              <a:tr h="445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연산자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연산의 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의미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결합성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70871"/>
                  </a:ext>
                </a:extLst>
              </a:tr>
              <a:tr h="446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++a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printf</a:t>
                      </a:r>
                      <a:r>
                        <a:rPr kumimoji="1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("%d",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++a)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선 증가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후 연산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sym typeface="Wingdings" panose="05000000000000000000" pitchFamily="2" charset="2"/>
                        </a:rPr>
                        <a:t>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941724"/>
                  </a:ext>
                </a:extLst>
              </a:tr>
              <a:tr h="426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a++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printf</a:t>
                      </a:r>
                      <a:r>
                        <a:rPr kumimoji="1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("%d",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a++)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선 연산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후 증가 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sym typeface="Wingdings" panose="05000000000000000000" pitchFamily="2" charset="2"/>
                        </a:rPr>
                        <a:t>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502584"/>
                  </a:ext>
                </a:extLst>
              </a:tr>
              <a:tr h="42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--b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printf</a:t>
                      </a:r>
                      <a:r>
                        <a:rPr kumimoji="1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("%d",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--b)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선 감소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후 연산 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sym typeface="Wingdings" panose="05000000000000000000" pitchFamily="2" charset="2"/>
                        </a:rPr>
                        <a:t>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077889"/>
                  </a:ext>
                </a:extLst>
              </a:tr>
              <a:tr h="426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b--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printf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("%d", b--)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선 연산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후 감소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sym typeface="Wingdings" panose="05000000000000000000" pitchFamily="2" charset="2"/>
                        </a:rPr>
                        <a:t>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1988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24800" y="1934692"/>
            <a:ext cx="3921760" cy="45127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0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    int a=10;</a:t>
            </a: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    printf("%d\n", a++);</a:t>
            </a: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    printf("%d\n", ++a);</a:t>
            </a:r>
          </a:p>
          <a:p>
            <a:pPr>
              <a:lnSpc>
                <a:spcPct val="120000"/>
              </a:lnSpc>
            </a:pPr>
            <a:endParaRPr lang="fr-F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    int x=2, y=3;</a:t>
            </a: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    printf("%d\n", (x++)*(y++));</a:t>
            </a: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    printf("%d\n", (x*y));</a:t>
            </a:r>
          </a:p>
          <a:p>
            <a:pPr>
              <a:lnSpc>
                <a:spcPct val="120000"/>
              </a:lnSpc>
            </a:pPr>
            <a:r>
              <a:rPr lang="fr-F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A9281FC-C14C-9D23-D1B3-3DE9A283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4503254"/>
            <a:ext cx="2990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cap="none" dirty="0"/>
              <a:t>연산자</a:t>
            </a:r>
            <a:r>
              <a:rPr lang="en-US" altLang="ko-KR" cap="none" dirty="0"/>
              <a:t>(operator)</a:t>
            </a:r>
            <a:endParaRPr lang="ko-KR" altLang="en-US" cap="none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연산자의 우선순위와 결합방향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37</a:t>
            </a:fld>
            <a:endParaRPr lang="ko-KR" altLang="en-US" noProof="0" dirty="0"/>
          </a:p>
        </p:txBody>
      </p:sp>
      <p:pic>
        <p:nvPicPr>
          <p:cNvPr id="2052" name="Picture 4" descr="https://file.okky.kr/images/14945628417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13" y="1816900"/>
            <a:ext cx="7097521" cy="47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06300-9A22-7937-1B14-F234E4EC11BB}"/>
              </a:ext>
            </a:extLst>
          </p:cNvPr>
          <p:cNvSpPr txBox="1"/>
          <p:nvPr/>
        </p:nvSpPr>
        <p:spPr>
          <a:xfrm>
            <a:off x="8803341" y="1836778"/>
            <a:ext cx="2807468" cy="25819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72000" tIns="36000" rIns="72000" bIns="36000" rtlCol="0">
            <a:no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Consolas" pitchFamily="49" charset="0"/>
                <a:cs typeface="Consolas" pitchFamily="49" charset="0"/>
              </a:rPr>
              <a:t>꼭 기억해야할 연산자 우선순위</a:t>
            </a: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 marL="612000" lvl="1" indent="-3429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612000" lvl="1" indent="-3429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++  --  !</a:t>
            </a:r>
          </a:p>
          <a:p>
            <a:pPr marL="612000" lvl="1" indent="-3429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*  /  %</a:t>
            </a:r>
          </a:p>
          <a:p>
            <a:pPr marL="612000" lvl="1" indent="-3429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+  -</a:t>
            </a:r>
          </a:p>
          <a:p>
            <a:pPr marL="612000" lvl="1" indent="-3429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=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EB96C2-8D3F-7D53-44FD-707EC17A1F77}"/>
              </a:ext>
            </a:extLst>
          </p:cNvPr>
          <p:cNvSpPr/>
          <p:nvPr/>
        </p:nvSpPr>
        <p:spPr>
          <a:xfrm>
            <a:off x="7130105" y="5358720"/>
            <a:ext cx="976184" cy="2409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좌 → 우</a:t>
            </a:r>
          </a:p>
        </p:txBody>
      </p:sp>
    </p:spTree>
    <p:extLst>
      <p:ext uri="{BB962C8B-B14F-4D97-AF65-F5344CB8AC3E}">
        <p14:creationId xmlns:p14="http://schemas.microsoft.com/office/powerpoint/2010/main" val="103789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cap="none" dirty="0"/>
              <a:t>연산자</a:t>
            </a:r>
            <a:r>
              <a:rPr lang="en-US" altLang="ko-KR" cap="none" dirty="0"/>
              <a:t>(operator)</a:t>
            </a:r>
            <a:endParaRPr lang="ko-KR" altLang="en-US" cap="none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연산자 우선순위 실험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 </a:t>
            </a:r>
            <a:r>
              <a:rPr lang="ko-KR" altLang="en-US" dirty="0" err="1"/>
              <a:t>결합방향</a:t>
            </a:r>
            <a:r>
              <a:rPr lang="ko-KR" altLang="en-US" dirty="0"/>
              <a:t> 실험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38</a:t>
            </a:fld>
            <a:endParaRPr lang="ko-KR" alt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06300-9A22-7937-1B14-F234E4EC11BB}"/>
              </a:ext>
            </a:extLst>
          </p:cNvPr>
          <p:cNvSpPr txBox="1"/>
          <p:nvPr/>
        </p:nvSpPr>
        <p:spPr>
          <a:xfrm>
            <a:off x="1050387" y="1899209"/>
            <a:ext cx="4567898" cy="423143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72000" tIns="36000" rIns="72000" bIns="3600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10000"/>
              </a:lnSpc>
            </a:pPr>
            <a:endParaRPr lang="pt-BR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int main(void) {</a:t>
            </a: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int a = 10+4*3-1;</a:t>
            </a: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\n", a);</a:t>
            </a:r>
          </a:p>
          <a:p>
            <a:pPr>
              <a:lnSpc>
                <a:spcPct val="110000"/>
              </a:lnSpc>
            </a:pPr>
            <a:endParaRPr lang="pt-BR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int b = 10+4*(3-1);</a:t>
            </a: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\n", b);</a:t>
            </a:r>
          </a:p>
          <a:p>
            <a:pPr>
              <a:lnSpc>
                <a:spcPct val="110000"/>
              </a:lnSpc>
            </a:pPr>
            <a:endParaRPr lang="pt-BR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int r=4+5*6/(2+1)+15-5*2;</a:t>
            </a: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 \n", r);</a:t>
            </a:r>
          </a:p>
          <a:p>
            <a:pPr>
              <a:lnSpc>
                <a:spcPct val="110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06300-9A22-7937-1B14-F234E4EC11BB}"/>
              </a:ext>
            </a:extLst>
          </p:cNvPr>
          <p:cNvSpPr txBox="1"/>
          <p:nvPr/>
        </p:nvSpPr>
        <p:spPr>
          <a:xfrm>
            <a:off x="6665371" y="1899209"/>
            <a:ext cx="4972344" cy="423143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72000" tIns="36000" rIns="72000" bIns="3600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 main(void)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 r = 10-1-2-3+4+5;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("%d \n", r);</a:t>
            </a:r>
          </a:p>
          <a:p>
            <a:pPr>
              <a:lnSpc>
                <a:spcPct val="110000"/>
              </a:lnSpc>
            </a:pPr>
            <a:endParaRPr lang="en-US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 a=3, b=4, c=5, d=6;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a = b = c = d;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("%d %d %d %d", </a:t>
            </a:r>
            <a:r>
              <a:rPr lang="en-US" altLang="ko-KR" dirty="0" err="1">
                <a:latin typeface="Consolas" pitchFamily="49" charset="0"/>
                <a:cs typeface="Consolas" pitchFamily="49" charset="0"/>
              </a:rPr>
              <a:t>a,b,c,d</a:t>
            </a:r>
            <a:r>
              <a:rPr lang="en-US" altLang="ko-KR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224" y="5429244"/>
            <a:ext cx="844062" cy="70140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308" y="5607566"/>
            <a:ext cx="998609" cy="5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scanf</a:t>
            </a:r>
            <a:r>
              <a:rPr lang="en-US" altLang="ko-KR" dirty="0"/>
              <a:t>() </a:t>
            </a:r>
            <a:r>
              <a:rPr lang="ko-KR" altLang="en-US" dirty="0"/>
              <a:t>함수를 이용한 입력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dirty="0"/>
              <a:t>키보드로부터 정수 입력을 위한 </a:t>
            </a:r>
            <a:r>
              <a:rPr lang="en-US" altLang="ko-KR" dirty="0" err="1"/>
              <a:t>scanf</a:t>
            </a:r>
            <a:r>
              <a:rPr lang="en-US" altLang="ko-KR" dirty="0"/>
              <a:t> </a:t>
            </a:r>
            <a:r>
              <a:rPr lang="ko-KR" altLang="en-US" dirty="0"/>
              <a:t>함수의 호출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D2A5A7-3365-7CFB-0258-A2F3ECDB8F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39</a:t>
            </a:fld>
            <a:endParaRPr lang="ko-KR" altLang="en-US" noProof="0" dirty="0"/>
          </a:p>
        </p:txBody>
      </p:sp>
      <p:pic>
        <p:nvPicPr>
          <p:cNvPr id="7" name="Picture 7" descr="그림 3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3" y="2488613"/>
            <a:ext cx="3269223" cy="16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그림 3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3" y="4278261"/>
            <a:ext cx="5616257" cy="21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5246" y="1196096"/>
            <a:ext cx="5041314" cy="52805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5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int n1, n2;</a:t>
            </a:r>
          </a:p>
          <a:p>
            <a:pPr>
              <a:lnSpc>
                <a:spcPct val="125000"/>
              </a:lnSpc>
            </a:pPr>
            <a:endParaRPr lang="pt-BR" altLang="ko-KR" sz="15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printf("input n1: ");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scanf("%d", &amp;n1);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printf("input n2: ");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scanf("%d", &amp;n2);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printf("%d + %d = %d\n",</a:t>
            </a:r>
            <a:r>
              <a:rPr lang="en-US" altLang="ko-KR" sz="1500" dirty="0">
                <a:latin typeface="Consolas" pitchFamily="49" charset="0"/>
                <a:cs typeface="Consolas" pitchFamily="49" charset="0"/>
              </a:rPr>
              <a:t>n1, n2, </a:t>
            </a: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n1+n2);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printf("input two nums:\n");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scanf("%d %d", &amp;n1, &amp;n2);</a:t>
            </a: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printf("%d * %d = %d\n", </a:t>
            </a:r>
            <a:r>
              <a:rPr lang="en-US" altLang="ko-KR" sz="1500" dirty="0">
                <a:latin typeface="Consolas" pitchFamily="49" charset="0"/>
                <a:cs typeface="Consolas" pitchFamily="49" charset="0"/>
              </a:rPr>
              <a:t>n1, n2, </a:t>
            </a: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n1*n2);</a:t>
            </a:r>
          </a:p>
          <a:p>
            <a:pPr>
              <a:lnSpc>
                <a:spcPct val="125000"/>
              </a:lnSpc>
            </a:pPr>
            <a:endParaRPr lang="pt-BR" altLang="ko-KR" sz="15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500" dirty="0">
                <a:latin typeface="Consolas" pitchFamily="49" charset="0"/>
                <a:cs typeface="Consolas" pitchFamily="49" charset="0"/>
              </a:rPr>
              <a:t>return 0;</a:t>
            </a:r>
            <a:endParaRPr lang="pt-BR" altLang="ko-KR" sz="15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8240F0-4970-B35B-1A2F-B3D08D7300F9}"/>
              </a:ext>
            </a:extLst>
          </p:cNvPr>
          <p:cNvSpPr/>
          <p:nvPr/>
        </p:nvSpPr>
        <p:spPr>
          <a:xfrm>
            <a:off x="10888394" y="1196096"/>
            <a:ext cx="958166" cy="367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B050"/>
                </a:solidFill>
                <a:latin typeface="+mn-ea"/>
              </a:rPr>
              <a:t>OJ</a:t>
            </a:r>
            <a:r>
              <a:rPr lang="ko-KR" altLang="en-US" sz="1200" dirty="0">
                <a:solidFill>
                  <a:srgbClr val="00B050"/>
                </a:solidFill>
                <a:latin typeface="+mn-ea"/>
              </a:rPr>
              <a:t>에 제출</a:t>
            </a:r>
          </a:p>
        </p:txBody>
      </p:sp>
    </p:spTree>
    <p:extLst>
      <p:ext uri="{BB962C8B-B14F-4D97-AF65-F5344CB8AC3E}">
        <p14:creationId xmlns:p14="http://schemas.microsoft.com/office/powerpoint/2010/main" val="98234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89A01C92-E2DD-B4D0-208E-2CC22DC3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문제예시</a:t>
            </a:r>
            <a:r>
              <a:rPr lang="en-US" altLang="ko-KR" dirty="0"/>
              <a:t>: </a:t>
            </a:r>
            <a:r>
              <a:rPr lang="ko-KR" altLang="en-US" dirty="0" err="1"/>
              <a:t>계단오르기</a:t>
            </a:r>
            <a:endParaRPr lang="ko-KR" altLang="en-US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1DECC95E-7C42-3772-AEF3-D16994297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1</a:t>
            </a:r>
            <a:r>
              <a:rPr lang="ko-KR" altLang="en-US" dirty="0"/>
              <a:t>층에서 </a:t>
            </a:r>
            <a:r>
              <a:rPr lang="en-US" altLang="ko-KR" dirty="0"/>
              <a:t>2</a:t>
            </a:r>
            <a:r>
              <a:rPr lang="ko-KR" altLang="en-US" dirty="0"/>
              <a:t>층으로 올라가는 계단을 생각해 보자 여러분은 계단을 어떻게 올라가는가</a:t>
            </a:r>
            <a:r>
              <a:rPr lang="en-US" altLang="ko-KR" dirty="0"/>
              <a:t>? </a:t>
            </a:r>
            <a:r>
              <a:rPr lang="ko-KR" altLang="en-US" dirty="0"/>
              <a:t>안전하게 한 칸</a:t>
            </a:r>
            <a:r>
              <a:rPr lang="en-US" altLang="ko-KR" dirty="0"/>
              <a:t>, </a:t>
            </a:r>
            <a:r>
              <a:rPr lang="ko-KR" altLang="en-US" dirty="0"/>
              <a:t>한 </a:t>
            </a:r>
            <a:r>
              <a:rPr lang="ko-KR" altLang="en-US" dirty="0" err="1"/>
              <a:t>칸씩</a:t>
            </a:r>
            <a:r>
              <a:rPr lang="ko-KR" altLang="en-US" dirty="0"/>
              <a:t> 오르는가</a:t>
            </a:r>
            <a:r>
              <a:rPr lang="en-US" altLang="ko-KR" dirty="0"/>
              <a:t>? </a:t>
            </a:r>
            <a:r>
              <a:rPr lang="ko-KR" altLang="en-US" dirty="0"/>
              <a:t>아니면 성큼성큼 두 </a:t>
            </a:r>
            <a:r>
              <a:rPr lang="ko-KR" altLang="en-US" dirty="0" err="1"/>
              <a:t>칸씩</a:t>
            </a:r>
            <a:r>
              <a:rPr lang="ko-KR" altLang="en-US" dirty="0"/>
              <a:t> 오르는가</a:t>
            </a:r>
            <a:r>
              <a:rPr lang="en-US" altLang="ko-KR" dirty="0"/>
              <a:t>? </a:t>
            </a:r>
            <a:r>
              <a:rPr lang="ko-KR" altLang="en-US" dirty="0"/>
              <a:t>아니면 한 칸 또는 두 칸 마음 내키는 대로</a:t>
            </a:r>
            <a:r>
              <a:rPr lang="en-US" altLang="ko-KR" dirty="0"/>
              <a:t>...? </a:t>
            </a:r>
            <a:r>
              <a:rPr lang="ko-KR" altLang="en-US" dirty="0"/>
              <a:t>아마도 수많은 방법이 있을 것이다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ko-KR" altLang="en-US" dirty="0"/>
              <a:t>초등학생인 충북이는 아직 다리가 짧아 한 걸음에 계단을 </a:t>
            </a:r>
            <a:r>
              <a:rPr lang="ko-KR" altLang="en-US" dirty="0">
                <a:solidFill>
                  <a:srgbClr val="FF0000"/>
                </a:solidFill>
              </a:rPr>
              <a:t>최대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개</a:t>
            </a:r>
            <a:r>
              <a:rPr lang="ko-KR" altLang="en-US" dirty="0"/>
              <a:t>까지 오를 수 있다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ko-KR" altLang="en-US" dirty="0"/>
              <a:t>충북이가 </a:t>
            </a:r>
            <a:r>
              <a:rPr lang="en-US" altLang="ko-KR" dirty="0"/>
              <a:t>n</a:t>
            </a:r>
            <a:r>
              <a:rPr lang="ko-KR" altLang="en-US" dirty="0"/>
              <a:t>개의 계단을 오르는 모든 방법의 수를 계산하는 프로그램을 </a:t>
            </a:r>
            <a:r>
              <a:rPr lang="ko-KR" altLang="en-US" dirty="0" err="1"/>
              <a:t>작성하시오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en-US" altLang="ko-KR" dirty="0"/>
              <a:t> </a:t>
            </a:r>
          </a:p>
          <a:p>
            <a:pPr marL="324000" lvl="1" indent="0">
              <a:buNone/>
            </a:pPr>
            <a:r>
              <a:rPr lang="ko-KR" altLang="en-US" dirty="0"/>
              <a:t>예를 들어 </a:t>
            </a:r>
            <a:r>
              <a:rPr lang="en-US" altLang="ko-KR" dirty="0"/>
              <a:t>2</a:t>
            </a:r>
            <a:r>
              <a:rPr lang="ko-KR" altLang="en-US" dirty="0"/>
              <a:t>개의 계단으로 구성되어 있다면</a:t>
            </a:r>
            <a:r>
              <a:rPr lang="en-US" altLang="ko-KR" dirty="0"/>
              <a:t>,</a:t>
            </a:r>
          </a:p>
          <a:p>
            <a:pPr marL="324000" lvl="1" indent="0">
              <a:buNone/>
            </a:pPr>
            <a:r>
              <a:rPr lang="en-US" altLang="ko-KR" dirty="0"/>
              <a:t>① </a:t>
            </a:r>
            <a:r>
              <a:rPr lang="ko-KR" altLang="en-US" dirty="0"/>
              <a:t>한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</a:p>
          <a:p>
            <a:pPr marL="324000" lvl="1" indent="0">
              <a:buNone/>
            </a:pPr>
            <a:r>
              <a:rPr lang="ko-KR" altLang="en-US" dirty="0"/>
              <a:t>② 두 칸</a:t>
            </a:r>
          </a:p>
          <a:p>
            <a:pPr marL="324000" lvl="1" indent="0">
              <a:buNone/>
            </a:pPr>
            <a:r>
              <a:rPr lang="ko-KR" altLang="en-US" dirty="0"/>
              <a:t>위와 같이 두 가지 방법이 존재하고</a:t>
            </a:r>
            <a:r>
              <a:rPr lang="en-US" altLang="ko-KR" dirty="0"/>
              <a:t>,</a:t>
            </a:r>
          </a:p>
          <a:p>
            <a:pPr marL="324000" lvl="1" indent="0">
              <a:buNone/>
            </a:pPr>
            <a:endParaRPr lang="en-US" altLang="ko-KR" dirty="0"/>
          </a:p>
          <a:p>
            <a:pPr marL="324000" lvl="1" indent="0">
              <a:buNone/>
            </a:pPr>
            <a:endParaRPr lang="en-US" altLang="ko-KR" dirty="0"/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066884E5-4236-D24D-C452-943123DE1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24000" lvl="1" indent="0">
              <a:buNone/>
            </a:pPr>
            <a:r>
              <a:rPr lang="ko-KR" altLang="en-US" dirty="0"/>
              <a:t>예를 들어 </a:t>
            </a:r>
            <a:r>
              <a:rPr lang="en-US" altLang="ko-KR" dirty="0"/>
              <a:t>3</a:t>
            </a:r>
            <a:r>
              <a:rPr lang="ko-KR" altLang="en-US" dirty="0"/>
              <a:t>개의 계단으로 구성되어 있다면</a:t>
            </a:r>
            <a:r>
              <a:rPr lang="en-US" altLang="ko-KR" dirty="0"/>
              <a:t>,</a:t>
            </a:r>
          </a:p>
          <a:p>
            <a:pPr marL="324000" lvl="1" indent="0">
              <a:lnSpc>
                <a:spcPct val="110000"/>
              </a:lnSpc>
              <a:buNone/>
            </a:pPr>
            <a:r>
              <a:rPr lang="en-US" altLang="ko-KR" dirty="0"/>
              <a:t>① </a:t>
            </a:r>
            <a:r>
              <a:rPr lang="ko-KR" altLang="en-US" dirty="0"/>
              <a:t>한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dirty="0"/>
              <a:t>② 한 칸</a:t>
            </a:r>
            <a:r>
              <a:rPr lang="en-US" altLang="ko-KR" dirty="0"/>
              <a:t>, </a:t>
            </a:r>
            <a:r>
              <a:rPr lang="ko-KR" altLang="en-US" dirty="0"/>
              <a:t>두 칸</a:t>
            </a:r>
          </a:p>
          <a:p>
            <a:pPr marL="324000" lvl="1" indent="0">
              <a:lnSpc>
                <a:spcPct val="110000"/>
              </a:lnSpc>
              <a:buNone/>
            </a:pPr>
            <a:r>
              <a:rPr lang="ko-KR" altLang="en-US" dirty="0"/>
              <a:t>③ 두 칸</a:t>
            </a:r>
            <a:r>
              <a:rPr lang="en-US" altLang="ko-KR" dirty="0"/>
              <a:t>, </a:t>
            </a:r>
            <a:r>
              <a:rPr lang="ko-KR" altLang="en-US" dirty="0"/>
              <a:t>한 칸</a:t>
            </a:r>
          </a:p>
          <a:p>
            <a:pPr marL="324000" lvl="1" indent="0">
              <a:buNone/>
            </a:pPr>
            <a:r>
              <a:rPr lang="ko-KR" altLang="en-US" dirty="0"/>
              <a:t>④ 세 칸</a:t>
            </a:r>
          </a:p>
          <a:p>
            <a:pPr marL="324000" lvl="1" indent="0">
              <a:buNone/>
            </a:pPr>
            <a:r>
              <a:rPr lang="ko-KR" altLang="en-US" dirty="0"/>
              <a:t>위와 같이 네 가지 방법이 존재한다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입력형식</a:t>
            </a:r>
          </a:p>
          <a:p>
            <a:pPr marL="324000" lvl="1" indent="0">
              <a:buNone/>
            </a:pPr>
            <a:r>
              <a:rPr lang="ko-KR" altLang="en-US" dirty="0"/>
              <a:t>첫 번째 줄에 계단의 수 자연수 </a:t>
            </a:r>
            <a:r>
              <a:rPr lang="en-US" altLang="ko-KR" dirty="0"/>
              <a:t>N</a:t>
            </a:r>
            <a:r>
              <a:rPr lang="ko-KR" altLang="en-US" dirty="0"/>
              <a:t>이 입력된다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en-US" altLang="ko-KR" dirty="0"/>
              <a:t>(1 ≤ N ≤ 36) </a:t>
            </a:r>
          </a:p>
          <a:p>
            <a:r>
              <a:rPr lang="ko-KR" altLang="en-US" dirty="0"/>
              <a:t>출력형식</a:t>
            </a:r>
          </a:p>
          <a:p>
            <a:pPr marL="324000" lvl="1" indent="0">
              <a:buNone/>
            </a:pPr>
            <a:r>
              <a:rPr lang="ko-KR" altLang="en-US" dirty="0"/>
              <a:t>첫 번째 줄에 계단을 오르는 방법의 수를 자연수로 출력한다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3E0915-13B8-0848-7CA8-27998E0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altLang="ko-KR" smtClean="0"/>
              <a:pPr/>
              <a:t>4</a:t>
            </a:fld>
            <a:endParaRPr lang="ko-KR" altLang="en-US" dirty="0"/>
          </a:p>
        </p:txBody>
      </p:sp>
      <p:graphicFrame>
        <p:nvGraphicFramePr>
          <p:cNvPr id="14" name="표 6">
            <a:extLst>
              <a:ext uri="{FF2B5EF4-FFF2-40B4-BE49-F238E27FC236}">
                <a16:creationId xmlns:a16="http://schemas.microsoft.com/office/drawing/2014/main" id="{2C3A2A7C-8565-B5BA-2D32-AB43D8FB725D}"/>
              </a:ext>
            </a:extLst>
          </p:cNvPr>
          <p:cNvGraphicFramePr>
            <a:graphicFrameLocks/>
          </p:cNvGraphicFramePr>
          <p:nvPr/>
        </p:nvGraphicFramePr>
        <p:xfrm>
          <a:off x="6519308" y="5635781"/>
          <a:ext cx="490053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r>
                        <a:rPr lang="en-US" altLang="ko-KR" sz="1600" dirty="0"/>
                        <a:t>3</a:t>
                      </a:r>
                      <a:endParaRPr lang="en-US" altLang="ko-K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54C692-5861-307A-F205-55155DA98671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초등부 </a:t>
            </a:r>
            <a:r>
              <a:rPr lang="en-US" altLang="ko-KR" sz="1600" dirty="0">
                <a:latin typeface="+mn-ea"/>
              </a:rPr>
              <a:t>4</a:t>
            </a:r>
            <a:r>
              <a:rPr lang="ko-KR" altLang="en-US" sz="1600" dirty="0">
                <a:latin typeface="+mn-ea"/>
              </a:rPr>
              <a:t>번</a:t>
            </a:r>
            <a:endParaRPr lang="en-US" altLang="ko-KR" sz="160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BD38C-93C1-8FD1-1438-D7455B2D30A8}"/>
              </a:ext>
            </a:extLst>
          </p:cNvPr>
          <p:cNvSpPr txBox="1"/>
          <p:nvPr/>
        </p:nvSpPr>
        <p:spPr>
          <a:xfrm>
            <a:off x="9395071" y="551659"/>
            <a:ext cx="21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5</a:t>
            </a:r>
            <a:r>
              <a:rPr lang="ko-KR" altLang="en-US" dirty="0">
                <a:solidFill>
                  <a:srgbClr val="00B050"/>
                </a:solidFill>
              </a:rPr>
              <a:t>명이 해결한 문제</a:t>
            </a:r>
          </a:p>
        </p:txBody>
      </p:sp>
    </p:spTree>
    <p:extLst>
      <p:ext uri="{BB962C8B-B14F-4D97-AF65-F5344CB8AC3E}">
        <p14:creationId xmlns:p14="http://schemas.microsoft.com/office/powerpoint/2010/main" val="3424558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연습문제 </a:t>
            </a:r>
            <a:r>
              <a:rPr lang="en-US" altLang="ko-KR" dirty="0"/>
              <a:t>– </a:t>
            </a:r>
            <a:r>
              <a:rPr lang="ko-KR" altLang="en-US" dirty="0"/>
              <a:t>직사각형의 넓이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두 점의 </a:t>
            </a:r>
            <a:r>
              <a:rPr lang="en-US" altLang="ko-KR" dirty="0"/>
              <a:t>x, y </a:t>
            </a:r>
            <a:r>
              <a:rPr lang="ko-KR" altLang="en-US" dirty="0"/>
              <a:t>좌표를 입력 받아서</a:t>
            </a:r>
            <a:r>
              <a:rPr lang="en-US" altLang="ko-KR" dirty="0"/>
              <a:t>, </a:t>
            </a:r>
            <a:r>
              <a:rPr lang="ko-KR" altLang="en-US" dirty="0"/>
              <a:t>두 점이 이루는 직사각형의 넓이를 계산하여 출력하는 프로그램을 작성하시오</a:t>
            </a:r>
            <a:r>
              <a:rPr lang="en-US" altLang="ko-KR" dirty="0"/>
              <a:t>. (x1&lt;x2, y1&lt;y2)</a:t>
            </a:r>
          </a:p>
          <a:p>
            <a:pPr lvl="1">
              <a:lnSpc>
                <a:spcPct val="125000"/>
              </a:lnSpc>
            </a:pP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실행의 예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정답</a:t>
            </a: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40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283222" y="4385799"/>
            <a:ext cx="2844800" cy="11310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solidFill>
                  <a:srgbClr val="FF0000"/>
                </a:solidFill>
              </a:rPr>
              <a:t>2 4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solidFill>
                  <a:srgbClr val="FF0000"/>
                </a:solidFill>
              </a:rPr>
              <a:t>4 8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2636" y="1906972"/>
            <a:ext cx="5023924" cy="4609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int x1, y1;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int x2, y2;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4381164" y="4232931"/>
            <a:ext cx="0" cy="196801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3973973" y="5848518"/>
            <a:ext cx="26776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742159" y="4893478"/>
            <a:ext cx="1165861" cy="514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81164" y="5410720"/>
            <a:ext cx="781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(x1, y1)</a:t>
            </a:r>
            <a:endParaRPr lang="ko-KR" altLang="en-US" sz="1000" dirty="0"/>
          </a:p>
        </p:txBody>
      </p:sp>
      <p:sp>
        <p:nvSpPr>
          <p:cNvPr id="12" name="타원 11"/>
          <p:cNvSpPr/>
          <p:nvPr/>
        </p:nvSpPr>
        <p:spPr>
          <a:xfrm>
            <a:off x="4723109" y="5388778"/>
            <a:ext cx="46198" cy="461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870614" y="4870379"/>
            <a:ext cx="46198" cy="461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870614" y="4714652"/>
            <a:ext cx="781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(x2, y2)</a:t>
            </a:r>
            <a:endParaRPr lang="ko-KR" alt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0296" y="4285015"/>
            <a:ext cx="434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y</a:t>
            </a:r>
            <a:endParaRPr lang="ko-KR" alt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388149" y="5848518"/>
            <a:ext cx="434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x</a:t>
            </a:r>
            <a:endParaRPr lang="ko-KR" altLang="en-US" sz="1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AEEC2E-EACC-E9EE-B374-C7C5034C40FC}"/>
              </a:ext>
            </a:extLst>
          </p:cNvPr>
          <p:cNvSpPr/>
          <p:nvPr/>
        </p:nvSpPr>
        <p:spPr>
          <a:xfrm>
            <a:off x="10888394" y="1539074"/>
            <a:ext cx="958166" cy="367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B050"/>
                </a:solidFill>
                <a:latin typeface="+mn-ea"/>
              </a:rPr>
              <a:t>OJ</a:t>
            </a:r>
            <a:r>
              <a:rPr lang="ko-KR" altLang="en-US" sz="1200" dirty="0">
                <a:solidFill>
                  <a:srgbClr val="00B050"/>
                </a:solidFill>
                <a:latin typeface="+mn-ea"/>
              </a:rPr>
              <a:t>에 제출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742E1A5-06B7-C918-FD53-DA4EC757635F}"/>
              </a:ext>
            </a:extLst>
          </p:cNvPr>
          <p:cNvSpPr/>
          <p:nvPr/>
        </p:nvSpPr>
        <p:spPr>
          <a:xfrm>
            <a:off x="12192000" y="3606638"/>
            <a:ext cx="3765396" cy="1539633"/>
          </a:xfrm>
          <a:prstGeom prst="rect">
            <a:avLst/>
          </a:prstGeom>
          <a:ln w="12700">
            <a:noFill/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scanf("%d %d", &amp;x1, &amp;y1);</a:t>
            </a: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scanf("%d %d", &amp;x2, &amp;y2);</a:t>
            </a:r>
          </a:p>
          <a:p>
            <a:pPr>
              <a:lnSpc>
                <a:spcPct val="120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s = (x2-x1)*(y2-y1);</a:t>
            </a:r>
          </a:p>
          <a:p>
            <a:pPr>
              <a:lnSpc>
                <a:spcPct val="120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printf("%d\n", s);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534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41433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제어문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err="1"/>
              <a:t>조건문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if </a:t>
            </a:r>
            <a:r>
              <a:rPr lang="ko-KR" altLang="en-US" dirty="0"/>
              <a:t>문</a:t>
            </a:r>
            <a:endParaRPr lang="en-US" altLang="ko-KR" dirty="0"/>
          </a:p>
          <a:p>
            <a:pPr lvl="2">
              <a:lnSpc>
                <a:spcPct val="130000"/>
              </a:lnSpc>
            </a:pPr>
            <a:r>
              <a:rPr lang="ko-KR" altLang="en-US" dirty="0"/>
              <a:t>단순 </a:t>
            </a:r>
            <a:r>
              <a:rPr lang="en-US" altLang="ko-KR" dirty="0"/>
              <a:t>if</a:t>
            </a:r>
          </a:p>
          <a:p>
            <a:pPr lvl="2">
              <a:lnSpc>
                <a:spcPct val="130000"/>
              </a:lnSpc>
            </a:pPr>
            <a:r>
              <a:rPr lang="en-US" altLang="ko-KR" dirty="0"/>
              <a:t>if … else</a:t>
            </a:r>
          </a:p>
          <a:p>
            <a:pPr lvl="2">
              <a:lnSpc>
                <a:spcPct val="130000"/>
              </a:lnSpc>
            </a:pPr>
            <a:r>
              <a:rPr lang="en-US" altLang="ko-KR" dirty="0"/>
              <a:t>if … else if … else</a:t>
            </a:r>
          </a:p>
          <a:p>
            <a:pPr lvl="1">
              <a:lnSpc>
                <a:spcPct val="130000"/>
              </a:lnSpc>
            </a:pPr>
            <a:r>
              <a:rPr lang="en-US" altLang="ko-KR" dirty="0"/>
              <a:t>switch</a:t>
            </a:r>
            <a:r>
              <a:rPr lang="ko-KR" altLang="en-US" dirty="0"/>
              <a:t>문</a:t>
            </a:r>
            <a:endParaRPr lang="en-US" altLang="ko-KR" dirty="0"/>
          </a:p>
          <a:p>
            <a:pPr lvl="2">
              <a:lnSpc>
                <a:spcPct val="130000"/>
              </a:lnSpc>
            </a:pPr>
            <a:r>
              <a:rPr lang="en-US" altLang="ko-KR" dirty="0"/>
              <a:t>case</a:t>
            </a:r>
          </a:p>
          <a:p>
            <a:pPr lvl="2">
              <a:lnSpc>
                <a:spcPct val="130000"/>
              </a:lnSpc>
            </a:pPr>
            <a:r>
              <a:rPr lang="en-US" altLang="ko-KR" dirty="0"/>
              <a:t>default</a:t>
            </a:r>
          </a:p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88499C-B7CA-15D4-5FB9-642786C75C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dirty="0" err="1"/>
              <a:t>반복문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while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do…while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for</a:t>
            </a:r>
            <a:r>
              <a:rPr lang="ko-KR" altLang="en-US" dirty="0"/>
              <a:t>문</a:t>
            </a:r>
            <a:endParaRPr lang="en-US" altLang="ko-KR" dirty="0"/>
          </a:p>
          <a:p>
            <a:pPr>
              <a:lnSpc>
                <a:spcPct val="130000"/>
              </a:lnSpc>
            </a:pPr>
            <a:r>
              <a:rPr lang="ko-KR" altLang="en-US" dirty="0"/>
              <a:t>기타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break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continue </a:t>
            </a:r>
            <a:r>
              <a:rPr lang="ko-KR" altLang="en-US" dirty="0"/>
              <a:t>문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18124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675A35-3F3E-7D77-54A0-43DBC81E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선택 실행 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164B7D-9B42-F1D8-4E8B-23EAD53BBA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if</a:t>
            </a:r>
            <a:r>
              <a:rPr lang="ko-KR" altLang="en-US" dirty="0"/>
              <a:t> 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pPr lvl="1"/>
            <a:r>
              <a:rPr lang="en-US" altLang="ko-KR" dirty="0"/>
              <a:t>100</a:t>
            </a:r>
            <a:r>
              <a:rPr lang="ko-KR" altLang="en-US" dirty="0"/>
              <a:t>점이면 </a:t>
            </a:r>
            <a:r>
              <a:rPr lang="en-US" altLang="ko-KR" dirty="0"/>
              <a:t>congratulation </a:t>
            </a:r>
            <a:r>
              <a:rPr lang="ko-KR" altLang="en-US" dirty="0"/>
              <a:t>출력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AE53B7-5635-7184-F4E5-FF8A19BEA0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if … else </a:t>
            </a:r>
            <a:r>
              <a:rPr lang="ko-KR" altLang="en-US" dirty="0"/>
              <a:t>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pPr lvl="1"/>
            <a:r>
              <a:rPr lang="en-US" altLang="ko-KR" dirty="0"/>
              <a:t>60</a:t>
            </a:r>
            <a:r>
              <a:rPr lang="ko-KR" altLang="en-US" dirty="0"/>
              <a:t>점 이상이면 </a:t>
            </a:r>
            <a:r>
              <a:rPr lang="en-US" altLang="ko-KR" dirty="0"/>
              <a:t>"Pass",           </a:t>
            </a:r>
            <a:r>
              <a:rPr lang="ko-KR" altLang="en-US" dirty="0"/>
              <a:t>아니면 </a:t>
            </a:r>
            <a:r>
              <a:rPr lang="en-US" altLang="ko-KR" dirty="0"/>
              <a:t>"Fail"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DF24943-1C5C-31B0-6A72-F23F8000A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87" b="56148"/>
          <a:stretch/>
        </p:blipFill>
        <p:spPr>
          <a:xfrm>
            <a:off x="998839" y="1901980"/>
            <a:ext cx="3735162" cy="27199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6A5505-93BE-A17F-CABC-191090A74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65" b="56148"/>
          <a:stretch/>
        </p:blipFill>
        <p:spPr>
          <a:xfrm>
            <a:off x="6683563" y="1901979"/>
            <a:ext cx="3744365" cy="2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2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675A35-3F3E-7D77-54A0-43DBC81E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선택 실행 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164B7D-9B42-F1D8-4E8B-23EAD53BB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201920" cy="5418025"/>
          </a:xfrm>
        </p:spPr>
        <p:txBody>
          <a:bodyPr>
            <a:normAutofit/>
          </a:bodyPr>
          <a:lstStyle/>
          <a:p>
            <a:r>
              <a:rPr lang="en-US" altLang="ko-KR" dirty="0"/>
              <a:t>if … else if … else </a:t>
            </a:r>
            <a:r>
              <a:rPr lang="ko-KR" altLang="en-US" dirty="0"/>
              <a:t>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1600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pPr lvl="1"/>
            <a:r>
              <a:rPr lang="en-US" altLang="ko-KR" dirty="0"/>
              <a:t>90</a:t>
            </a:r>
            <a:r>
              <a:rPr lang="ko-KR" altLang="en-US" dirty="0"/>
              <a:t>점 이상이면</a:t>
            </a:r>
            <a:r>
              <a:rPr lang="en-US" altLang="ko-KR" dirty="0"/>
              <a:t> A, 80</a:t>
            </a:r>
            <a:r>
              <a:rPr lang="ko-KR" altLang="en-US" dirty="0"/>
              <a:t>점 이상이면</a:t>
            </a:r>
            <a:r>
              <a:rPr lang="en-US" altLang="ko-KR" dirty="0"/>
              <a:t> B,</a:t>
            </a:r>
          </a:p>
          <a:p>
            <a:pPr lvl="1"/>
            <a:r>
              <a:rPr lang="ko-KR" altLang="en-US" dirty="0"/>
              <a:t>그 외에는 </a:t>
            </a:r>
            <a:r>
              <a:rPr lang="en-US" altLang="ko-KR" dirty="0"/>
              <a:t>C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AE53B7-5635-7184-F4E5-FF8A19BEA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341121"/>
            <a:ext cx="5201920" cy="5418025"/>
          </a:xfrm>
        </p:spPr>
        <p:txBody>
          <a:bodyPr>
            <a:normAutofit/>
          </a:bodyPr>
          <a:lstStyle/>
          <a:p>
            <a:r>
              <a:rPr lang="en-US" altLang="ko-KR" dirty="0"/>
              <a:t>switch </a:t>
            </a:r>
            <a:r>
              <a:rPr lang="ko-KR" altLang="en-US" dirty="0"/>
              <a:t>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16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pPr lvl="1"/>
            <a:r>
              <a:rPr lang="ko-KR" altLang="en-US" dirty="0"/>
              <a:t>↑ </a:t>
            </a:r>
            <a:r>
              <a:rPr lang="en-US" altLang="ko-KR" dirty="0"/>
              <a:t>: </a:t>
            </a:r>
            <a:r>
              <a:rPr lang="ko-KR" altLang="en-US" dirty="0"/>
              <a:t>전진</a:t>
            </a:r>
            <a:r>
              <a:rPr lang="en-US" altLang="ko-KR" dirty="0"/>
              <a:t>, </a:t>
            </a:r>
            <a:r>
              <a:rPr lang="ko-KR" altLang="en-US" dirty="0"/>
              <a:t>← </a:t>
            </a:r>
            <a:r>
              <a:rPr lang="en-US" altLang="ko-KR" dirty="0"/>
              <a:t>: </a:t>
            </a:r>
            <a:r>
              <a:rPr lang="ko-KR" altLang="en-US" dirty="0"/>
              <a:t>좌회전</a:t>
            </a:r>
            <a:r>
              <a:rPr lang="en-US" altLang="ko-KR" dirty="0"/>
              <a:t>, </a:t>
            </a:r>
            <a:r>
              <a:rPr lang="ko-KR" altLang="en-US" dirty="0"/>
              <a:t>→ </a:t>
            </a:r>
            <a:r>
              <a:rPr lang="en-US" altLang="ko-KR" dirty="0"/>
              <a:t>: </a:t>
            </a:r>
            <a:r>
              <a:rPr lang="ko-KR" altLang="en-US" dirty="0"/>
              <a:t>우회전</a:t>
            </a: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DF24943-1C5C-31B0-6A72-F23F8000A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56" r="50609"/>
          <a:stretch/>
        </p:blipFill>
        <p:spPr>
          <a:xfrm>
            <a:off x="1033717" y="1901389"/>
            <a:ext cx="3725958" cy="325293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8CC8107-E9C8-95CD-31B4-EC2F4ADDC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87" t="47556"/>
          <a:stretch/>
        </p:blipFill>
        <p:spPr>
          <a:xfrm>
            <a:off x="6597411" y="1901389"/>
            <a:ext cx="3735162" cy="32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1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조건문</a:t>
            </a:r>
            <a:r>
              <a:rPr lang="ko-KR" altLang="en-US" dirty="0"/>
              <a:t> </a:t>
            </a:r>
            <a:r>
              <a:rPr lang="en-US" altLang="ko-KR" dirty="0"/>
              <a:t>– if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dirty="0"/>
              <a:t>단순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특정 조건을 만족하는 경우 해야 할 일이 있을 때 사용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처리해야 할 명령어가 </a:t>
            </a:r>
            <a:r>
              <a:rPr lang="en-US" altLang="ko-KR" dirty="0"/>
              <a:t>2</a:t>
            </a:r>
            <a:r>
              <a:rPr lang="ko-KR" altLang="en-US" dirty="0"/>
              <a:t>개 이상인 경우 반드시 </a:t>
            </a:r>
            <a:r>
              <a:rPr lang="ko-KR" altLang="en-US" dirty="0">
                <a:solidFill>
                  <a:srgbClr val="FF0000"/>
                </a:solidFill>
              </a:rPr>
              <a:t>중괄호</a:t>
            </a:r>
            <a:r>
              <a:rPr lang="ko-KR" altLang="en-US" dirty="0"/>
              <a:t>로 묶어야 함</a:t>
            </a:r>
          </a:p>
          <a:p>
            <a:pPr>
              <a:lnSpc>
                <a:spcPct val="125000"/>
              </a:lnSpc>
            </a:pP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44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416039" y="1341121"/>
            <a:ext cx="5151120" cy="51256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int score;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printf("input score: 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scanf("%d", &amp;score);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if(score == 100)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printf("Perfect!\n");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if(score &gt;= 60) </a:t>
            </a:r>
            <a:r>
              <a:rPr lang="pt-BR" altLang="ko-KR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printf("You good!\n");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printf("Test passed.\n");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pt-BR" altLang="ko-KR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return 0;</a:t>
            </a: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258" y="4298437"/>
            <a:ext cx="2048702" cy="95118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58" y="5621320"/>
            <a:ext cx="1951145" cy="7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5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(operator)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비교 연산자</a:t>
            </a:r>
            <a:r>
              <a:rPr lang="en-US" altLang="ko-KR" dirty="0"/>
              <a:t>(</a:t>
            </a:r>
            <a:r>
              <a:rPr lang="ko-KR" altLang="en-US" dirty="0"/>
              <a:t>관계 연산자</a:t>
            </a:r>
            <a:r>
              <a:rPr lang="en-US" altLang="ko-KR" dirty="0"/>
              <a:t>)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두 </a:t>
            </a:r>
            <a:r>
              <a:rPr lang="ko-KR" altLang="en-US" dirty="0" err="1"/>
              <a:t>피연산자의</a:t>
            </a:r>
            <a:r>
              <a:rPr lang="ko-KR" altLang="en-US" dirty="0"/>
              <a:t> 관계</a:t>
            </a:r>
            <a:r>
              <a:rPr lang="en-US" altLang="ko-KR" dirty="0"/>
              <a:t>(</a:t>
            </a:r>
            <a:r>
              <a:rPr lang="ko-KR" altLang="en-US" dirty="0"/>
              <a:t>크다</a:t>
            </a:r>
            <a:r>
              <a:rPr lang="en-US" altLang="ko-KR" dirty="0"/>
              <a:t>, </a:t>
            </a:r>
            <a:r>
              <a:rPr lang="ko-KR" altLang="en-US" dirty="0"/>
              <a:t>작다 혹은 같다</a:t>
            </a:r>
            <a:r>
              <a:rPr lang="en-US" altLang="ko-KR" dirty="0"/>
              <a:t>)</a:t>
            </a:r>
            <a:r>
              <a:rPr lang="ko-KR" altLang="en-US" dirty="0"/>
              <a:t>를 따지는 연산자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true(</a:t>
            </a:r>
            <a:r>
              <a:rPr lang="ko-KR" altLang="en-US" dirty="0"/>
              <a:t>논리적 참</a:t>
            </a:r>
            <a:r>
              <a:rPr lang="en-US" altLang="ko-KR" dirty="0"/>
              <a:t>, 1), false(</a:t>
            </a:r>
            <a:r>
              <a:rPr lang="ko-KR" altLang="en-US" dirty="0"/>
              <a:t>논리적 거짓</a:t>
            </a:r>
            <a:r>
              <a:rPr lang="en-US" altLang="ko-KR" dirty="0"/>
              <a:t>, 0) </a:t>
            </a:r>
            <a:r>
              <a:rPr lang="ko-KR" altLang="en-US" dirty="0"/>
              <a:t>반환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45</a:t>
            </a:fld>
            <a:endParaRPr lang="ko-KR" altLang="en-US" noProof="0" dirty="0"/>
          </a:p>
        </p:txBody>
      </p:sp>
      <p:graphicFrame>
        <p:nvGraphicFramePr>
          <p:cNvPr id="5" name="Group 58">
            <a:extLst>
              <a:ext uri="{FF2B5EF4-FFF2-40B4-BE49-F238E27FC236}">
                <a16:creationId xmlns:a16="http://schemas.microsoft.com/office/drawing/2014/main" id="{3F32662D-E655-E2C9-D030-AAC897E31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34760"/>
              </p:ext>
            </p:extLst>
          </p:nvPr>
        </p:nvGraphicFramePr>
        <p:xfrm>
          <a:off x="1362790" y="2975570"/>
          <a:ext cx="7712709" cy="2870202"/>
        </p:xfrm>
        <a:graphic>
          <a:graphicData uri="http://schemas.openxmlformats.org/drawingml/2006/table">
            <a:tbl>
              <a:tblPr/>
              <a:tblGrid>
                <a:gridCol w="1326846">
                  <a:extLst>
                    <a:ext uri="{9D8B030D-6E8A-4147-A177-3AD203B41FA5}">
                      <a16:colId xmlns:a16="http://schemas.microsoft.com/office/drawing/2014/main" val="2902294991"/>
                    </a:ext>
                  </a:extLst>
                </a:gridCol>
                <a:gridCol w="1906924">
                  <a:extLst>
                    <a:ext uri="{9D8B030D-6E8A-4147-A177-3AD203B41FA5}">
                      <a16:colId xmlns:a16="http://schemas.microsoft.com/office/drawing/2014/main" val="3602521408"/>
                    </a:ext>
                  </a:extLst>
                </a:gridCol>
                <a:gridCol w="3400459">
                  <a:extLst>
                    <a:ext uri="{9D8B030D-6E8A-4147-A177-3AD203B41FA5}">
                      <a16:colId xmlns:a16="http://schemas.microsoft.com/office/drawing/2014/main" val="4293845078"/>
                    </a:ext>
                  </a:extLst>
                </a:gridCol>
                <a:gridCol w="1078480">
                  <a:extLst>
                    <a:ext uri="{9D8B030D-6E8A-4147-A177-3AD203B41FA5}">
                      <a16:colId xmlns:a16="http://schemas.microsoft.com/office/drawing/2014/main" val="3340838878"/>
                    </a:ext>
                  </a:extLst>
                </a:gridCol>
              </a:tblGrid>
              <a:tr h="420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연산자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연산의 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의미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결합성</a:t>
                      </a:r>
                      <a:endParaRPr kumimoji="1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16776"/>
                  </a:ext>
                </a:extLst>
              </a:tr>
              <a:tr h="420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==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 ==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a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와 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b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가 같은가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53788"/>
                  </a:ext>
                </a:extLst>
              </a:tr>
              <a:tr h="405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!=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 !=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a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와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b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가 같지 않은가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92081"/>
                  </a:ext>
                </a:extLst>
              </a:tr>
              <a:tr h="405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&lt;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 &lt;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a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가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b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보다 작은가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474728"/>
                  </a:ext>
                </a:extLst>
              </a:tr>
              <a:tr h="405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&gt;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 &gt; b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a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가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b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보다 큰가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05901"/>
                  </a:ext>
                </a:extLst>
              </a:tr>
              <a:tr h="405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&lt;=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 &lt;=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a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가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b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보다 작거나 같은가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25626"/>
                  </a:ext>
                </a:extLst>
              </a:tr>
              <a:tr h="405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&gt;=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 &gt;=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a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가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b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보다 크거나 같은가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416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(operator)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비교 연산자</a:t>
            </a:r>
            <a:r>
              <a:rPr lang="en-US" altLang="ko-KR" dirty="0"/>
              <a:t>(</a:t>
            </a:r>
            <a:r>
              <a:rPr lang="ko-KR" altLang="en-US" dirty="0"/>
              <a:t>관계 연산자</a:t>
            </a:r>
            <a:r>
              <a:rPr lang="en-US" altLang="ko-KR" dirty="0"/>
              <a:t>)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FBB683E-2007-043F-C729-7446DECD0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모든 연산자는 계산 결과를 반환한다</a:t>
            </a:r>
            <a:r>
              <a:rPr lang="en-US" altLang="ko-KR" dirty="0"/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비교연산자는 참</a:t>
            </a:r>
            <a:r>
              <a:rPr lang="en-US" altLang="ko-KR" dirty="0"/>
              <a:t>(true)</a:t>
            </a:r>
            <a:r>
              <a:rPr lang="ko-KR" altLang="en-US" dirty="0"/>
              <a:t> 이면 </a:t>
            </a:r>
            <a:r>
              <a:rPr lang="en-US" altLang="ko-KR" dirty="0"/>
              <a:t>1</a:t>
            </a:r>
            <a:r>
              <a:rPr lang="ko-KR" altLang="en-US" dirty="0"/>
              <a:t>을</a:t>
            </a:r>
            <a:r>
              <a:rPr lang="en-US" altLang="ko-KR" dirty="0"/>
              <a:t>,      </a:t>
            </a:r>
            <a:r>
              <a:rPr lang="ko-KR" altLang="en-US" dirty="0"/>
              <a:t>거짓</a:t>
            </a:r>
            <a:r>
              <a:rPr lang="en-US" altLang="ko-KR" dirty="0"/>
              <a:t>(false)</a:t>
            </a:r>
            <a:r>
              <a:rPr lang="ko-KR" altLang="en-US" dirty="0"/>
              <a:t>이면 </a:t>
            </a:r>
            <a:r>
              <a:rPr lang="en-US" altLang="ko-KR" dirty="0"/>
              <a:t>0</a:t>
            </a:r>
            <a:r>
              <a:rPr lang="ko-KR" altLang="en-US" dirty="0"/>
              <a:t>을 반환한다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523355"/>
            <a:ext cx="2743200" cy="334645"/>
          </a:xfrm>
        </p:spPr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46</a:t>
            </a:fld>
            <a:endParaRPr lang="ko-KR" altLang="en-US" noProof="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DF9DFF4-4C2C-A63F-C28D-E6D672E0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978" y="3284373"/>
            <a:ext cx="3128012" cy="2588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508857-77D6-3452-31C0-2CF533108259}"/>
              </a:ext>
            </a:extLst>
          </p:cNvPr>
          <p:cNvSpPr txBox="1"/>
          <p:nvPr/>
        </p:nvSpPr>
        <p:spPr>
          <a:xfrm>
            <a:off x="937259" y="1841501"/>
            <a:ext cx="5478780" cy="433857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int a=6, b=2;</a:t>
            </a:r>
          </a:p>
          <a:p>
            <a:pPr>
              <a:lnSpc>
                <a:spcPct val="125000"/>
              </a:lnSpc>
            </a:pPr>
            <a:endParaRPr lang="pt-BR" altLang="ko-KR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printf("%d==%d : %d\n", a, b, a==b);</a:t>
            </a: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printf("%d!=%d : %d\n", a, b, a!=b);</a:t>
            </a: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printf("%d&lt;%d  : %d\n", a, b, a&lt;b);</a:t>
            </a: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printf("%d&gt;%d  : %d\n", a, b, a&gt;b);</a:t>
            </a: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printf("%d&lt;=%d : %d\n", a, b, a&lt;=b);</a:t>
            </a: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    printf("%d&gt;=%d : %d\n", a, b, a&gt;=b);</a:t>
            </a:r>
          </a:p>
          <a:p>
            <a:pPr>
              <a:lnSpc>
                <a:spcPct val="125000"/>
              </a:lnSpc>
            </a:pPr>
            <a:r>
              <a:rPr lang="pt-BR" altLang="ko-KR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2A4DE37-D8EC-9650-4CB9-D0B868DB10ED}"/>
              </a:ext>
            </a:extLst>
          </p:cNvPr>
          <p:cNvCxnSpPr/>
          <p:nvPr/>
        </p:nvCxnSpPr>
        <p:spPr>
          <a:xfrm>
            <a:off x="6096000" y="3779520"/>
            <a:ext cx="96011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153B774-41E4-F1BB-6071-C9A124882190}"/>
              </a:ext>
            </a:extLst>
          </p:cNvPr>
          <p:cNvCxnSpPr/>
          <p:nvPr/>
        </p:nvCxnSpPr>
        <p:spPr>
          <a:xfrm>
            <a:off x="6096000" y="4145280"/>
            <a:ext cx="96011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4EBC879-2594-187D-9F44-0908BA14BC4F}"/>
              </a:ext>
            </a:extLst>
          </p:cNvPr>
          <p:cNvCxnSpPr>
            <a:cxnSpLocks/>
          </p:cNvCxnSpPr>
          <p:nvPr/>
        </p:nvCxnSpPr>
        <p:spPr>
          <a:xfrm>
            <a:off x="6012180" y="4499610"/>
            <a:ext cx="104393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1F021A8-172E-F652-ED28-F9CD780F14C2}"/>
              </a:ext>
            </a:extLst>
          </p:cNvPr>
          <p:cNvCxnSpPr>
            <a:cxnSpLocks/>
          </p:cNvCxnSpPr>
          <p:nvPr/>
        </p:nvCxnSpPr>
        <p:spPr>
          <a:xfrm>
            <a:off x="6012180" y="4853940"/>
            <a:ext cx="104393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076F425-9E90-BB52-CB25-1C7E4468C4E8}"/>
              </a:ext>
            </a:extLst>
          </p:cNvPr>
          <p:cNvCxnSpPr/>
          <p:nvPr/>
        </p:nvCxnSpPr>
        <p:spPr>
          <a:xfrm>
            <a:off x="6096000" y="5173980"/>
            <a:ext cx="96011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C1634A3-F3DC-CB24-8F59-1D7067ADFD12}"/>
              </a:ext>
            </a:extLst>
          </p:cNvPr>
          <p:cNvCxnSpPr/>
          <p:nvPr/>
        </p:nvCxnSpPr>
        <p:spPr>
          <a:xfrm>
            <a:off x="6096000" y="5494020"/>
            <a:ext cx="96011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74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조건문</a:t>
            </a:r>
            <a:r>
              <a:rPr lang="ko-KR" altLang="en-US" dirty="0"/>
              <a:t> </a:t>
            </a:r>
            <a:r>
              <a:rPr lang="en-US" altLang="ko-KR" dirty="0"/>
              <a:t>– if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670559" y="1341122"/>
            <a:ext cx="5224631" cy="5039359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en-US" altLang="ko-KR" dirty="0">
                <a:latin typeface="+mn-ea"/>
              </a:rPr>
              <a:t>if … else </a:t>
            </a:r>
            <a:r>
              <a:rPr lang="ko-KR" altLang="en-US" dirty="0">
                <a:latin typeface="+mn-ea"/>
              </a:rPr>
              <a:t>문</a:t>
            </a:r>
            <a:endParaRPr lang="en-US" altLang="ko-KR" dirty="0">
              <a:latin typeface="+mn-ea"/>
            </a:endParaRPr>
          </a:p>
          <a:p>
            <a:pPr lvl="1" algn="just">
              <a:lnSpc>
                <a:spcPct val="125000"/>
              </a:lnSpc>
            </a:pPr>
            <a:r>
              <a:rPr lang="ko-KR" altLang="en-US" dirty="0">
                <a:latin typeface="+mn-ea"/>
              </a:rPr>
              <a:t>특정 조건을 만족하는 경우 </a:t>
            </a:r>
            <a:r>
              <a:rPr lang="en-US" altLang="ko-KR" dirty="0">
                <a:latin typeface="+mn-ea"/>
              </a:rPr>
              <a:t>A</a:t>
            </a:r>
            <a:r>
              <a:rPr lang="ko-KR" altLang="en-US" dirty="0">
                <a:latin typeface="+mn-ea"/>
              </a:rPr>
              <a:t>를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하고 만족하지 않는 경우 </a:t>
            </a:r>
            <a:r>
              <a:rPr lang="en-US" altLang="ko-KR" dirty="0">
                <a:latin typeface="+mn-ea"/>
              </a:rPr>
              <a:t>B</a:t>
            </a:r>
            <a:r>
              <a:rPr lang="ko-KR" altLang="en-US" dirty="0">
                <a:latin typeface="+mn-ea"/>
              </a:rPr>
              <a:t>를 수행할 때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사용</a:t>
            </a:r>
            <a:endParaRPr lang="en-US" altLang="ko-KR" dirty="0">
              <a:latin typeface="+mn-ea"/>
            </a:endParaRPr>
          </a:p>
          <a:p>
            <a:pPr lvl="1" algn="just">
              <a:lnSpc>
                <a:spcPct val="125000"/>
              </a:lnSpc>
            </a:pPr>
            <a:endParaRPr lang="en-US" altLang="ko-KR" dirty="0">
              <a:latin typeface="+mn-ea"/>
            </a:endParaRPr>
          </a:p>
          <a:p>
            <a:pPr lvl="1" algn="just">
              <a:lnSpc>
                <a:spcPct val="125000"/>
              </a:lnSpc>
            </a:pPr>
            <a:r>
              <a:rPr lang="ko-KR" altLang="en-US" dirty="0">
                <a:latin typeface="+mn-ea"/>
              </a:rPr>
              <a:t>점수를 입력 받아 </a:t>
            </a:r>
            <a:r>
              <a:rPr lang="en-US" altLang="ko-KR" dirty="0">
                <a:latin typeface="+mn-ea"/>
              </a:rPr>
              <a:t>60</a:t>
            </a:r>
            <a:r>
              <a:rPr lang="ko-KR" altLang="en-US" dirty="0">
                <a:latin typeface="+mn-ea"/>
              </a:rPr>
              <a:t>점 이상이면 </a:t>
            </a:r>
            <a:r>
              <a:rPr lang="en-US" altLang="ko-KR" dirty="0">
                <a:latin typeface="+mn-ea"/>
              </a:rPr>
              <a:t>‘You passed!’ </a:t>
            </a:r>
            <a:r>
              <a:rPr lang="ko-KR" altLang="en-US" dirty="0">
                <a:latin typeface="+mn-ea"/>
              </a:rPr>
              <a:t>를 아니면 </a:t>
            </a:r>
            <a:r>
              <a:rPr lang="en-US" altLang="ko-KR" dirty="0">
                <a:latin typeface="+mn-ea"/>
              </a:rPr>
              <a:t>‘Failed.’ ‘Retry it.’ </a:t>
            </a:r>
            <a:r>
              <a:rPr lang="ko-KR" altLang="en-US" dirty="0">
                <a:latin typeface="+mn-ea"/>
              </a:rPr>
              <a:t>을 출력하는 프로그램을 </a:t>
            </a:r>
            <a:r>
              <a:rPr lang="ko-KR" altLang="en-US" dirty="0" err="1">
                <a:latin typeface="+mn-ea"/>
              </a:rPr>
              <a:t>작성하시오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47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416039" y="1341121"/>
            <a:ext cx="5151120" cy="51162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main()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int score;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printf("input score: 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scanf("%d", &amp;score);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if(score &gt;= 60)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printf("You passed!\n");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else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printf("Failed.\n");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printf("Retry it.\n");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return 0;</a:t>
            </a: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8989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조건문</a:t>
            </a:r>
            <a:r>
              <a:rPr lang="ko-KR" altLang="en-US" dirty="0"/>
              <a:t> </a:t>
            </a:r>
            <a:r>
              <a:rPr lang="en-US" altLang="ko-KR" dirty="0"/>
              <a:t>– if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</a:pPr>
            <a:r>
              <a:rPr lang="en-US" altLang="ko-KR" dirty="0">
                <a:latin typeface="+mn-ea"/>
              </a:rPr>
              <a:t>if … else if … else </a:t>
            </a:r>
            <a:r>
              <a:rPr lang="ko-KR" altLang="en-US" dirty="0">
                <a:latin typeface="+mn-ea"/>
              </a:rPr>
              <a:t>문</a:t>
            </a:r>
            <a:endParaRPr lang="en-US" altLang="ko-KR" dirty="0">
              <a:latin typeface="+mn-ea"/>
            </a:endParaRPr>
          </a:p>
          <a:p>
            <a:pPr algn="just">
              <a:lnSpc>
                <a:spcPct val="125000"/>
              </a:lnSpc>
            </a:pPr>
            <a:endParaRPr lang="en-US" altLang="ko-KR" dirty="0">
              <a:latin typeface="+mn-ea"/>
            </a:endParaRPr>
          </a:p>
          <a:p>
            <a:pPr lvl="1" algn="just">
              <a:lnSpc>
                <a:spcPct val="125000"/>
              </a:lnSpc>
            </a:pPr>
            <a:r>
              <a:rPr lang="ko-KR" altLang="en-US" dirty="0">
                <a:latin typeface="+mn-ea"/>
              </a:rPr>
              <a:t>점수를 입력 받아 </a:t>
            </a:r>
            <a:r>
              <a:rPr lang="en-US" altLang="ko-KR" dirty="0">
                <a:latin typeface="+mn-ea"/>
              </a:rPr>
              <a:t>90</a:t>
            </a:r>
            <a:r>
              <a:rPr lang="ko-KR" altLang="en-US" dirty="0">
                <a:latin typeface="+mn-ea"/>
              </a:rPr>
              <a:t>점 이상이면 </a:t>
            </a:r>
            <a:r>
              <a:rPr lang="en-US" altLang="ko-KR" dirty="0">
                <a:latin typeface="+mn-ea"/>
              </a:rPr>
              <a:t>'A', 80</a:t>
            </a:r>
            <a:r>
              <a:rPr lang="ko-KR" altLang="en-US" dirty="0">
                <a:latin typeface="+mn-ea"/>
              </a:rPr>
              <a:t>점 이상이면 </a:t>
            </a:r>
            <a:r>
              <a:rPr lang="en-US" altLang="ko-KR" dirty="0">
                <a:latin typeface="+mn-ea"/>
              </a:rPr>
              <a:t>'B', 70</a:t>
            </a:r>
            <a:r>
              <a:rPr lang="ko-KR" altLang="en-US" dirty="0">
                <a:latin typeface="+mn-ea"/>
              </a:rPr>
              <a:t>점 이상이면 </a:t>
            </a:r>
            <a:r>
              <a:rPr lang="en-US" altLang="ko-KR" dirty="0">
                <a:latin typeface="+mn-ea"/>
              </a:rPr>
              <a:t>'C', </a:t>
            </a:r>
            <a:r>
              <a:rPr lang="ko-KR" altLang="en-US" dirty="0">
                <a:latin typeface="+mn-ea"/>
              </a:rPr>
              <a:t>그 밖의 경우 </a:t>
            </a:r>
            <a:r>
              <a:rPr lang="en-US" altLang="ko-KR" dirty="0">
                <a:latin typeface="+mn-ea"/>
              </a:rPr>
              <a:t>'F'</a:t>
            </a:r>
            <a:r>
              <a:rPr lang="ko-KR" altLang="en-US" dirty="0">
                <a:latin typeface="+mn-ea"/>
              </a:rPr>
              <a:t>를 출력하는 프로그램을 작성하시오</a:t>
            </a:r>
            <a:r>
              <a:rPr lang="en-US" altLang="ko-KR" dirty="0">
                <a:latin typeface="+mn-ea"/>
              </a:rPr>
              <a:t>.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48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416039" y="1341121"/>
            <a:ext cx="5151120" cy="513509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10000"/>
              </a:lnSpc>
            </a:pPr>
            <a:endParaRPr lang="pt-BR" altLang="ko-KR" sz="15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int score;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char grade;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printf("input score: ");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scanf("%d", &amp;score);</a:t>
            </a:r>
          </a:p>
          <a:p>
            <a:pPr>
              <a:lnSpc>
                <a:spcPct val="110000"/>
              </a:lnSpc>
            </a:pPr>
            <a:endParaRPr lang="pt-BR" altLang="ko-KR" sz="15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pt-BR" altLang="ko-KR" sz="15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(score &gt;= 90) 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    grade = 'A';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pt-BR" altLang="ko-KR" sz="15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n-US" altLang="ko-KR" sz="15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(score &gt;= 80) 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    grade = 'B';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pt-BR" altLang="ko-KR" sz="15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n-US" altLang="ko-KR" sz="15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(score &gt;= 70) 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    grade = 'C'; 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pt-BR" altLang="ko-KR" sz="15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else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    grade = 'F';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printf("grade: %c\n", grade);</a:t>
            </a: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500" dirty="0">
                <a:latin typeface="Consolas" pitchFamily="49" charset="0"/>
                <a:cs typeface="Consolas" pitchFamily="49" charset="0"/>
              </a:rPr>
              <a:t>return 0;</a:t>
            </a:r>
            <a:endParaRPr lang="pt-BR" altLang="ko-KR" sz="15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sz="15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8CAA9D-5145-6F8E-F704-D591AECE25A4}"/>
              </a:ext>
            </a:extLst>
          </p:cNvPr>
          <p:cNvSpPr/>
          <p:nvPr/>
        </p:nvSpPr>
        <p:spPr>
          <a:xfrm>
            <a:off x="10608993" y="973223"/>
            <a:ext cx="958166" cy="367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B050"/>
                </a:solidFill>
                <a:latin typeface="+mn-ea"/>
              </a:rPr>
              <a:t>OJ</a:t>
            </a:r>
            <a:r>
              <a:rPr lang="ko-KR" altLang="en-US" sz="1200" dirty="0">
                <a:solidFill>
                  <a:srgbClr val="00B050"/>
                </a:solidFill>
                <a:latin typeface="+mn-ea"/>
              </a:rPr>
              <a:t>에 제출</a:t>
            </a:r>
          </a:p>
        </p:txBody>
      </p:sp>
    </p:spTree>
    <p:extLst>
      <p:ext uri="{BB962C8B-B14F-4D97-AF65-F5344CB8AC3E}">
        <p14:creationId xmlns:p14="http://schemas.microsoft.com/office/powerpoint/2010/main" val="512262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655D0EB-E128-804C-6809-FAB59B16D7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연습문제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59" y="1341122"/>
            <a:ext cx="5662001" cy="5039359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Aft>
                <a:spcPts val="300"/>
              </a:spcAft>
            </a:pPr>
            <a:r>
              <a:rPr lang="en-US" altLang="ko-KR" dirty="0"/>
              <a:t>BMI </a:t>
            </a:r>
            <a:r>
              <a:rPr lang="ko-KR" altLang="en-US" dirty="0"/>
              <a:t>계산</a:t>
            </a:r>
            <a:endParaRPr lang="en-US" altLang="ko-KR" dirty="0"/>
          </a:p>
          <a:p>
            <a:pPr lvl="1" algn="just">
              <a:lnSpc>
                <a:spcPct val="125000"/>
              </a:lnSpc>
              <a:spcAft>
                <a:spcPts val="300"/>
              </a:spcAft>
            </a:pPr>
            <a:r>
              <a:rPr lang="ko-KR" altLang="en-US" dirty="0"/>
              <a:t>체질량지수는 자신의 몸무게</a:t>
            </a:r>
            <a:r>
              <a:rPr lang="en-US" altLang="ko-KR" dirty="0"/>
              <a:t>(kg)</a:t>
            </a:r>
            <a:r>
              <a:rPr lang="ko-KR" altLang="en-US" dirty="0"/>
              <a:t>를 키의 제곱</a:t>
            </a:r>
            <a:r>
              <a:rPr lang="en-US" altLang="ko-KR" dirty="0"/>
              <a:t>(m)</a:t>
            </a:r>
            <a:r>
              <a:rPr lang="ko-KR" altLang="en-US" dirty="0"/>
              <a:t>으로 나눈 값입니다</a:t>
            </a:r>
            <a:r>
              <a:rPr lang="en-US" altLang="ko-KR" dirty="0"/>
              <a:t>.</a:t>
            </a:r>
          </a:p>
          <a:p>
            <a:pPr lvl="1" algn="just">
              <a:lnSpc>
                <a:spcPct val="125000"/>
              </a:lnSpc>
              <a:spcAft>
                <a:spcPts val="300"/>
              </a:spcAft>
            </a:pPr>
            <a:r>
              <a:rPr lang="ko-KR" altLang="en-US" dirty="0"/>
              <a:t>몸무게</a:t>
            </a:r>
            <a:r>
              <a:rPr lang="en-US" altLang="ko-KR" dirty="0"/>
              <a:t>(kg</a:t>
            </a:r>
            <a:r>
              <a:rPr lang="ko-KR" altLang="en-US" dirty="0"/>
              <a:t>단위</a:t>
            </a:r>
            <a:r>
              <a:rPr lang="en-US" altLang="ko-KR" dirty="0"/>
              <a:t>)</a:t>
            </a:r>
            <a:r>
              <a:rPr lang="ko-KR" altLang="en-US" dirty="0"/>
              <a:t>와 키</a:t>
            </a:r>
            <a:r>
              <a:rPr lang="en-US" altLang="ko-KR" dirty="0"/>
              <a:t>(cm</a:t>
            </a:r>
            <a:r>
              <a:rPr lang="ko-KR" altLang="en-US" dirty="0"/>
              <a:t>단위</a:t>
            </a:r>
            <a:r>
              <a:rPr lang="en-US" altLang="ko-KR" dirty="0"/>
              <a:t>)</a:t>
            </a:r>
            <a:r>
              <a:rPr lang="ko-KR" altLang="en-US" dirty="0"/>
              <a:t>를 </a:t>
            </a:r>
            <a:r>
              <a:rPr lang="ko-KR" altLang="en-US" dirty="0" err="1"/>
              <a:t>입력받아</a:t>
            </a:r>
            <a:r>
              <a:rPr lang="ko-KR" altLang="en-US" dirty="0"/>
              <a:t> </a:t>
            </a:r>
            <a:r>
              <a:rPr lang="en-US" altLang="ko-KR" dirty="0"/>
              <a:t>BMI</a:t>
            </a:r>
            <a:r>
              <a:rPr lang="ko-KR" altLang="en-US" dirty="0"/>
              <a:t>를 계산하여 소수점 둘째 자리까지 출력하고</a:t>
            </a:r>
            <a:r>
              <a:rPr lang="en-US" altLang="ko-KR" dirty="0"/>
              <a:t>,</a:t>
            </a:r>
          </a:p>
          <a:p>
            <a:pPr lvl="1" algn="just">
              <a:lnSpc>
                <a:spcPct val="125000"/>
              </a:lnSpc>
              <a:spcAft>
                <a:spcPts val="300"/>
              </a:spcAft>
            </a:pPr>
            <a:r>
              <a:rPr lang="en-US" altLang="ko-KR" dirty="0">
                <a:solidFill>
                  <a:schemeClr val="tx1"/>
                </a:solidFill>
              </a:rPr>
              <a:t>BMI </a:t>
            </a:r>
            <a:r>
              <a:rPr lang="ko-KR" altLang="en-US" dirty="0">
                <a:solidFill>
                  <a:schemeClr val="tx1"/>
                </a:solidFill>
              </a:rPr>
              <a:t>수치에 따른 결과를 </a:t>
            </a:r>
            <a:r>
              <a:rPr lang="ko-KR" altLang="en-US" dirty="0" err="1">
                <a:solidFill>
                  <a:schemeClr val="tx1"/>
                </a:solidFill>
              </a:rPr>
              <a:t>출력하시오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lvl="2" algn="just">
              <a:lnSpc>
                <a:spcPct val="125000"/>
              </a:lnSpc>
              <a:spcAft>
                <a:spcPts val="300"/>
              </a:spcAft>
            </a:pP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18.5 </a:t>
            </a:r>
            <a:r>
              <a:rPr lang="ko-KR" altLang="en-US" dirty="0">
                <a:solidFill>
                  <a:schemeClr val="tx1"/>
                </a:solidFill>
                <a:latin typeface="NotoKr"/>
              </a:rPr>
              <a:t>미만이면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‘</a:t>
            </a:r>
            <a:r>
              <a:rPr lang="ko-KR" altLang="en-US" b="0" i="0" dirty="0" err="1">
                <a:solidFill>
                  <a:schemeClr val="tx1"/>
                </a:solidFill>
                <a:effectLst/>
                <a:latin typeface="NotoKr"/>
              </a:rPr>
              <a:t>저체중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’</a:t>
            </a:r>
          </a:p>
          <a:p>
            <a:pPr lvl="2" algn="just">
              <a:lnSpc>
                <a:spcPct val="125000"/>
              </a:lnSpc>
              <a:spcAft>
                <a:spcPts val="300"/>
              </a:spcAft>
            </a:pP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18.5 ~ 23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미만이면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'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정상</a:t>
            </a:r>
            <a:r>
              <a:rPr lang="en-US" altLang="ko-KR" dirty="0">
                <a:solidFill>
                  <a:schemeClr val="tx1"/>
                </a:solidFill>
                <a:latin typeface="NotoKr"/>
              </a:rPr>
              <a:t>'</a:t>
            </a:r>
            <a:endParaRPr lang="en-US" altLang="ko-KR" b="0" i="0" dirty="0">
              <a:solidFill>
                <a:schemeClr val="tx1"/>
              </a:solidFill>
              <a:effectLst/>
              <a:latin typeface="NotoKr"/>
            </a:endParaRPr>
          </a:p>
          <a:p>
            <a:pPr lvl="2" algn="just">
              <a:lnSpc>
                <a:spcPct val="125000"/>
              </a:lnSpc>
              <a:spcAft>
                <a:spcPts val="300"/>
              </a:spcAft>
            </a:pP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23.0 ~ 25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미만이면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'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과체중</a:t>
            </a:r>
            <a:r>
              <a:rPr lang="en-US" altLang="ko-KR" dirty="0">
                <a:solidFill>
                  <a:schemeClr val="tx1"/>
                </a:solidFill>
                <a:latin typeface="NotoKr"/>
              </a:rPr>
              <a:t>'</a:t>
            </a:r>
            <a:endParaRPr lang="en-US" altLang="ko-KR" b="0" i="0" dirty="0">
              <a:solidFill>
                <a:schemeClr val="tx1"/>
              </a:solidFill>
              <a:effectLst/>
              <a:latin typeface="NotoKr"/>
            </a:endParaRPr>
          </a:p>
          <a:p>
            <a:pPr lvl="2" algn="just">
              <a:lnSpc>
                <a:spcPct val="125000"/>
              </a:lnSpc>
              <a:spcAft>
                <a:spcPts val="300"/>
              </a:spcAft>
            </a:pP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25.0 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이상부터는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'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NotoKr"/>
              </a:rPr>
              <a:t>비만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NotoKr"/>
              </a:rPr>
              <a:t>'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49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459689" y="1330960"/>
            <a:ext cx="5151120" cy="537757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main() {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double w;  // </a:t>
            </a: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몸무게</a:t>
            </a:r>
          </a:p>
          <a:p>
            <a:pPr>
              <a:lnSpc>
                <a:spcPct val="110000"/>
              </a:lnSpc>
              <a:buNone/>
            </a:pP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double h;  // </a:t>
            </a: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키</a:t>
            </a:r>
          </a:p>
          <a:p>
            <a:pPr>
              <a:lnSpc>
                <a:spcPct val="110000"/>
              </a:lnSpc>
              <a:buNone/>
            </a:pP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double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bmi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lf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", &amp;w);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lf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", &amp;h);</a:t>
            </a: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3C7C1D-A680-8E3F-8C21-F866FD968806}"/>
              </a:ext>
            </a:extLst>
          </p:cNvPr>
          <p:cNvSpPr/>
          <p:nvPr/>
        </p:nvSpPr>
        <p:spPr>
          <a:xfrm>
            <a:off x="12192000" y="3429000"/>
            <a:ext cx="3098809" cy="3012743"/>
          </a:xfrm>
          <a:prstGeom prst="rect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h = h / 100;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bmi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= w / (h*h);</a:t>
            </a:r>
          </a:p>
          <a:p>
            <a:pPr>
              <a:lnSpc>
                <a:spcPct val="110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("%.2lf\n",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bmi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if(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bmi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&lt; 18.5)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puts("</a:t>
            </a:r>
            <a:r>
              <a:rPr lang="ko-KR" altLang="en-US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저체중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");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else if(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bmi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&lt; 23)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puts("</a:t>
            </a: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정상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");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else if(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bmi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&lt; 25)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puts("</a:t>
            </a: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과체중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");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else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puts("</a:t>
            </a: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비만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");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150C02F-9C1A-0513-51B8-09AB2E5B58F2}"/>
              </a:ext>
            </a:extLst>
          </p:cNvPr>
          <p:cNvSpPr/>
          <p:nvPr/>
        </p:nvSpPr>
        <p:spPr>
          <a:xfrm>
            <a:off x="10652643" y="963062"/>
            <a:ext cx="958166" cy="36789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B050"/>
                </a:solidFill>
                <a:latin typeface="+mn-ea"/>
              </a:rPr>
              <a:t>OJ</a:t>
            </a:r>
            <a:r>
              <a:rPr lang="ko-KR" altLang="en-US" sz="1200" dirty="0">
                <a:solidFill>
                  <a:srgbClr val="00B050"/>
                </a:solidFill>
                <a:latin typeface="+mn-ea"/>
              </a:rPr>
              <a:t>에 제출</a:t>
            </a:r>
          </a:p>
        </p:txBody>
      </p:sp>
    </p:spTree>
    <p:extLst>
      <p:ext uri="{BB962C8B-B14F-4D97-AF65-F5344CB8AC3E}">
        <p14:creationId xmlns:p14="http://schemas.microsoft.com/office/powerpoint/2010/main" val="36248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330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6B0D1-5CBE-94C1-572F-C913D4DD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2023 </a:t>
            </a:r>
            <a:r>
              <a:rPr lang="ko-KR" altLang="en-US" dirty="0" err="1"/>
              <a:t>충북정올</a:t>
            </a:r>
            <a:r>
              <a:rPr lang="ko-KR" altLang="en-US" dirty="0"/>
              <a:t> 학교예선대회</a:t>
            </a:r>
            <a:r>
              <a:rPr lang="en-US" altLang="ko-KR" dirty="0"/>
              <a:t> (</a:t>
            </a:r>
            <a:r>
              <a:rPr lang="ko-KR" altLang="en-US" dirty="0"/>
              <a:t>초등부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358FBB7E-9C01-2AB8-88F5-079FD5DD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/>
          <a:lstStyle/>
          <a:p>
            <a:r>
              <a:rPr lang="ko-KR" altLang="en-US" dirty="0"/>
              <a:t>초등부 예선 문항별 난이도 분석</a:t>
            </a:r>
          </a:p>
        </p:txBody>
      </p:sp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AE9BA98D-932B-E9CE-DC93-90933C086A32}"/>
              </a:ext>
            </a:extLst>
          </p:cNvPr>
          <p:cNvGraphicFramePr>
            <a:graphicFrameLocks/>
          </p:cNvGraphicFramePr>
          <p:nvPr/>
        </p:nvGraphicFramePr>
        <p:xfrm>
          <a:off x="1220346" y="1727896"/>
          <a:ext cx="10024303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22">
                  <a:extLst>
                    <a:ext uri="{9D8B030D-6E8A-4147-A177-3AD203B41FA5}">
                      <a16:colId xmlns:a16="http://schemas.microsoft.com/office/drawing/2014/main" val="1862903571"/>
                    </a:ext>
                  </a:extLst>
                </a:gridCol>
                <a:gridCol w="880076">
                  <a:extLst>
                    <a:ext uri="{9D8B030D-6E8A-4147-A177-3AD203B41FA5}">
                      <a16:colId xmlns:a16="http://schemas.microsoft.com/office/drawing/2014/main" val="3720604710"/>
                    </a:ext>
                  </a:extLst>
                </a:gridCol>
                <a:gridCol w="1448026">
                  <a:extLst>
                    <a:ext uri="{9D8B030D-6E8A-4147-A177-3AD203B41FA5}">
                      <a16:colId xmlns:a16="http://schemas.microsoft.com/office/drawing/2014/main" val="1448702998"/>
                    </a:ext>
                  </a:extLst>
                </a:gridCol>
                <a:gridCol w="1456226">
                  <a:extLst>
                    <a:ext uri="{9D8B030D-6E8A-4147-A177-3AD203B41FA5}">
                      <a16:colId xmlns:a16="http://schemas.microsoft.com/office/drawing/2014/main" val="3678547584"/>
                    </a:ext>
                  </a:extLst>
                </a:gridCol>
                <a:gridCol w="1468878">
                  <a:extLst>
                    <a:ext uri="{9D8B030D-6E8A-4147-A177-3AD203B41FA5}">
                      <a16:colId xmlns:a16="http://schemas.microsoft.com/office/drawing/2014/main" val="3008799747"/>
                    </a:ext>
                  </a:extLst>
                </a:gridCol>
                <a:gridCol w="1408669">
                  <a:extLst>
                    <a:ext uri="{9D8B030D-6E8A-4147-A177-3AD203B41FA5}">
                      <a16:colId xmlns:a16="http://schemas.microsoft.com/office/drawing/2014/main" val="2160546286"/>
                    </a:ext>
                  </a:extLst>
                </a:gridCol>
                <a:gridCol w="1372871">
                  <a:extLst>
                    <a:ext uri="{9D8B030D-6E8A-4147-A177-3AD203B41FA5}">
                      <a16:colId xmlns:a16="http://schemas.microsoft.com/office/drawing/2014/main" val="652437206"/>
                    </a:ext>
                  </a:extLst>
                </a:gridCol>
                <a:gridCol w="1197335">
                  <a:extLst>
                    <a:ext uri="{9D8B030D-6E8A-4147-A177-3AD203B41FA5}">
                      <a16:colId xmlns:a16="http://schemas.microsoft.com/office/drawing/2014/main" val="326016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바른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코드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산불을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조심하자</a:t>
                      </a:r>
                      <a:r>
                        <a:rPr lang="en-US" altLang="ko-KR" dirty="0"/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직소퍼즐</a:t>
                      </a:r>
                      <a:r>
                        <a:rPr lang="ko-KR" altLang="en-US" dirty="0"/>
                        <a:t>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맞추기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개미는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어디있을까</a:t>
                      </a:r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계단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오르기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채널 빨리 </a:t>
                      </a:r>
                      <a:r>
                        <a:rPr lang="ko-KR" altLang="en-US" dirty="0" err="1"/>
                        <a:t>바꾸는방법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합계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01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8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66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1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5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50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90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8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60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130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18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8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867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</a:t>
            </a:r>
            <a:r>
              <a:rPr lang="en-US" altLang="ko-KR" dirty="0"/>
              <a:t>(operator)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논리 연산자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and, or,</a:t>
            </a:r>
            <a:r>
              <a:rPr lang="ko-KR" altLang="en-US" dirty="0"/>
              <a:t> </a:t>
            </a:r>
            <a:r>
              <a:rPr lang="en-US" altLang="ko-KR" dirty="0"/>
              <a:t>not</a:t>
            </a:r>
            <a:r>
              <a:rPr lang="ko-KR" altLang="en-US" dirty="0"/>
              <a:t>을 표현하는 연산자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true(1), false(0) </a:t>
            </a:r>
            <a:r>
              <a:rPr lang="ko-KR" altLang="en-US" dirty="0"/>
              <a:t>반환</a:t>
            </a:r>
          </a:p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50</a:t>
            </a:fld>
            <a:endParaRPr lang="ko-KR" altLang="en-US" noProof="0" dirty="0"/>
          </a:p>
        </p:txBody>
      </p:sp>
      <p:graphicFrame>
        <p:nvGraphicFramePr>
          <p:cNvPr id="15481" name="Group 121"/>
          <p:cNvGraphicFramePr>
            <a:graphicFrameLocks noGrp="1"/>
          </p:cNvGraphicFramePr>
          <p:nvPr/>
        </p:nvGraphicFramePr>
        <p:xfrm>
          <a:off x="1294502" y="2914362"/>
          <a:ext cx="9009225" cy="1873252"/>
        </p:xfrm>
        <a:graphic>
          <a:graphicData uri="http://schemas.openxmlformats.org/drawingml/2006/table">
            <a:tbl>
              <a:tblPr/>
              <a:tblGrid>
                <a:gridCol w="1016232">
                  <a:extLst>
                    <a:ext uri="{9D8B030D-6E8A-4147-A177-3AD203B41FA5}">
                      <a16:colId xmlns:a16="http://schemas.microsoft.com/office/drawing/2014/main" val="4149004640"/>
                    </a:ext>
                  </a:extLst>
                </a:gridCol>
                <a:gridCol w="1101539">
                  <a:extLst>
                    <a:ext uri="{9D8B030D-6E8A-4147-A177-3AD203B41FA5}">
                      <a16:colId xmlns:a16="http://schemas.microsoft.com/office/drawing/2014/main" val="1957891337"/>
                    </a:ext>
                  </a:extLst>
                </a:gridCol>
                <a:gridCol w="1360449">
                  <a:extLst>
                    <a:ext uri="{9D8B030D-6E8A-4147-A177-3AD203B41FA5}">
                      <a16:colId xmlns:a16="http://schemas.microsoft.com/office/drawing/2014/main" val="2009292374"/>
                    </a:ext>
                  </a:extLst>
                </a:gridCol>
                <a:gridCol w="4438185">
                  <a:extLst>
                    <a:ext uri="{9D8B030D-6E8A-4147-A177-3AD203B41FA5}">
                      <a16:colId xmlns:a16="http://schemas.microsoft.com/office/drawing/2014/main" val="44938521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715920044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연산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C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연산자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연산의 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의미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결합성</a:t>
                      </a:r>
                      <a:endParaRPr kumimoji="1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0408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AND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&amp;&amp;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a &amp;&amp;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true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면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true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리턴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18076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OR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||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a || b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하나라도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true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면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true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리턴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1027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NOT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!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!a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true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면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false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를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, false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면 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true </a:t>
                      </a:r>
                      <a:r>
                        <a:rPr kumimoji="1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리턴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52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96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조건문</a:t>
            </a:r>
            <a:r>
              <a:rPr lang="ko-KR" altLang="en-US" dirty="0"/>
              <a:t> </a:t>
            </a:r>
            <a:r>
              <a:rPr lang="en-US" altLang="ko-KR" dirty="0"/>
              <a:t>– if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ko-KR" altLang="en-US" sz="2000" dirty="0"/>
              <a:t>필기</a:t>
            </a:r>
            <a:r>
              <a:rPr lang="en-US" altLang="ko-KR" sz="2000" dirty="0"/>
              <a:t>/</a:t>
            </a:r>
            <a:r>
              <a:rPr lang="ko-KR" altLang="en-US" sz="2000" dirty="0"/>
              <a:t>실기 모두 </a:t>
            </a:r>
            <a:r>
              <a:rPr lang="en-US" altLang="ko-KR" sz="2000" dirty="0"/>
              <a:t>60</a:t>
            </a:r>
            <a:r>
              <a:rPr lang="ko-KR" altLang="en-US" sz="2000" dirty="0"/>
              <a:t>점 이상이어야 합격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C2C4AA8C-8DC9-81B4-33EC-D096AD12D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022" y="1341121"/>
            <a:ext cx="5819900" cy="503935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필기</a:t>
            </a:r>
            <a:r>
              <a:rPr lang="en-US" altLang="ko-KR" sz="2000" dirty="0"/>
              <a:t>/</a:t>
            </a:r>
            <a:r>
              <a:rPr lang="ko-KR" altLang="en-US" sz="2000" dirty="0"/>
              <a:t>실기 둘 중 하나만 </a:t>
            </a:r>
            <a:r>
              <a:rPr lang="en-US" altLang="ko-KR" sz="2000" dirty="0"/>
              <a:t>60</a:t>
            </a:r>
            <a:r>
              <a:rPr lang="ko-KR" altLang="en-US" sz="2000" dirty="0"/>
              <a:t>점 이상이면 합격</a:t>
            </a:r>
          </a:p>
          <a:p>
            <a:endParaRPr lang="ko-KR" altLang="en-US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51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960119" y="1849310"/>
            <a:ext cx="5151120" cy="465447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int pilgi, silgi;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printf("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필기와 실기 점수를 입력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scanf("%d %d", &amp;pilgi, &amp;silgi);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if(</a:t>
            </a:r>
            <a:r>
              <a:rPr lang="pt-BR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pilgi&gt;=60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altLang="ko-KR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silgi&gt;=60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)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printf("You passed!\n");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else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printf("Failed.\n");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printf("Retry it.\n");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2292A-5B87-DD77-D13B-352BC798CB90}"/>
              </a:ext>
            </a:extLst>
          </p:cNvPr>
          <p:cNvSpPr txBox="1"/>
          <p:nvPr/>
        </p:nvSpPr>
        <p:spPr>
          <a:xfrm>
            <a:off x="6581986" y="1849310"/>
            <a:ext cx="5151120" cy="465447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int pilgi, silgi;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printf("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필기와 실기 점수를 입력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scanf("%d %d", &amp;pilgi, &amp;silgi);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if(</a:t>
            </a:r>
            <a:r>
              <a:rPr lang="pt-BR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pilgi&gt;=60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altLang="ko-KR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||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pt-BR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silgi&gt;=60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)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printf("You passed!\n");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else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printf("Failed.\n");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printf("Retry it.\n");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0502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조건문</a:t>
            </a:r>
            <a:r>
              <a:rPr lang="ko-KR" altLang="en-US" dirty="0"/>
              <a:t> </a:t>
            </a:r>
            <a:r>
              <a:rPr lang="en-US" altLang="ko-KR" dirty="0"/>
              <a:t>– if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ko-KR" altLang="en-US" sz="2000" dirty="0"/>
              <a:t>점수가 </a:t>
            </a:r>
            <a:r>
              <a:rPr lang="en-US" altLang="ko-KR" sz="2000" dirty="0"/>
              <a:t>60</a:t>
            </a:r>
            <a:r>
              <a:rPr lang="ko-KR" altLang="en-US" sz="2000" dirty="0"/>
              <a:t>점 미만이 아니면 합격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C2C4AA8C-8DC9-81B4-33EC-D096AD12D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2" y="1341121"/>
            <a:ext cx="5311200" cy="5039359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ko-KR" altLang="en-US" sz="2000" dirty="0"/>
              <a:t>필기가 </a:t>
            </a:r>
            <a:r>
              <a:rPr lang="en-US" altLang="ko-KR" sz="2000" dirty="0"/>
              <a:t>60</a:t>
            </a:r>
            <a:r>
              <a:rPr lang="ko-KR" altLang="en-US" sz="2000" dirty="0"/>
              <a:t>점미만이 아니고</a:t>
            </a:r>
            <a:r>
              <a:rPr lang="en-US" altLang="ko-KR" sz="2000" dirty="0"/>
              <a:t>, </a:t>
            </a:r>
            <a:r>
              <a:rPr lang="ko-KR" altLang="en-US" sz="2000" dirty="0"/>
              <a:t>실기도 </a:t>
            </a:r>
            <a:r>
              <a:rPr lang="en-US" altLang="ko-KR" sz="2000" dirty="0"/>
              <a:t>60</a:t>
            </a:r>
            <a:r>
              <a:rPr lang="ko-KR" altLang="en-US" sz="2000" dirty="0"/>
              <a:t>점 미만이 아니면 합격</a:t>
            </a:r>
            <a:endParaRPr lang="en-US" altLang="ko-KR" sz="2000" dirty="0"/>
          </a:p>
          <a:p>
            <a:pPr algn="just">
              <a:lnSpc>
                <a:spcPct val="125000"/>
              </a:lnSpc>
            </a:pPr>
            <a:endParaRPr lang="ko-KR" altLang="en-US" sz="2000" dirty="0"/>
          </a:p>
          <a:p>
            <a:endParaRPr lang="ko-KR" altLang="en-US" sz="2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52</a:t>
            </a:fld>
            <a:endParaRPr lang="ko-KR" alt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2292A-5B87-DD77-D13B-352BC798CB90}"/>
              </a:ext>
            </a:extLst>
          </p:cNvPr>
          <p:cNvSpPr txBox="1"/>
          <p:nvPr/>
        </p:nvSpPr>
        <p:spPr>
          <a:xfrm>
            <a:off x="961840" y="2178391"/>
            <a:ext cx="4706596" cy="430724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int score;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printf("input score: 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scanf("%d", &amp;score);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if( </a:t>
            </a:r>
            <a:r>
              <a:rPr lang="pt-BR" altLang="ko-KR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!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pt-BR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score&lt;60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)</a:t>
            </a:r>
            <a:r>
              <a:rPr lang="pt-BR" altLang="ko-KR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printf("You passed!\n");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else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printf("Failed.\n");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3565" y="2178392"/>
            <a:ext cx="4935618" cy="430724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int main(){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int pilgi, silgi;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printf("</a:t>
            </a:r>
            <a:r>
              <a:rPr lang="ko-KR" altLang="en-US" sz="1600" dirty="0">
                <a:latin typeface="Consolas" pitchFamily="49" charset="0"/>
                <a:cs typeface="Consolas" pitchFamily="49" charset="0"/>
              </a:rPr>
              <a:t>필기와 실기 점수를 입력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scanf("%d %d", &amp;pilgi, &amp;silgi);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if( </a:t>
            </a:r>
            <a:r>
              <a:rPr lang="pt-BR" altLang="ko-KR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!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pt-BR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pilgi&lt;60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) &amp;&amp; </a:t>
            </a:r>
            <a:r>
              <a:rPr lang="pt-BR" altLang="ko-KR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!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pt-BR" altLang="ko-KR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silgi&lt;60</a:t>
            </a: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))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printf("You passed!\n");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else 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    printf("Failed.\n");</a:t>
            </a:r>
          </a:p>
          <a:p>
            <a:pPr>
              <a:lnSpc>
                <a:spcPct val="125000"/>
              </a:lnSpc>
            </a:pPr>
            <a:endParaRPr lang="pt-BR" altLang="ko-KR" sz="16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lnSpc>
                <a:spcPct val="125000"/>
              </a:lnSpc>
            </a:pPr>
            <a:r>
              <a:rPr lang="pt-BR" altLang="ko-KR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7455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chemeClr val="bg1">
                    <a:lumMod val="65000"/>
                  </a:schemeClr>
                </a:solidFill>
              </a:rPr>
              <a:t>조건문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– switch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switch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/>
            <a:r>
              <a:rPr lang="ko-KR" altLang="en-US" dirty="0"/>
              <a:t>비교</a:t>
            </a:r>
            <a:r>
              <a:rPr lang="en-US" altLang="ko-KR" dirty="0"/>
              <a:t>·</a:t>
            </a:r>
            <a:r>
              <a:rPr lang="ko-KR" altLang="en-US" dirty="0"/>
              <a:t>선택 할 조건이 많은 경우 유용</a:t>
            </a:r>
            <a:endParaRPr lang="en-US" altLang="ko-KR" dirty="0"/>
          </a:p>
          <a:p>
            <a:pPr lvl="1"/>
            <a:r>
              <a:rPr lang="en-US" altLang="ko-KR" dirty="0"/>
              <a:t>switch(</a:t>
            </a:r>
            <a:r>
              <a:rPr lang="ko-KR" altLang="en-US" dirty="0"/>
              <a:t>수식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/>
              <a:t>수식은 </a:t>
            </a:r>
            <a:r>
              <a:rPr lang="ko-KR" altLang="en-US" dirty="0">
                <a:solidFill>
                  <a:srgbClr val="FF0000"/>
                </a:solidFill>
              </a:rPr>
              <a:t>정수형</a:t>
            </a:r>
            <a:r>
              <a:rPr lang="ko-KR" altLang="en-US" dirty="0"/>
              <a:t> 변수</a:t>
            </a:r>
            <a:r>
              <a:rPr lang="en-US" altLang="ko-KR" dirty="0"/>
              <a:t>, </a:t>
            </a:r>
            <a:r>
              <a:rPr lang="ko-KR" altLang="en-US" dirty="0"/>
              <a:t>정수형 </a:t>
            </a:r>
            <a:r>
              <a:rPr lang="ko-KR" altLang="en-US" dirty="0" err="1"/>
              <a:t>수식만</a:t>
            </a:r>
            <a:r>
              <a:rPr lang="ko-KR" altLang="en-US" dirty="0"/>
              <a:t> 가능</a:t>
            </a:r>
            <a:endParaRPr lang="en-US" altLang="ko-KR" dirty="0"/>
          </a:p>
          <a:p>
            <a:pPr lvl="1"/>
            <a:r>
              <a:rPr lang="en-US" altLang="ko-KR" dirty="0"/>
              <a:t>case </a:t>
            </a:r>
            <a:r>
              <a:rPr lang="ko-KR" altLang="en-US" dirty="0"/>
              <a:t>값</a:t>
            </a:r>
            <a:endParaRPr lang="en-US" altLang="ko-KR" dirty="0"/>
          </a:p>
          <a:p>
            <a:pPr lvl="2"/>
            <a:r>
              <a:rPr lang="ko-KR" altLang="en-US" dirty="0"/>
              <a:t>값은 정수만 가능</a:t>
            </a:r>
            <a:endParaRPr lang="en-US" altLang="ko-KR" dirty="0"/>
          </a:p>
          <a:p>
            <a:pPr lvl="1"/>
            <a:r>
              <a:rPr lang="en-US" altLang="ko-KR" dirty="0"/>
              <a:t>default: </a:t>
            </a:r>
            <a:r>
              <a:rPr lang="ko-KR" altLang="en-US" dirty="0"/>
              <a:t>기본</a:t>
            </a:r>
            <a:endParaRPr lang="en-US" altLang="ko-KR" dirty="0"/>
          </a:p>
          <a:p>
            <a:pPr lvl="1"/>
            <a:r>
              <a:rPr lang="en-US" altLang="ko-KR" dirty="0"/>
              <a:t>break: switch </a:t>
            </a:r>
            <a:r>
              <a:rPr lang="ko-KR" altLang="en-US" dirty="0"/>
              <a:t>탈출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53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459689" y="1030308"/>
            <a:ext cx="5151120" cy="571339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int score;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char grade;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printf("input score: ");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scanf("%d", &amp;score);</a:t>
            </a:r>
          </a:p>
          <a:p>
            <a:pPr>
              <a:lnSpc>
                <a:spcPct val="110000"/>
              </a:lnSpc>
            </a:pPr>
            <a:endParaRPr lang="pt-BR" altLang="ko-KR" sz="14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switch(score / 10) {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pt-BR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case 10</a:t>
            </a: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pt-BR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case  9</a:t>
            </a: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    grade = 'A';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pt-BR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case  8: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    grade = 'B';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pt-BR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case  7: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    grade = 'C';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pt-BR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break</a:t>
            </a: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pt-BR" altLang="ko-KR" sz="14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default: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        grade = 'F';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printf("grade: %c\n", grade);</a:t>
            </a: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ko-KR" sz="1400" dirty="0">
                <a:latin typeface="Consolas" pitchFamily="49" charset="0"/>
                <a:cs typeface="Consolas" pitchFamily="49" charset="0"/>
              </a:rPr>
              <a:t>return 0;</a:t>
            </a:r>
            <a:endParaRPr lang="pt-BR" altLang="ko-KR" sz="14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</a:pPr>
            <a:r>
              <a:rPr lang="pt-BR" altLang="ko-KR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C16D7292-2C45-E0A1-CA6B-D194843B1D0A}"/>
              </a:ext>
            </a:extLst>
          </p:cNvPr>
          <p:cNvSpPr/>
          <p:nvPr/>
        </p:nvSpPr>
        <p:spPr>
          <a:xfrm>
            <a:off x="9533649" y="2589388"/>
            <a:ext cx="2274529" cy="1679223"/>
          </a:xfrm>
          <a:prstGeom prst="wedgeEllipseCallout">
            <a:avLst>
              <a:gd name="adj1" fmla="val -67029"/>
              <a:gd name="adj2" fmla="val -322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altLang="ko-KR" sz="1600" u="sng" dirty="0">
                <a:solidFill>
                  <a:srgbClr val="0070C0"/>
                </a:solidFill>
              </a:rPr>
              <a:t>score / 10</a:t>
            </a:r>
          </a:p>
          <a:p>
            <a:pPr algn="ctr">
              <a:lnSpc>
                <a:spcPct val="125000"/>
              </a:lnSpc>
            </a:pPr>
            <a:r>
              <a:rPr lang="en-US" altLang="ko-KR" sz="1600" b="1" dirty="0"/>
              <a:t>[</a:t>
            </a:r>
            <a:r>
              <a:rPr lang="ko-KR" altLang="en-US" sz="1600" b="1" dirty="0"/>
              <a:t>정수</a:t>
            </a:r>
            <a:r>
              <a:rPr lang="en-US" altLang="ko-KR" sz="1600" b="1" dirty="0"/>
              <a:t>] </a:t>
            </a:r>
            <a:r>
              <a:rPr lang="ko-KR" altLang="en-US" sz="1600" b="1" dirty="0"/>
              <a:t>나누기 </a:t>
            </a:r>
            <a:r>
              <a:rPr lang="en-US" altLang="ko-KR" sz="1600" b="1" dirty="0"/>
              <a:t>[</a:t>
            </a:r>
            <a:r>
              <a:rPr lang="ko-KR" altLang="en-US" sz="1600" b="1" dirty="0"/>
              <a:t>정수</a:t>
            </a:r>
            <a:r>
              <a:rPr lang="en-US" altLang="ko-KR" sz="1600" b="1" dirty="0"/>
              <a:t>]</a:t>
            </a:r>
            <a:r>
              <a:rPr lang="ko-KR" altLang="en-US" sz="1600" b="1" dirty="0"/>
              <a:t>는</a:t>
            </a:r>
            <a:endParaRPr lang="en-US" altLang="ko-KR" sz="1600" b="1" dirty="0"/>
          </a:p>
          <a:p>
            <a:pPr algn="ctr">
              <a:lnSpc>
                <a:spcPct val="125000"/>
              </a:lnSpc>
            </a:pPr>
            <a:r>
              <a:rPr lang="ko-KR" altLang="en-US" sz="1600" dirty="0"/>
              <a:t>결과도 정수</a:t>
            </a:r>
          </a:p>
        </p:txBody>
      </p:sp>
    </p:spTree>
    <p:extLst>
      <p:ext uri="{BB962C8B-B14F-4D97-AF65-F5344CB8AC3E}">
        <p14:creationId xmlns:p14="http://schemas.microsoft.com/office/powerpoint/2010/main" val="737005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연습문제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ko-KR" altLang="en-US" dirty="0"/>
              <a:t>두 개의 정수와 한 개의 사칙 연산자를 </a:t>
            </a:r>
            <a:r>
              <a:rPr lang="ko-KR" altLang="en-US" dirty="0" err="1"/>
              <a:t>입력받아</a:t>
            </a:r>
            <a:r>
              <a:rPr lang="ko-KR" altLang="en-US" dirty="0"/>
              <a:t> 사칙연산 결과를 처리하는 프로그램을 </a:t>
            </a:r>
            <a:r>
              <a:rPr lang="ko-KR" altLang="en-US" dirty="0" err="1"/>
              <a:t>작성하시오</a:t>
            </a:r>
            <a:r>
              <a:rPr lang="en-US" altLang="ko-K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입력되는 모든 숫자는 정수이고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가운데 연산자는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+ - * /  %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이외는 없다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en-US" altLang="ko-KR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04B2D700-3067-DAC3-258B-3B48A9DB6E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54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459689" y="1195754"/>
            <a:ext cx="5151120" cy="5516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n1, n2, res;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char op;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</a:t>
            </a: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예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: 10 + 5\n");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</a:t>
            </a:r>
            <a:r>
              <a:rPr lang="ko-KR" altLang="en-US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계산할 수식을 입력하세요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\n");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 %c %d", &amp;n1, &amp;op, &amp;n2);</a:t>
            </a: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 %c %d = %d\n", n1, op, n2, res);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return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314218" y="3760765"/>
            <a:ext cx="4175725" cy="2063680"/>
          </a:xfrm>
          <a:prstGeom prst="rec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switch(op) {</a:t>
            </a:r>
          </a:p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   case '+' : res = n1 + n2;  break;</a:t>
            </a:r>
          </a:p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   case '-' : res = n1 - n2;  break;</a:t>
            </a:r>
          </a:p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   case '*' : res = n1 * n2;  break;</a:t>
            </a:r>
          </a:p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   case '/' : res = n1 / n2;  break;</a:t>
            </a:r>
          </a:p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   case '%' : res = n1 % n2;  break;</a:t>
            </a:r>
          </a:p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99" y="4716178"/>
            <a:ext cx="3146500" cy="10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59259E-6 L -0.4424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1351280"/>
            <a:ext cx="10719062" cy="49994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/>
              <a:t>반복문의</a:t>
            </a:r>
            <a:r>
              <a:rPr lang="ko-KR" altLang="en-US" dirty="0"/>
              <a:t> 기능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특정 영역을 특정 조건이 만족되는 동안에 반복 실행하기 위한 문장</a:t>
            </a:r>
            <a:br>
              <a:rPr lang="ko-KR" altLang="en-US" dirty="0"/>
            </a:br>
            <a:endParaRPr lang="ko-KR" altLang="en-US" dirty="0"/>
          </a:p>
          <a:p>
            <a:pPr>
              <a:lnSpc>
                <a:spcPct val="120000"/>
              </a:lnSpc>
            </a:pPr>
            <a:r>
              <a:rPr lang="ko-KR" altLang="en-US" dirty="0"/>
              <a:t>세 가지 형태의 반복문이 제공됨</a:t>
            </a:r>
          </a:p>
          <a:p>
            <a:pPr marL="78120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altLang="ko-KR" dirty="0">
                <a:solidFill>
                  <a:srgbClr val="0070C0"/>
                </a:solidFill>
              </a:rPr>
              <a:t>while</a:t>
            </a:r>
            <a:r>
              <a:rPr lang="ko-KR" altLang="en-US" dirty="0">
                <a:solidFill>
                  <a:srgbClr val="0070C0"/>
                </a:solidFill>
              </a:rPr>
              <a:t>문에 의한 반복</a:t>
            </a:r>
            <a:endParaRPr lang="en-US" altLang="ko-KR" dirty="0">
              <a:solidFill>
                <a:srgbClr val="0070C0"/>
              </a:solidFill>
            </a:endParaRPr>
          </a:p>
          <a:p>
            <a:pPr lvl="2">
              <a:lnSpc>
                <a:spcPct val="120000"/>
              </a:lnSpc>
            </a:pPr>
            <a:r>
              <a:rPr lang="ko-KR" altLang="en-US" dirty="0">
                <a:solidFill>
                  <a:srgbClr val="0070C0"/>
                </a:solidFill>
              </a:rPr>
              <a:t>몇 번 반복해야 하는지 모를 때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사용</a:t>
            </a:r>
            <a:r>
              <a:rPr lang="en-US" altLang="ko-KR" dirty="0">
                <a:solidFill>
                  <a:srgbClr val="0070C0"/>
                </a:solidFill>
              </a:rPr>
              <a:t>, </a:t>
            </a:r>
            <a:r>
              <a:rPr lang="ko-KR" altLang="en-US" dirty="0">
                <a:solidFill>
                  <a:srgbClr val="0070C0"/>
                </a:solidFill>
              </a:rPr>
              <a:t>  </a:t>
            </a:r>
            <a:r>
              <a:rPr lang="en-US" altLang="ko-KR" dirty="0">
                <a:solidFill>
                  <a:srgbClr val="0070C0"/>
                </a:solidFill>
              </a:rPr>
              <a:t>ex) </a:t>
            </a:r>
            <a:r>
              <a:rPr lang="ko-KR" altLang="en-US" dirty="0">
                <a:solidFill>
                  <a:srgbClr val="0070C0"/>
                </a:solidFill>
              </a:rPr>
              <a:t>답 맞출 때까지 계속</a:t>
            </a:r>
          </a:p>
          <a:p>
            <a:pPr marL="78120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altLang="ko-KR" dirty="0">
                <a:solidFill>
                  <a:srgbClr val="00B050"/>
                </a:solidFill>
              </a:rPr>
              <a:t>do ~ while</a:t>
            </a:r>
            <a:r>
              <a:rPr lang="ko-KR" altLang="en-US" dirty="0">
                <a:solidFill>
                  <a:srgbClr val="00B050"/>
                </a:solidFill>
              </a:rPr>
              <a:t>문에 의한 반복</a:t>
            </a:r>
            <a:endParaRPr lang="en-US" altLang="ko-KR" dirty="0">
              <a:solidFill>
                <a:srgbClr val="00B050"/>
              </a:solidFill>
            </a:endParaRPr>
          </a:p>
          <a:p>
            <a:pPr lvl="2">
              <a:lnSpc>
                <a:spcPct val="120000"/>
              </a:lnSpc>
            </a:pPr>
            <a:r>
              <a:rPr lang="ko-KR" altLang="en-US" dirty="0">
                <a:solidFill>
                  <a:srgbClr val="00B050"/>
                </a:solidFill>
              </a:rPr>
              <a:t>일단 한번은 실행하고 그 결과에 따라 다시 반복할 수도 있을 때 사용</a:t>
            </a:r>
            <a:r>
              <a:rPr lang="en-US" altLang="ko-KR" dirty="0">
                <a:solidFill>
                  <a:srgbClr val="00B050"/>
                </a:solidFill>
              </a:rPr>
              <a:t>,  ex) </a:t>
            </a:r>
            <a:r>
              <a:rPr lang="ko-KR" altLang="en-US" dirty="0">
                <a:solidFill>
                  <a:srgbClr val="00B050"/>
                </a:solidFill>
              </a:rPr>
              <a:t>메뉴 입력</a:t>
            </a:r>
          </a:p>
          <a:p>
            <a:pPr marL="78120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altLang="ko-KR" dirty="0">
                <a:solidFill>
                  <a:schemeClr val="accent2"/>
                </a:solidFill>
              </a:rPr>
              <a:t>for</a:t>
            </a:r>
            <a:r>
              <a:rPr lang="ko-KR" altLang="en-US" dirty="0">
                <a:solidFill>
                  <a:schemeClr val="accent2"/>
                </a:solidFill>
              </a:rPr>
              <a:t>문에 의한 반복</a:t>
            </a:r>
            <a:endParaRPr lang="en-US" altLang="ko-KR" dirty="0">
              <a:solidFill>
                <a:schemeClr val="accent2"/>
              </a:solidFill>
            </a:endParaRPr>
          </a:p>
          <a:p>
            <a:pPr lvl="2">
              <a:lnSpc>
                <a:spcPct val="120000"/>
              </a:lnSpc>
            </a:pPr>
            <a:r>
              <a:rPr lang="ko-KR" altLang="en-US" dirty="0">
                <a:solidFill>
                  <a:schemeClr val="accent2"/>
                </a:solidFill>
              </a:rPr>
              <a:t>반복 횟수가 정해져 있는 경우 주로 사용</a:t>
            </a:r>
            <a:r>
              <a:rPr lang="en-US" altLang="ko-KR" dirty="0">
                <a:solidFill>
                  <a:schemeClr val="accent2"/>
                </a:solidFill>
              </a:rPr>
              <a:t>,  ex) 10</a:t>
            </a:r>
            <a:r>
              <a:rPr lang="ko-KR" altLang="en-US" dirty="0">
                <a:solidFill>
                  <a:schemeClr val="accent2"/>
                </a:solidFill>
              </a:rPr>
              <a:t>번 출력</a:t>
            </a:r>
            <a:endParaRPr lang="en-US" altLang="ko-KR" dirty="0">
              <a:solidFill>
                <a:schemeClr val="accent2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03732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while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형식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 err="1"/>
              <a:t>반복조건이</a:t>
            </a:r>
            <a:r>
              <a:rPr lang="ko-KR" altLang="en-US" dirty="0"/>
              <a:t> 참인 동안 반복할 문장을 실행</a:t>
            </a:r>
            <a:endParaRPr lang="en-US" altLang="ko-KR" dirty="0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2000" dirty="0"/>
              <a:t>예시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56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057810" y="3107393"/>
            <a:ext cx="4287913" cy="1823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while(</a:t>
            </a:r>
            <a:r>
              <a:rPr lang="ko-KR" altLang="en-US" dirty="0" err="1">
                <a:latin typeface="Consolas" panose="020B0609020204030204" pitchFamily="49" charset="0"/>
              </a:rPr>
              <a:t>반복조건</a:t>
            </a:r>
            <a:r>
              <a:rPr lang="en-US" altLang="ko-KR" dirty="0">
                <a:latin typeface="Consolas" panose="020B0609020204030204" pitchFamily="49" charset="0"/>
              </a:rPr>
              <a:t>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반복할 문장</a:t>
            </a:r>
            <a:r>
              <a:rPr lang="en-US" altLang="ko-KR" dirty="0">
                <a:latin typeface="Consolas" panose="020B0609020204030204" pitchFamily="49" charset="0"/>
              </a:rPr>
              <a:t>1;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반복할 문장</a:t>
            </a:r>
            <a:r>
              <a:rPr lang="en-US" altLang="ko-KR" dirty="0">
                <a:latin typeface="Consolas" panose="020B0609020204030204" pitchFamily="49" charset="0"/>
              </a:rPr>
              <a:t>2;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  :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810" y="2069901"/>
            <a:ext cx="4287913" cy="7848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while(</a:t>
            </a:r>
            <a:r>
              <a:rPr lang="ko-KR" altLang="en-US" dirty="0" err="1">
                <a:latin typeface="Consolas" panose="020B0609020204030204" pitchFamily="49" charset="0"/>
              </a:rPr>
              <a:t>반복조건</a:t>
            </a:r>
            <a:r>
              <a:rPr lang="en-US" altLang="ko-KR" dirty="0">
                <a:latin typeface="Consolas" panose="020B0609020204030204" pitchFamily="49" charset="0"/>
              </a:rPr>
              <a:t>)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dirty="0">
                <a:latin typeface="Consolas" panose="020B0609020204030204" pitchFamily="49" charset="0"/>
              </a:rPr>
              <a:t>    반복할 문장</a:t>
            </a:r>
            <a:r>
              <a:rPr lang="en-US" altLang="ko-KR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057B4-D9F9-A2C7-095D-427A3AB0F457}"/>
              </a:ext>
            </a:extLst>
          </p:cNvPr>
          <p:cNvSpPr txBox="1"/>
          <p:nvPr/>
        </p:nvSpPr>
        <p:spPr>
          <a:xfrm>
            <a:off x="6796642" y="2069901"/>
            <a:ext cx="4674835" cy="17963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n = 1;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dirty="0">
                <a:latin typeface="Consolas" panose="020B0609020204030204" pitchFamily="49" charset="0"/>
              </a:rPr>
              <a:t>(n &lt; 5)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dirty="0">
                <a:latin typeface="Consolas" panose="020B0609020204030204" pitchFamily="49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 \n", n);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n++; 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n 1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증가</a:t>
            </a:r>
            <a:endParaRPr lang="en-US" altLang="ko-KR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BDC84-DC40-31D0-9922-628D7D47F569}"/>
              </a:ext>
            </a:extLst>
          </p:cNvPr>
          <p:cNvSpPr txBox="1"/>
          <p:nvPr/>
        </p:nvSpPr>
        <p:spPr>
          <a:xfrm>
            <a:off x="10942682" y="1691079"/>
            <a:ext cx="528795" cy="75764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25000"/>
              </a:lnSpc>
              <a:buNone/>
            </a:pPr>
            <a:r>
              <a:rPr lang="en-US" altLang="ko-KR" dirty="0"/>
              <a:t>n</a:t>
            </a:r>
          </a:p>
          <a:p>
            <a:pPr marL="0" lvl="1" indent="0" algn="ctr">
              <a:lnSpc>
                <a:spcPct val="125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49C51-4DEA-2BB1-2E9A-177D17F125CE}"/>
              </a:ext>
            </a:extLst>
          </p:cNvPr>
          <p:cNvSpPr txBox="1"/>
          <p:nvPr/>
        </p:nvSpPr>
        <p:spPr>
          <a:xfrm>
            <a:off x="10942682" y="2069900"/>
            <a:ext cx="528795" cy="411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25000"/>
              </a:lnSpc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3E061-493E-81D9-C293-9B79BE2EF2A0}"/>
              </a:ext>
            </a:extLst>
          </p:cNvPr>
          <p:cNvSpPr txBox="1"/>
          <p:nvPr/>
        </p:nvSpPr>
        <p:spPr>
          <a:xfrm>
            <a:off x="10942682" y="2074931"/>
            <a:ext cx="528795" cy="411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25000"/>
              </a:lnSpc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213A5-8D99-9F71-9D88-6727EEFEFA10}"/>
              </a:ext>
            </a:extLst>
          </p:cNvPr>
          <p:cNvSpPr txBox="1"/>
          <p:nvPr/>
        </p:nvSpPr>
        <p:spPr>
          <a:xfrm>
            <a:off x="10943039" y="2074917"/>
            <a:ext cx="528795" cy="411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25000"/>
              </a:lnSpc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988E9-CBC9-AB1E-B91F-446421927B34}"/>
              </a:ext>
            </a:extLst>
          </p:cNvPr>
          <p:cNvSpPr txBox="1"/>
          <p:nvPr/>
        </p:nvSpPr>
        <p:spPr>
          <a:xfrm>
            <a:off x="10949615" y="2078423"/>
            <a:ext cx="528795" cy="411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25000"/>
              </a:lnSpc>
              <a:buNone/>
            </a:pPr>
            <a:r>
              <a:rPr lang="en-US" altLang="ko-KR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2DD55-7F7F-8ECF-8ED2-CD16F995FAD2}"/>
              </a:ext>
            </a:extLst>
          </p:cNvPr>
          <p:cNvSpPr txBox="1"/>
          <p:nvPr/>
        </p:nvSpPr>
        <p:spPr>
          <a:xfrm>
            <a:off x="6796642" y="4049170"/>
            <a:ext cx="4674835" cy="145014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1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2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3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312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while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회 반복 방법</a:t>
            </a:r>
            <a:r>
              <a:rPr lang="en-US" altLang="ko-KR" dirty="0"/>
              <a:t>1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회 반복 방법</a:t>
            </a:r>
            <a:r>
              <a:rPr lang="en-US" altLang="ko-KR" dirty="0"/>
              <a:t>2</a:t>
            </a:r>
          </a:p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57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048959" y="2008360"/>
            <a:ext cx="4674835" cy="1823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int c = 0;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while(c &lt; 5)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    printf("%d \n", c);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    c++;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1880" y="2008360"/>
            <a:ext cx="4674835" cy="17963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int c = 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pt-BR" altLang="ko-KR" dirty="0">
                <a:latin typeface="Consolas" panose="020B0609020204030204" pitchFamily="49" charset="0"/>
              </a:rPr>
              <a:t>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while(c &lt;</a:t>
            </a:r>
            <a:r>
              <a:rPr lang="en-US" altLang="ko-KR" dirty="0">
                <a:latin typeface="Consolas" panose="020B0609020204030204" pitchFamily="49" charset="0"/>
              </a:rPr>
              <a:t>=</a:t>
            </a:r>
            <a:r>
              <a:rPr lang="pt-BR" altLang="ko-KR" dirty="0">
                <a:latin typeface="Consolas" panose="020B0609020204030204" pitchFamily="49" charset="0"/>
              </a:rPr>
              <a:t> 5)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    printf("%d \n", c);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    c++;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959" y="4432372"/>
            <a:ext cx="4674835" cy="18235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0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1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2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3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1879" y="4432372"/>
            <a:ext cx="4674835" cy="18235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1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2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3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4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73336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while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563618" cy="5039359"/>
          </a:xfrm>
        </p:spPr>
        <p:txBody>
          <a:bodyPr>
            <a:normAutofit/>
          </a:bodyPr>
          <a:lstStyle/>
          <a:p>
            <a:r>
              <a:rPr lang="ko-KR" altLang="en-US" dirty="0"/>
              <a:t>퀴즈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카운트 다운 숫자는 얼마까지 출력될까</a:t>
            </a:r>
            <a:r>
              <a:rPr lang="en-US" altLang="ko-KR" dirty="0"/>
              <a:t>?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종료 직전 </a:t>
            </a:r>
            <a:r>
              <a:rPr lang="en-US" altLang="ko-KR" sz="2000" dirty="0"/>
              <a:t>num </a:t>
            </a:r>
            <a:r>
              <a:rPr lang="ko-KR" altLang="en-US" sz="2000" dirty="0"/>
              <a:t>값은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결과</a:t>
            </a: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58</a:t>
            </a:fld>
            <a:endParaRPr lang="ko-KR" alt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986057" y="1853203"/>
            <a:ext cx="4789903" cy="33585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700" dirty="0" err="1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7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700" dirty="0" err="1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num</a:t>
            </a:r>
            <a:r>
              <a:rPr lang="en-US" altLang="ko-KR" sz="17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= 10; </a:t>
            </a:r>
            <a:r>
              <a:rPr lang="en-US" altLang="ko-KR" sz="17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// 10</a:t>
            </a:r>
            <a:r>
              <a:rPr lang="ko-KR" altLang="en-US" sz="17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부터 시작</a:t>
            </a:r>
            <a:endParaRPr lang="en-US" altLang="ko-KR" sz="1700" dirty="0">
              <a:solidFill>
                <a:srgbClr val="00B050"/>
              </a:solidFill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  <a:buNone/>
            </a:pPr>
            <a:endParaRPr lang="en-US" altLang="ko-KR" sz="17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puts("Rocket lunch countdown..");</a:t>
            </a: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7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while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ko-KR" sz="1700" b="1" dirty="0" err="1">
                <a:solidFill>
                  <a:srgbClr val="FF000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num</a:t>
            </a:r>
            <a:r>
              <a:rPr lang="en-US" altLang="ko-KR" sz="1700" b="1" dirty="0">
                <a:solidFill>
                  <a:srgbClr val="FF000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&gt; 0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 {  </a:t>
            </a:r>
            <a:r>
              <a:rPr lang="en-US" altLang="ko-KR" sz="17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// 0</a:t>
            </a:r>
            <a:r>
              <a:rPr lang="ko-KR" altLang="en-US" sz="17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보다 크면</a:t>
            </a:r>
            <a:endParaRPr lang="en-US" altLang="ko-KR" sz="1700" dirty="0">
              <a:solidFill>
                <a:srgbClr val="00B050"/>
              </a:solidFill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("%2d \n", num);</a:t>
            </a: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ko-KR" sz="1700" dirty="0" err="1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num</a:t>
            </a:r>
            <a:r>
              <a:rPr lang="en-US" altLang="ko-KR" sz="17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--;  </a:t>
            </a:r>
            <a:r>
              <a:rPr lang="en-US" altLang="ko-KR" sz="17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// 1</a:t>
            </a:r>
            <a:r>
              <a:rPr lang="ko-KR" altLang="en-US" sz="17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씩 감소하면서</a:t>
            </a:r>
            <a:r>
              <a:rPr lang="en-US" altLang="ko-KR" sz="17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…</a:t>
            </a: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("last num:%2d \n", num); </a:t>
            </a:r>
          </a:p>
          <a:p>
            <a:pPr>
              <a:lnSpc>
                <a:spcPct val="114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358" y="1858878"/>
            <a:ext cx="3334964" cy="304193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59B4E19-8ADC-5DDB-8D49-D8BF35B74E3F}"/>
              </a:ext>
            </a:extLst>
          </p:cNvPr>
          <p:cNvCxnSpPr>
            <a:cxnSpLocks/>
          </p:cNvCxnSpPr>
          <p:nvPr/>
        </p:nvCxnSpPr>
        <p:spPr>
          <a:xfrm>
            <a:off x="3889248" y="6079574"/>
            <a:ext cx="2884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C140F2-3A2F-F558-4A82-2356852B0074}"/>
              </a:ext>
            </a:extLst>
          </p:cNvPr>
          <p:cNvSpPr txBox="1"/>
          <p:nvPr/>
        </p:nvSpPr>
        <p:spPr>
          <a:xfrm>
            <a:off x="6859358" y="5873876"/>
            <a:ext cx="528795" cy="411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25000"/>
              </a:lnSpc>
              <a:buNone/>
            </a:pPr>
            <a:r>
              <a:rPr lang="en-US" altLang="ko-K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021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while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10</a:t>
            </a:r>
            <a:r>
              <a:rPr lang="ko-KR" altLang="en-US" dirty="0"/>
              <a:t>까지 누계 구하기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763C0-BC1B-DD36-5786-0F98E23327A6}"/>
              </a:ext>
            </a:extLst>
          </p:cNvPr>
          <p:cNvSpPr txBox="1"/>
          <p:nvPr/>
        </p:nvSpPr>
        <p:spPr>
          <a:xfrm>
            <a:off x="2092571" y="2037573"/>
            <a:ext cx="8118229" cy="6243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3200" b="1" dirty="0">
                <a:latin typeface="+mn-ea"/>
              </a:rPr>
              <a:t> 1 + 2 + 3 + 4 + 5 + 6 + 7 + 8 + 9 + 10</a:t>
            </a:r>
          </a:p>
        </p:txBody>
      </p:sp>
      <p:graphicFrame>
        <p:nvGraphicFramePr>
          <p:cNvPr id="40" name="표 40">
            <a:extLst>
              <a:ext uri="{FF2B5EF4-FFF2-40B4-BE49-F238E27FC236}">
                <a16:creationId xmlns:a16="http://schemas.microsoft.com/office/drawing/2014/main" id="{5FD5AE71-1208-BBBC-2F72-E427DACEB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39545"/>
              </p:ext>
            </p:extLst>
          </p:nvPr>
        </p:nvGraphicFramePr>
        <p:xfrm>
          <a:off x="1231417" y="2929076"/>
          <a:ext cx="9788280" cy="14566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5690">
                  <a:extLst>
                    <a:ext uri="{9D8B030D-6E8A-4147-A177-3AD203B41FA5}">
                      <a16:colId xmlns:a16="http://schemas.microsoft.com/office/drawing/2014/main" val="1706624576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27906547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3321986770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2886424734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219061660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2542634736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4176100800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500832595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3369605201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2276942456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4169536785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3041899592"/>
                    </a:ext>
                  </a:extLst>
                </a:gridCol>
              </a:tblGrid>
              <a:tr h="7283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sum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0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>
                          <a:latin typeface="+mn-lt"/>
                        </a:rPr>
                        <a:t>1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>
                          <a:latin typeface="+mn-lt"/>
                        </a:rPr>
                        <a:t>3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6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10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15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21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28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36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45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55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290702"/>
                  </a:ext>
                </a:extLst>
              </a:tr>
              <a:tr h="7283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c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1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2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3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4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>
                          <a:latin typeface="+mn-lt"/>
                        </a:rPr>
                        <a:t>5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>
                          <a:latin typeface="+mn-lt"/>
                        </a:rPr>
                        <a:t>6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7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>
                          <a:latin typeface="+mn-lt"/>
                        </a:rPr>
                        <a:t>8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9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10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latin typeface="+mn-lt"/>
                        </a:rPr>
                        <a:t>11</a:t>
                      </a:r>
                      <a:endParaRPr lang="ko-KR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5459"/>
                  </a:ext>
                </a:extLst>
              </a:tr>
            </a:tbl>
          </a:graphicData>
        </a:graphic>
      </p:graphicFrame>
      <p:grpSp>
        <p:nvGrpSpPr>
          <p:cNvPr id="1308" name="그룹 1307">
            <a:extLst>
              <a:ext uri="{FF2B5EF4-FFF2-40B4-BE49-F238E27FC236}">
                <a16:creationId xmlns:a16="http://schemas.microsoft.com/office/drawing/2014/main" id="{5088E54C-0C4A-FBB5-2E9D-1D9EEFCA23D4}"/>
              </a:ext>
            </a:extLst>
          </p:cNvPr>
          <p:cNvGrpSpPr/>
          <p:nvPr/>
        </p:nvGrpSpPr>
        <p:grpSpPr>
          <a:xfrm>
            <a:off x="2485293" y="3462027"/>
            <a:ext cx="562707" cy="369332"/>
            <a:chOff x="2485293" y="3634155"/>
            <a:chExt cx="562707" cy="369332"/>
          </a:xfrm>
        </p:grpSpPr>
        <p:cxnSp>
          <p:nvCxnSpPr>
            <p:cNvPr id="1301" name="직선 연결선 1300">
              <a:extLst>
                <a:ext uri="{FF2B5EF4-FFF2-40B4-BE49-F238E27FC236}">
                  <a16:creationId xmlns:a16="http://schemas.microsoft.com/office/drawing/2014/main" id="{688A4C53-14FC-2E0D-C292-477B9DA68FD6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3" name="직선 화살표 연결선 1302">
              <a:extLst>
                <a:ext uri="{FF2B5EF4-FFF2-40B4-BE49-F238E27FC236}">
                  <a16:creationId xmlns:a16="http://schemas.microsoft.com/office/drawing/2014/main" id="{7DA861F8-7CB9-3467-8AE7-AC69D19E6ED1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7" name="TextBox 1306">
              <a:extLst>
                <a:ext uri="{FF2B5EF4-FFF2-40B4-BE49-F238E27FC236}">
                  <a16:creationId xmlns:a16="http://schemas.microsoft.com/office/drawing/2014/main" id="{0261513F-EFE8-AF7D-F413-F789F95A3A22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09" name="그룹 1308">
            <a:extLst>
              <a:ext uri="{FF2B5EF4-FFF2-40B4-BE49-F238E27FC236}">
                <a16:creationId xmlns:a16="http://schemas.microsoft.com/office/drawing/2014/main" id="{44C2CBC9-B57B-5575-62D6-7EA276950E42}"/>
              </a:ext>
            </a:extLst>
          </p:cNvPr>
          <p:cNvGrpSpPr/>
          <p:nvPr/>
        </p:nvGrpSpPr>
        <p:grpSpPr>
          <a:xfrm>
            <a:off x="3291704" y="3462027"/>
            <a:ext cx="562707" cy="369332"/>
            <a:chOff x="2485293" y="3634155"/>
            <a:chExt cx="562707" cy="369332"/>
          </a:xfrm>
        </p:grpSpPr>
        <p:cxnSp>
          <p:nvCxnSpPr>
            <p:cNvPr id="1310" name="직선 연결선 1309">
              <a:extLst>
                <a:ext uri="{FF2B5EF4-FFF2-40B4-BE49-F238E27FC236}">
                  <a16:creationId xmlns:a16="http://schemas.microsoft.com/office/drawing/2014/main" id="{245F3802-8450-32F5-3935-5FD3CF55B643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1" name="직선 화살표 연결선 1310">
              <a:extLst>
                <a:ext uri="{FF2B5EF4-FFF2-40B4-BE49-F238E27FC236}">
                  <a16:creationId xmlns:a16="http://schemas.microsoft.com/office/drawing/2014/main" id="{4BE1B121-8587-D5ED-0A98-8EFC4C04378A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2" name="TextBox 1311">
              <a:extLst>
                <a:ext uri="{FF2B5EF4-FFF2-40B4-BE49-F238E27FC236}">
                  <a16:creationId xmlns:a16="http://schemas.microsoft.com/office/drawing/2014/main" id="{39A1F0B3-6902-70E7-A329-582F694B77B5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13" name="그룹 1312">
            <a:extLst>
              <a:ext uri="{FF2B5EF4-FFF2-40B4-BE49-F238E27FC236}">
                <a16:creationId xmlns:a16="http://schemas.microsoft.com/office/drawing/2014/main" id="{6853D4F7-DB7A-D011-3C99-50189B87EE72}"/>
              </a:ext>
            </a:extLst>
          </p:cNvPr>
          <p:cNvGrpSpPr/>
          <p:nvPr/>
        </p:nvGrpSpPr>
        <p:grpSpPr>
          <a:xfrm>
            <a:off x="4103078" y="3462027"/>
            <a:ext cx="562707" cy="369332"/>
            <a:chOff x="2485293" y="3634155"/>
            <a:chExt cx="562707" cy="369332"/>
          </a:xfrm>
        </p:grpSpPr>
        <p:cxnSp>
          <p:nvCxnSpPr>
            <p:cNvPr id="1314" name="직선 연결선 1313">
              <a:extLst>
                <a:ext uri="{FF2B5EF4-FFF2-40B4-BE49-F238E27FC236}">
                  <a16:creationId xmlns:a16="http://schemas.microsoft.com/office/drawing/2014/main" id="{B8466B4F-80D2-4DAA-3CD3-876FB978E08F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5" name="직선 화살표 연결선 1314">
              <a:extLst>
                <a:ext uri="{FF2B5EF4-FFF2-40B4-BE49-F238E27FC236}">
                  <a16:creationId xmlns:a16="http://schemas.microsoft.com/office/drawing/2014/main" id="{FD4E619C-B27E-154A-AFB5-E7D2876BAA70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6" name="TextBox 1315">
              <a:extLst>
                <a:ext uri="{FF2B5EF4-FFF2-40B4-BE49-F238E27FC236}">
                  <a16:creationId xmlns:a16="http://schemas.microsoft.com/office/drawing/2014/main" id="{6531C232-ED33-F2A8-DC78-B2118D4F7687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17" name="그룹 1316">
            <a:extLst>
              <a:ext uri="{FF2B5EF4-FFF2-40B4-BE49-F238E27FC236}">
                <a16:creationId xmlns:a16="http://schemas.microsoft.com/office/drawing/2014/main" id="{7CF5D212-1D31-19BA-5DB3-65F84F041746}"/>
              </a:ext>
            </a:extLst>
          </p:cNvPr>
          <p:cNvGrpSpPr/>
          <p:nvPr/>
        </p:nvGrpSpPr>
        <p:grpSpPr>
          <a:xfrm>
            <a:off x="4909489" y="3462027"/>
            <a:ext cx="562707" cy="369332"/>
            <a:chOff x="2485293" y="3634155"/>
            <a:chExt cx="562707" cy="369332"/>
          </a:xfrm>
        </p:grpSpPr>
        <p:cxnSp>
          <p:nvCxnSpPr>
            <p:cNvPr id="1318" name="직선 연결선 1317">
              <a:extLst>
                <a:ext uri="{FF2B5EF4-FFF2-40B4-BE49-F238E27FC236}">
                  <a16:creationId xmlns:a16="http://schemas.microsoft.com/office/drawing/2014/main" id="{B15B2C8F-ADBF-0EC1-8A93-8CF12AED562A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9" name="직선 화살표 연결선 1318">
              <a:extLst>
                <a:ext uri="{FF2B5EF4-FFF2-40B4-BE49-F238E27FC236}">
                  <a16:creationId xmlns:a16="http://schemas.microsoft.com/office/drawing/2014/main" id="{842FF9E4-FE97-5658-67C6-235E5A2F2FE7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0" name="TextBox 1319">
              <a:extLst>
                <a:ext uri="{FF2B5EF4-FFF2-40B4-BE49-F238E27FC236}">
                  <a16:creationId xmlns:a16="http://schemas.microsoft.com/office/drawing/2014/main" id="{A81F6BD8-3464-7D52-D5EE-C3A507DE006C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21" name="그룹 1320">
            <a:extLst>
              <a:ext uri="{FF2B5EF4-FFF2-40B4-BE49-F238E27FC236}">
                <a16:creationId xmlns:a16="http://schemas.microsoft.com/office/drawing/2014/main" id="{4EFC2A19-E373-4DC2-83BF-EF11BBCE83DC}"/>
              </a:ext>
            </a:extLst>
          </p:cNvPr>
          <p:cNvGrpSpPr/>
          <p:nvPr/>
        </p:nvGrpSpPr>
        <p:grpSpPr>
          <a:xfrm>
            <a:off x="5748030" y="3462027"/>
            <a:ext cx="562707" cy="369332"/>
            <a:chOff x="2485293" y="3634155"/>
            <a:chExt cx="562707" cy="369332"/>
          </a:xfrm>
        </p:grpSpPr>
        <p:cxnSp>
          <p:nvCxnSpPr>
            <p:cNvPr id="1322" name="직선 연결선 1321">
              <a:extLst>
                <a:ext uri="{FF2B5EF4-FFF2-40B4-BE49-F238E27FC236}">
                  <a16:creationId xmlns:a16="http://schemas.microsoft.com/office/drawing/2014/main" id="{BB787905-0574-1B3F-CFA8-57D53D75F280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3" name="직선 화살표 연결선 1322">
              <a:extLst>
                <a:ext uri="{FF2B5EF4-FFF2-40B4-BE49-F238E27FC236}">
                  <a16:creationId xmlns:a16="http://schemas.microsoft.com/office/drawing/2014/main" id="{42F6A779-1F81-DC2D-AB99-E9EC3062EEF5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4" name="TextBox 1323">
              <a:extLst>
                <a:ext uri="{FF2B5EF4-FFF2-40B4-BE49-F238E27FC236}">
                  <a16:creationId xmlns:a16="http://schemas.microsoft.com/office/drawing/2014/main" id="{C2C071D4-FEC6-F6F6-75E4-9360689ACDEB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25" name="그룹 1324">
            <a:extLst>
              <a:ext uri="{FF2B5EF4-FFF2-40B4-BE49-F238E27FC236}">
                <a16:creationId xmlns:a16="http://schemas.microsoft.com/office/drawing/2014/main" id="{0210F7AA-0CE9-D59D-62B3-AE971C6D1F82}"/>
              </a:ext>
            </a:extLst>
          </p:cNvPr>
          <p:cNvGrpSpPr/>
          <p:nvPr/>
        </p:nvGrpSpPr>
        <p:grpSpPr>
          <a:xfrm>
            <a:off x="6554441" y="3462027"/>
            <a:ext cx="562707" cy="369332"/>
            <a:chOff x="2485293" y="3634155"/>
            <a:chExt cx="562707" cy="369332"/>
          </a:xfrm>
        </p:grpSpPr>
        <p:cxnSp>
          <p:nvCxnSpPr>
            <p:cNvPr id="1326" name="직선 연결선 1325">
              <a:extLst>
                <a:ext uri="{FF2B5EF4-FFF2-40B4-BE49-F238E27FC236}">
                  <a16:creationId xmlns:a16="http://schemas.microsoft.com/office/drawing/2014/main" id="{81595002-94FD-3320-EFE8-E0EC15E918FA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7" name="직선 화살표 연결선 1326">
              <a:extLst>
                <a:ext uri="{FF2B5EF4-FFF2-40B4-BE49-F238E27FC236}">
                  <a16:creationId xmlns:a16="http://schemas.microsoft.com/office/drawing/2014/main" id="{21AE0D21-58ED-1547-62E3-E3372C3BA39B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8" name="TextBox 1327">
              <a:extLst>
                <a:ext uri="{FF2B5EF4-FFF2-40B4-BE49-F238E27FC236}">
                  <a16:creationId xmlns:a16="http://schemas.microsoft.com/office/drawing/2014/main" id="{C9C330CA-BD6F-F274-A765-50774B623B23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29" name="그룹 1328">
            <a:extLst>
              <a:ext uri="{FF2B5EF4-FFF2-40B4-BE49-F238E27FC236}">
                <a16:creationId xmlns:a16="http://schemas.microsoft.com/office/drawing/2014/main" id="{4E8C9287-AF0C-1306-3B40-FF8DF384A1C2}"/>
              </a:ext>
            </a:extLst>
          </p:cNvPr>
          <p:cNvGrpSpPr/>
          <p:nvPr/>
        </p:nvGrpSpPr>
        <p:grpSpPr>
          <a:xfrm>
            <a:off x="7365815" y="3462027"/>
            <a:ext cx="562707" cy="369332"/>
            <a:chOff x="2485293" y="3634155"/>
            <a:chExt cx="562707" cy="369332"/>
          </a:xfrm>
        </p:grpSpPr>
        <p:cxnSp>
          <p:nvCxnSpPr>
            <p:cNvPr id="1330" name="직선 연결선 1329">
              <a:extLst>
                <a:ext uri="{FF2B5EF4-FFF2-40B4-BE49-F238E27FC236}">
                  <a16:creationId xmlns:a16="http://schemas.microsoft.com/office/drawing/2014/main" id="{99C2EE18-B440-5B8F-F8EF-5141272EAB52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1" name="직선 화살표 연결선 1330">
              <a:extLst>
                <a:ext uri="{FF2B5EF4-FFF2-40B4-BE49-F238E27FC236}">
                  <a16:creationId xmlns:a16="http://schemas.microsoft.com/office/drawing/2014/main" id="{11BE46E8-AE22-1AEA-27BC-FD91B96DC578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2" name="TextBox 1331">
              <a:extLst>
                <a:ext uri="{FF2B5EF4-FFF2-40B4-BE49-F238E27FC236}">
                  <a16:creationId xmlns:a16="http://schemas.microsoft.com/office/drawing/2014/main" id="{B61684D2-DF85-4D5D-A1FE-20FEED2B8BCB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33" name="그룹 1332">
            <a:extLst>
              <a:ext uri="{FF2B5EF4-FFF2-40B4-BE49-F238E27FC236}">
                <a16:creationId xmlns:a16="http://schemas.microsoft.com/office/drawing/2014/main" id="{0967066C-0A06-6092-231C-93E5A63B98C9}"/>
              </a:ext>
            </a:extLst>
          </p:cNvPr>
          <p:cNvGrpSpPr/>
          <p:nvPr/>
        </p:nvGrpSpPr>
        <p:grpSpPr>
          <a:xfrm>
            <a:off x="8172226" y="3462027"/>
            <a:ext cx="562707" cy="369332"/>
            <a:chOff x="2485293" y="3634155"/>
            <a:chExt cx="562707" cy="369332"/>
          </a:xfrm>
        </p:grpSpPr>
        <p:cxnSp>
          <p:nvCxnSpPr>
            <p:cNvPr id="1334" name="직선 연결선 1333">
              <a:extLst>
                <a:ext uri="{FF2B5EF4-FFF2-40B4-BE49-F238E27FC236}">
                  <a16:creationId xmlns:a16="http://schemas.microsoft.com/office/drawing/2014/main" id="{325ECA9B-1843-B8D5-90A7-AF874408004B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" name="직선 화살표 연결선 1334">
              <a:extLst>
                <a:ext uri="{FF2B5EF4-FFF2-40B4-BE49-F238E27FC236}">
                  <a16:creationId xmlns:a16="http://schemas.microsoft.com/office/drawing/2014/main" id="{A5959F8E-1EEF-D0B0-A57A-4A462B76A408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6" name="TextBox 1335">
              <a:extLst>
                <a:ext uri="{FF2B5EF4-FFF2-40B4-BE49-F238E27FC236}">
                  <a16:creationId xmlns:a16="http://schemas.microsoft.com/office/drawing/2014/main" id="{F7DB338C-865A-2488-C003-085FB3A33024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37" name="그룹 1336">
            <a:extLst>
              <a:ext uri="{FF2B5EF4-FFF2-40B4-BE49-F238E27FC236}">
                <a16:creationId xmlns:a16="http://schemas.microsoft.com/office/drawing/2014/main" id="{78C38A25-D2D2-6E9F-ABC9-B50A90D6B4ED}"/>
              </a:ext>
            </a:extLst>
          </p:cNvPr>
          <p:cNvGrpSpPr/>
          <p:nvPr/>
        </p:nvGrpSpPr>
        <p:grpSpPr>
          <a:xfrm>
            <a:off x="9002829" y="3462027"/>
            <a:ext cx="562707" cy="369332"/>
            <a:chOff x="2485293" y="3634155"/>
            <a:chExt cx="562707" cy="369332"/>
          </a:xfrm>
        </p:grpSpPr>
        <p:cxnSp>
          <p:nvCxnSpPr>
            <p:cNvPr id="1338" name="직선 연결선 1337">
              <a:extLst>
                <a:ext uri="{FF2B5EF4-FFF2-40B4-BE49-F238E27FC236}">
                  <a16:creationId xmlns:a16="http://schemas.microsoft.com/office/drawing/2014/main" id="{97112097-517C-D088-8915-1AB04C676334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9" name="직선 화살표 연결선 1338">
              <a:extLst>
                <a:ext uri="{FF2B5EF4-FFF2-40B4-BE49-F238E27FC236}">
                  <a16:creationId xmlns:a16="http://schemas.microsoft.com/office/drawing/2014/main" id="{79851478-F439-B9C1-C4BC-EB9A2C1A4101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0" name="TextBox 1339">
              <a:extLst>
                <a:ext uri="{FF2B5EF4-FFF2-40B4-BE49-F238E27FC236}">
                  <a16:creationId xmlns:a16="http://schemas.microsoft.com/office/drawing/2014/main" id="{2DE471B1-F234-6D9A-7AC6-4247D0543412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grpSp>
        <p:nvGrpSpPr>
          <p:cNvPr id="1341" name="그룹 1340">
            <a:extLst>
              <a:ext uri="{FF2B5EF4-FFF2-40B4-BE49-F238E27FC236}">
                <a16:creationId xmlns:a16="http://schemas.microsoft.com/office/drawing/2014/main" id="{679D06F9-CD35-F45E-7F0A-47A510B1C33E}"/>
              </a:ext>
            </a:extLst>
          </p:cNvPr>
          <p:cNvGrpSpPr/>
          <p:nvPr/>
        </p:nvGrpSpPr>
        <p:grpSpPr>
          <a:xfrm>
            <a:off x="9809240" y="3462027"/>
            <a:ext cx="562707" cy="369332"/>
            <a:chOff x="2485293" y="3634155"/>
            <a:chExt cx="562707" cy="369332"/>
          </a:xfrm>
        </p:grpSpPr>
        <p:cxnSp>
          <p:nvCxnSpPr>
            <p:cNvPr id="1342" name="직선 연결선 1341">
              <a:extLst>
                <a:ext uri="{FF2B5EF4-FFF2-40B4-BE49-F238E27FC236}">
                  <a16:creationId xmlns:a16="http://schemas.microsoft.com/office/drawing/2014/main" id="{B198BA1A-880D-E317-0FDE-345056D6BFF7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54" y="3669323"/>
              <a:ext cx="0" cy="328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3" name="직선 화살표 연결선 1342">
              <a:extLst>
                <a:ext uri="{FF2B5EF4-FFF2-40B4-BE49-F238E27FC236}">
                  <a16:creationId xmlns:a16="http://schemas.microsoft.com/office/drawing/2014/main" id="{7AD65D91-12DD-ADC9-5EBE-898A62009F64}"/>
                </a:ext>
              </a:extLst>
            </p:cNvPr>
            <p:cNvCxnSpPr/>
            <p:nvPr/>
          </p:nvCxnSpPr>
          <p:spPr>
            <a:xfrm flipV="1">
              <a:off x="2719754" y="3669323"/>
              <a:ext cx="328246" cy="32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4" name="TextBox 1343">
              <a:extLst>
                <a:ext uri="{FF2B5EF4-FFF2-40B4-BE49-F238E27FC236}">
                  <a16:creationId xmlns:a16="http://schemas.microsoft.com/office/drawing/2014/main" id="{86A64D60-560C-E661-8CA9-FF95CE52663F}"/>
                </a:ext>
              </a:extLst>
            </p:cNvPr>
            <p:cNvSpPr txBox="1"/>
            <p:nvPr/>
          </p:nvSpPr>
          <p:spPr>
            <a:xfrm>
              <a:off x="2485293" y="3634155"/>
              <a:ext cx="17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+</a:t>
              </a:r>
              <a:endParaRPr lang="ko-KR" altLang="en-US" dirty="0"/>
            </a:p>
          </p:txBody>
        </p:sp>
      </p:grpSp>
      <p:sp>
        <p:nvSpPr>
          <p:cNvPr id="1353" name="TextBox 1352">
            <a:extLst>
              <a:ext uri="{FF2B5EF4-FFF2-40B4-BE49-F238E27FC236}">
                <a16:creationId xmlns:a16="http://schemas.microsoft.com/office/drawing/2014/main" id="{B9716D4E-9E51-62D1-6329-AA5182F5B7D0}"/>
              </a:ext>
            </a:extLst>
          </p:cNvPr>
          <p:cNvSpPr txBox="1"/>
          <p:nvPr/>
        </p:nvSpPr>
        <p:spPr>
          <a:xfrm>
            <a:off x="2866292" y="5195943"/>
            <a:ext cx="2596659" cy="7841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   sum =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sum + c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       c =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c + 1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E01FCD8-694D-23BB-4CEC-5EE60C6DD8D8}"/>
              </a:ext>
            </a:extLst>
          </p:cNvPr>
          <p:cNvGrpSpPr/>
          <p:nvPr/>
        </p:nvGrpSpPr>
        <p:grpSpPr>
          <a:xfrm>
            <a:off x="2667786" y="4076947"/>
            <a:ext cx="437518" cy="307777"/>
            <a:chOff x="2667786" y="4249075"/>
            <a:chExt cx="437518" cy="307777"/>
          </a:xfrm>
        </p:grpSpPr>
        <p:cxnSp>
          <p:nvCxnSpPr>
            <p:cNvPr id="1357" name="직선 화살표 연결선 1356">
              <a:extLst>
                <a:ext uri="{FF2B5EF4-FFF2-40B4-BE49-F238E27FC236}">
                  <a16:creationId xmlns:a16="http://schemas.microsoft.com/office/drawing/2014/main" id="{9315EF8D-F5BE-7482-40B5-8FF384A906FE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8" name="TextBox 1357">
              <a:extLst>
                <a:ext uri="{FF2B5EF4-FFF2-40B4-BE49-F238E27FC236}">
                  <a16:creationId xmlns:a16="http://schemas.microsoft.com/office/drawing/2014/main" id="{2C856629-D819-FB7B-5CA1-70ED0ED7B8A8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1C1FD0C-9A8A-DCE8-472C-15AEF1269B2F}"/>
              </a:ext>
            </a:extLst>
          </p:cNvPr>
          <p:cNvGrpSpPr/>
          <p:nvPr/>
        </p:nvGrpSpPr>
        <p:grpSpPr>
          <a:xfrm>
            <a:off x="3471529" y="4076947"/>
            <a:ext cx="437518" cy="307777"/>
            <a:chOff x="2667786" y="4249075"/>
            <a:chExt cx="437518" cy="307777"/>
          </a:xfrm>
        </p:grpSpPr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07DBE337-6F2C-1267-2ABB-C51D8157B137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6759B5-7477-5999-4ED5-ABF2D98453E2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E0CE2EE-D486-EEE6-A32A-39A3A21A1B83}"/>
              </a:ext>
            </a:extLst>
          </p:cNvPr>
          <p:cNvGrpSpPr/>
          <p:nvPr/>
        </p:nvGrpSpPr>
        <p:grpSpPr>
          <a:xfrm>
            <a:off x="4281591" y="4076947"/>
            <a:ext cx="437518" cy="307777"/>
            <a:chOff x="2667786" y="4249075"/>
            <a:chExt cx="437518" cy="307777"/>
          </a:xfrm>
        </p:grpSpPr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60996129-8AD3-8730-0A68-344197C4615B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6CE869-14BC-2A7B-8C9B-ACA3FB6482A8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3AB406C-57B0-5436-AE8E-835224327F46}"/>
              </a:ext>
            </a:extLst>
          </p:cNvPr>
          <p:cNvGrpSpPr/>
          <p:nvPr/>
        </p:nvGrpSpPr>
        <p:grpSpPr>
          <a:xfrm>
            <a:off x="5085334" y="4076947"/>
            <a:ext cx="437518" cy="307777"/>
            <a:chOff x="2667786" y="4249075"/>
            <a:chExt cx="437518" cy="307777"/>
          </a:xfrm>
        </p:grpSpPr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670F2211-5EFD-5D9A-C18A-33ABFE349E3B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65F6BF-8053-4813-DC51-85C7D400652D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DE86102-5FBD-2CA0-03A9-79CC2AF0A66A}"/>
              </a:ext>
            </a:extLst>
          </p:cNvPr>
          <p:cNvGrpSpPr/>
          <p:nvPr/>
        </p:nvGrpSpPr>
        <p:grpSpPr>
          <a:xfrm>
            <a:off x="5926543" y="4076947"/>
            <a:ext cx="437518" cy="307777"/>
            <a:chOff x="2667786" y="4249075"/>
            <a:chExt cx="437518" cy="307777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AE1A7508-0E7C-F38C-FFCA-F63536E1293F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28D2FE-9632-792D-23B2-59A6F7015AC6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CB0002C-EDB2-138A-7F2A-C00324A1EBF3}"/>
              </a:ext>
            </a:extLst>
          </p:cNvPr>
          <p:cNvGrpSpPr/>
          <p:nvPr/>
        </p:nvGrpSpPr>
        <p:grpSpPr>
          <a:xfrm>
            <a:off x="6730286" y="4076947"/>
            <a:ext cx="437518" cy="307777"/>
            <a:chOff x="2667786" y="4249075"/>
            <a:chExt cx="437518" cy="307777"/>
          </a:xfrm>
        </p:grpSpPr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559C758D-7808-3C16-861A-E1F1C5A64F96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05C90D-65BF-DA43-EBEE-6F0719CC7704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22B1624-CBD9-43FD-1063-3ABD6DABBABA}"/>
              </a:ext>
            </a:extLst>
          </p:cNvPr>
          <p:cNvGrpSpPr/>
          <p:nvPr/>
        </p:nvGrpSpPr>
        <p:grpSpPr>
          <a:xfrm>
            <a:off x="7544328" y="4076947"/>
            <a:ext cx="437518" cy="307777"/>
            <a:chOff x="2667786" y="4249075"/>
            <a:chExt cx="437518" cy="307777"/>
          </a:xfrm>
        </p:grpSpPr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25362F57-DEEF-4D4D-9D85-260195FAE4F0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F719ED-435D-1FF3-642B-BCB90DFA240B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E06AC3D-AACA-9F77-0C02-370EC28259FB}"/>
              </a:ext>
            </a:extLst>
          </p:cNvPr>
          <p:cNvGrpSpPr/>
          <p:nvPr/>
        </p:nvGrpSpPr>
        <p:grpSpPr>
          <a:xfrm>
            <a:off x="8348071" y="4076947"/>
            <a:ext cx="437518" cy="307777"/>
            <a:chOff x="2667786" y="4249075"/>
            <a:chExt cx="437518" cy="307777"/>
          </a:xfrm>
        </p:grpSpPr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6161EBA8-9BF6-9FA8-D7BC-8B8B5F0A341F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3787AF-220C-3410-12FD-28EE8ED979F6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4A335DB-3F14-FC1F-92A5-DB3195516A8A}"/>
              </a:ext>
            </a:extLst>
          </p:cNvPr>
          <p:cNvGrpSpPr/>
          <p:nvPr/>
        </p:nvGrpSpPr>
        <p:grpSpPr>
          <a:xfrm>
            <a:off x="9178674" y="4076947"/>
            <a:ext cx="437518" cy="307777"/>
            <a:chOff x="2667786" y="4249075"/>
            <a:chExt cx="437518" cy="307777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48E821F9-59CD-4086-55B5-F92B1FBABB14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60703C-B417-CD93-9398-8D06FBD0630B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6CC9889-1F45-C064-51E0-9ED3D52A03D6}"/>
              </a:ext>
            </a:extLst>
          </p:cNvPr>
          <p:cNvGrpSpPr/>
          <p:nvPr/>
        </p:nvGrpSpPr>
        <p:grpSpPr>
          <a:xfrm>
            <a:off x="9982417" y="4076947"/>
            <a:ext cx="437518" cy="307777"/>
            <a:chOff x="2667786" y="4249075"/>
            <a:chExt cx="437518" cy="307777"/>
          </a:xfrm>
        </p:grpSpPr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B8B1D955-1D05-84E7-FD3C-D8C8A53661DC}"/>
                </a:ext>
              </a:extLst>
            </p:cNvPr>
            <p:cNvCxnSpPr>
              <a:cxnSpLocks/>
            </p:cNvCxnSpPr>
            <p:nvPr/>
          </p:nvCxnSpPr>
          <p:spPr>
            <a:xfrm>
              <a:off x="2672861" y="4267200"/>
              <a:ext cx="386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C29D8A-05A3-F214-04F7-F13E159BEAB8}"/>
                </a:ext>
              </a:extLst>
            </p:cNvPr>
            <p:cNvSpPr txBox="1"/>
            <p:nvPr/>
          </p:nvSpPr>
          <p:spPr>
            <a:xfrm>
              <a:off x="2667786" y="4249075"/>
              <a:ext cx="437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+1</a:t>
              </a:r>
              <a:endParaRPr lang="ko-KR" altLang="en-US" sz="14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25D27A-A393-63C0-2356-D3E3D8E120B2}"/>
              </a:ext>
            </a:extLst>
          </p:cNvPr>
          <p:cNvSpPr txBox="1"/>
          <p:nvPr/>
        </p:nvSpPr>
        <p:spPr>
          <a:xfrm>
            <a:off x="723682" y="4756350"/>
            <a:ext cx="1223453" cy="12237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[</a:t>
            </a:r>
            <a:r>
              <a:rPr lang="ko-KR" altLang="en-US" sz="2000" dirty="0">
                <a:latin typeface="+mn-ea"/>
              </a:rPr>
              <a:t>초기값</a:t>
            </a:r>
            <a:r>
              <a:rPr lang="en-US" altLang="ko-KR" sz="2000" dirty="0">
                <a:latin typeface="+mn-ea"/>
              </a:rPr>
              <a:t>]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sum = 0</a:t>
            </a:r>
            <a:r>
              <a:rPr lang="ko-KR" altLang="en-US" sz="2000" dirty="0">
                <a:latin typeface="+mn-ea"/>
              </a:rPr>
              <a:t> </a:t>
            </a:r>
            <a:br>
              <a:rPr lang="en-US" altLang="ko-KR" sz="2000" dirty="0">
                <a:latin typeface="+mn-ea"/>
              </a:rPr>
            </a:br>
            <a:r>
              <a:rPr lang="en-US" altLang="ko-KR" sz="2000" dirty="0">
                <a:latin typeface="+mn-ea"/>
              </a:rPr>
              <a:t>    c =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319386-C16C-9239-4C17-0C94F80388C7}"/>
              </a:ext>
            </a:extLst>
          </p:cNvPr>
          <p:cNvSpPr txBox="1"/>
          <p:nvPr/>
        </p:nvSpPr>
        <p:spPr>
          <a:xfrm>
            <a:off x="2866292" y="4727173"/>
            <a:ext cx="2596659" cy="4677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while(c &lt; 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20DF0-9E4D-7982-5A85-436654FAD203}"/>
              </a:ext>
            </a:extLst>
          </p:cNvPr>
          <p:cNvSpPr txBox="1"/>
          <p:nvPr/>
        </p:nvSpPr>
        <p:spPr>
          <a:xfrm>
            <a:off x="5596109" y="4727173"/>
            <a:ext cx="2596659" cy="4677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while(c &lt;= 10)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2ABDB-B115-74A6-ADAB-16DA22A3B6B0}"/>
              </a:ext>
            </a:extLst>
          </p:cNvPr>
          <p:cNvSpPr txBox="1"/>
          <p:nvPr/>
        </p:nvSpPr>
        <p:spPr>
          <a:xfrm>
            <a:off x="5596109" y="5195943"/>
            <a:ext cx="2596659" cy="7841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   sum =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sum + c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+mn-ea"/>
              </a:rPr>
              <a:t>       c =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c + 1</a:t>
            </a:r>
          </a:p>
        </p:txBody>
      </p:sp>
    </p:spTree>
    <p:extLst>
      <p:ext uri="{BB962C8B-B14F-4D97-AF65-F5344CB8AC3E}">
        <p14:creationId xmlns:p14="http://schemas.microsoft.com/office/powerpoint/2010/main" val="13721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6B0D1-5CBE-94C1-572F-C913D4DD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2023 </a:t>
            </a:r>
            <a:r>
              <a:rPr lang="ko-KR" altLang="en-US" dirty="0" err="1"/>
              <a:t>충북정올</a:t>
            </a:r>
            <a:r>
              <a:rPr lang="ko-KR" altLang="en-US" dirty="0"/>
              <a:t> 본선</a:t>
            </a:r>
            <a:r>
              <a:rPr lang="en-US" altLang="ko-KR" dirty="0"/>
              <a:t>(</a:t>
            </a:r>
            <a:r>
              <a:rPr lang="ko-KR" altLang="en-US" dirty="0"/>
              <a:t>도</a:t>
            </a:r>
            <a:r>
              <a:rPr lang="en-US" altLang="ko-KR" dirty="0"/>
              <a:t>)</a:t>
            </a:r>
            <a:r>
              <a:rPr lang="ko-KR" altLang="en-US" dirty="0"/>
              <a:t>대회</a:t>
            </a:r>
            <a:r>
              <a:rPr lang="en-US" altLang="ko-KR" dirty="0"/>
              <a:t> (</a:t>
            </a:r>
            <a:r>
              <a:rPr lang="ko-KR" altLang="en-US" dirty="0"/>
              <a:t>초등부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358FBB7E-9C01-2AB8-88F5-079FD5DD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/>
          <a:lstStyle/>
          <a:p>
            <a:r>
              <a:rPr lang="ko-KR" altLang="en-US" dirty="0"/>
              <a:t>초등부 본선 문항별 난이도 분석</a:t>
            </a:r>
          </a:p>
        </p:txBody>
      </p:sp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AE9BA98D-932B-E9CE-DC93-90933C086A32}"/>
              </a:ext>
            </a:extLst>
          </p:cNvPr>
          <p:cNvGraphicFramePr>
            <a:graphicFrameLocks/>
          </p:cNvGraphicFramePr>
          <p:nvPr/>
        </p:nvGraphicFramePr>
        <p:xfrm>
          <a:off x="1220346" y="1727896"/>
          <a:ext cx="9960459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22">
                  <a:extLst>
                    <a:ext uri="{9D8B030D-6E8A-4147-A177-3AD203B41FA5}">
                      <a16:colId xmlns:a16="http://schemas.microsoft.com/office/drawing/2014/main" val="1862903571"/>
                    </a:ext>
                  </a:extLst>
                </a:gridCol>
                <a:gridCol w="880076">
                  <a:extLst>
                    <a:ext uri="{9D8B030D-6E8A-4147-A177-3AD203B41FA5}">
                      <a16:colId xmlns:a16="http://schemas.microsoft.com/office/drawing/2014/main" val="3720604710"/>
                    </a:ext>
                  </a:extLst>
                </a:gridCol>
                <a:gridCol w="1448026">
                  <a:extLst>
                    <a:ext uri="{9D8B030D-6E8A-4147-A177-3AD203B41FA5}">
                      <a16:colId xmlns:a16="http://schemas.microsoft.com/office/drawing/2014/main" val="1448702998"/>
                    </a:ext>
                  </a:extLst>
                </a:gridCol>
                <a:gridCol w="1456226">
                  <a:extLst>
                    <a:ext uri="{9D8B030D-6E8A-4147-A177-3AD203B41FA5}">
                      <a16:colId xmlns:a16="http://schemas.microsoft.com/office/drawing/2014/main" val="3678547584"/>
                    </a:ext>
                  </a:extLst>
                </a:gridCol>
                <a:gridCol w="1468878">
                  <a:extLst>
                    <a:ext uri="{9D8B030D-6E8A-4147-A177-3AD203B41FA5}">
                      <a16:colId xmlns:a16="http://schemas.microsoft.com/office/drawing/2014/main" val="3008799747"/>
                    </a:ext>
                  </a:extLst>
                </a:gridCol>
                <a:gridCol w="1334794">
                  <a:extLst>
                    <a:ext uri="{9D8B030D-6E8A-4147-A177-3AD203B41FA5}">
                      <a16:colId xmlns:a16="http://schemas.microsoft.com/office/drawing/2014/main" val="2160546286"/>
                    </a:ext>
                  </a:extLst>
                </a:gridCol>
                <a:gridCol w="1446746">
                  <a:extLst>
                    <a:ext uri="{9D8B030D-6E8A-4147-A177-3AD203B41FA5}">
                      <a16:colId xmlns:a16="http://schemas.microsoft.com/office/drawing/2014/main" val="652437206"/>
                    </a:ext>
                  </a:extLst>
                </a:gridCol>
                <a:gridCol w="1133491">
                  <a:extLst>
                    <a:ext uri="{9D8B030D-6E8A-4147-A177-3AD203B41FA5}">
                      <a16:colId xmlns:a16="http://schemas.microsoft.com/office/drawing/2014/main" val="326016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바른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코드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제</a:t>
                      </a:r>
                      <a:r>
                        <a:rPr lang="en-US" altLang="ko-KR" dirty="0"/>
                        <a:t>37</a:t>
                      </a:r>
                      <a:r>
                        <a:rPr lang="ko-KR" altLang="en-US" dirty="0" err="1"/>
                        <a:t>회정보올림피아드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을 보는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 시간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스티커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소비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꽃밭</a:t>
                      </a:r>
                      <a:endParaRPr lang="en-US" altLang="ko-KR" dirty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오르락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내리락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합계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01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8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66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220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1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5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50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90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140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8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60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18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8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16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while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10</a:t>
            </a:r>
            <a:r>
              <a:rPr lang="ko-KR" altLang="en-US" dirty="0"/>
              <a:t>까지 누계 구하기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55748" y="1341121"/>
            <a:ext cx="5201920" cy="5039359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dirty="0"/>
              <a:t>소스코드</a:t>
            </a:r>
            <a:endParaRPr lang="en-US" altLang="ko-KR" dirty="0"/>
          </a:p>
          <a:p>
            <a:pPr marL="0" indent="0">
              <a:lnSpc>
                <a:spcPct val="125000"/>
              </a:lnSpc>
              <a:buNone/>
            </a:pPr>
            <a:endParaRPr lang="en-US" altLang="ko-KR" dirty="0"/>
          </a:p>
          <a:p>
            <a:pPr>
              <a:lnSpc>
                <a:spcPct val="125000"/>
              </a:lnSpc>
            </a:pPr>
            <a:endParaRPr lang="en-US" altLang="ko-KR" dirty="0"/>
          </a:p>
          <a:p>
            <a:pPr>
              <a:lnSpc>
                <a:spcPct val="125000"/>
              </a:lnSpc>
            </a:pPr>
            <a:endParaRPr lang="en-US" altLang="ko-KR" dirty="0"/>
          </a:p>
          <a:p>
            <a:pPr>
              <a:lnSpc>
                <a:spcPct val="125000"/>
              </a:lnSpc>
            </a:pPr>
            <a:endParaRPr lang="en-US" altLang="ko-KR" dirty="0"/>
          </a:p>
          <a:p>
            <a:pPr marL="0" indent="0">
              <a:lnSpc>
                <a:spcPct val="125000"/>
              </a:lnSpc>
              <a:buNone/>
            </a:pPr>
            <a:endParaRPr lang="en-US" altLang="ko-KR" dirty="0"/>
          </a:p>
          <a:p>
            <a:pPr>
              <a:lnSpc>
                <a:spcPct val="125000"/>
              </a:lnSpc>
            </a:pPr>
            <a:r>
              <a:rPr lang="ko-KR" altLang="en-US" dirty="0"/>
              <a:t>출력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60</a:t>
            </a:fld>
            <a:endParaRPr lang="ko-KR" alt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596589" y="1885699"/>
            <a:ext cx="3283576" cy="28736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</a:rPr>
              <a:t>&gt;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int </a:t>
            </a:r>
            <a:r>
              <a:rPr lang="en-US" altLang="ko-KR" sz="1600" dirty="0">
                <a:latin typeface="Consolas" panose="020B0609020204030204" pitchFamily="49" charset="0"/>
              </a:rPr>
              <a:t>sum=0, </a:t>
            </a:r>
            <a:r>
              <a:rPr lang="pt-BR" altLang="ko-KR" sz="1600" dirty="0">
                <a:latin typeface="Consolas" panose="020B0609020204030204" pitchFamily="49" charset="0"/>
              </a:rPr>
              <a:t>c=1;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while(c &lt;= 10)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    sum=sum+c;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    c++;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}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printf("%d \n", sum);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6588" y="5467157"/>
            <a:ext cx="3283575" cy="4113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55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3EB377-DB9D-017B-DF6B-5212BE2A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5" y="1885699"/>
            <a:ext cx="33147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58" name="표 7">
            <a:extLst>
              <a:ext uri="{FF2B5EF4-FFF2-40B4-BE49-F238E27FC236}">
                <a16:creationId xmlns:a16="http://schemas.microsoft.com/office/drawing/2014/main" id="{9CAE8DBD-7E1B-CF67-5DB9-1BB023E2E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94577"/>
              </p:ext>
            </p:extLst>
          </p:nvPr>
        </p:nvGraphicFramePr>
        <p:xfrm>
          <a:off x="9304530" y="2008359"/>
          <a:ext cx="2306277" cy="399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02">
                  <a:extLst>
                    <a:ext uri="{9D8B030D-6E8A-4147-A177-3AD203B41FA5}">
                      <a16:colId xmlns:a16="http://schemas.microsoft.com/office/drawing/2014/main" val="3965356394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val="3842974346"/>
                    </a:ext>
                  </a:extLst>
                </a:gridCol>
                <a:gridCol w="758309">
                  <a:extLst>
                    <a:ext uri="{9D8B030D-6E8A-4147-A177-3AD203B41FA5}">
                      <a16:colId xmlns:a16="http://schemas.microsoft.com/office/drawing/2014/main" val="1381448203"/>
                    </a:ext>
                  </a:extLst>
                </a:gridCol>
              </a:tblGrid>
              <a:tr h="3327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STEP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sum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c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50290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0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6784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71972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79460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495513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78618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10731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74497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85317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3386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68515"/>
                  </a:ext>
                </a:extLst>
              </a:tr>
              <a:tr h="332738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>
                          <a:latin typeface="+mn-ea"/>
                          <a:ea typeface="+mn-ea"/>
                        </a:rPr>
                        <a:t>11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68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9634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연습문제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4337859" cy="503935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ko-KR" dirty="0"/>
              <a:t>while</a:t>
            </a:r>
            <a:r>
              <a:rPr lang="ko-KR" altLang="en-US" dirty="0"/>
              <a:t>문을 사용하여 두 정수</a:t>
            </a:r>
            <a:r>
              <a:rPr lang="en-US" altLang="ko-KR" dirty="0"/>
              <a:t> 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를 입력 받아 </a:t>
            </a:r>
            <a:r>
              <a:rPr lang="en-US" altLang="ko-KR" dirty="0"/>
              <a:t>a</a:t>
            </a:r>
            <a:r>
              <a:rPr lang="ko-KR" altLang="en-US" dirty="0"/>
              <a:t>부터 </a:t>
            </a:r>
            <a:r>
              <a:rPr lang="en-US" altLang="ko-KR" dirty="0"/>
              <a:t>b</a:t>
            </a:r>
            <a:r>
              <a:rPr lang="ko-KR" altLang="en-US" dirty="0"/>
              <a:t>까지 누계를 구하는 프로그램을 작성하시오</a:t>
            </a:r>
            <a:r>
              <a:rPr lang="en-US" altLang="ko-KR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/>
              <a:t>   (a &lt; b </a:t>
            </a:r>
            <a:r>
              <a:rPr lang="ko-KR" altLang="en-US" dirty="0"/>
              <a:t>라고 가정</a:t>
            </a:r>
            <a:r>
              <a:rPr lang="en-US" altLang="ko-KR" dirty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ko-KR" altLang="en-US" dirty="0"/>
              <a:t>예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61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8453695" y="1476587"/>
            <a:ext cx="3222490" cy="49417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a, b;</a:t>
            </a: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return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1582" y="5149963"/>
            <a:ext cx="2844800" cy="7576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solidFill>
                  <a:srgbClr val="FF0000"/>
                </a:solidFill>
              </a:rPr>
              <a:t>1 10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solidFill>
                  <a:srgbClr val="0070C0"/>
                </a:solidFill>
              </a:rPr>
              <a:t>55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828E8C2-6FCC-D7CE-9CC0-C92158A2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9" y="1598735"/>
            <a:ext cx="33147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16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반복문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– do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…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while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ko-KR" altLang="en-US" dirty="0"/>
              <a:t>문법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endParaRPr lang="en-US" altLang="ko-KR" dirty="0"/>
          </a:p>
          <a:p>
            <a:pPr lvl="1">
              <a:lnSpc>
                <a:spcPct val="125000"/>
              </a:lnSpc>
            </a:pPr>
            <a:endParaRPr lang="en-US" altLang="ko-KR" dirty="0"/>
          </a:p>
          <a:p>
            <a:pPr lvl="1">
              <a:lnSpc>
                <a:spcPct val="125000"/>
              </a:lnSpc>
            </a:pPr>
            <a:endParaRPr lang="en-US" altLang="ko-KR" dirty="0"/>
          </a:p>
          <a:p>
            <a:pPr marL="0" indent="0">
              <a:lnSpc>
                <a:spcPct val="125000"/>
              </a:lnSpc>
              <a:buNone/>
            </a:pPr>
            <a:endParaRPr lang="en-US" altLang="ko-KR" dirty="0"/>
          </a:p>
          <a:p>
            <a:pPr marL="0" indent="0">
              <a:lnSpc>
                <a:spcPct val="125000"/>
              </a:lnSpc>
              <a:buNone/>
            </a:pP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en-US" altLang="ko-KR" dirty="0"/>
              <a:t>while</a:t>
            </a:r>
            <a:r>
              <a:rPr lang="ko-KR" altLang="en-US" dirty="0"/>
              <a:t>문은 조건을 먼저 확인하고 반복 할지 결정하고</a:t>
            </a:r>
            <a:r>
              <a:rPr lang="en-US" altLang="ko-KR" dirty="0"/>
              <a:t>,</a:t>
            </a:r>
          </a:p>
          <a:p>
            <a:pPr lvl="1">
              <a:lnSpc>
                <a:spcPct val="125000"/>
              </a:lnSpc>
            </a:pPr>
            <a:r>
              <a:rPr lang="en-US" altLang="ko-KR" dirty="0"/>
              <a:t>do…while</a:t>
            </a:r>
            <a:r>
              <a:rPr lang="ko-KR" altLang="en-US" dirty="0"/>
              <a:t>문은 일단 한 번 해보고 반복 할지 결정한다</a:t>
            </a:r>
            <a:r>
              <a:rPr lang="en-US" altLang="ko-KR" dirty="0"/>
              <a:t>.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비교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62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057810" y="1852624"/>
            <a:ext cx="4850621" cy="25389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do {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반복할 문장</a:t>
            </a:r>
            <a:r>
              <a:rPr lang="en-US" altLang="ko-KR" dirty="0">
                <a:latin typeface="Consolas" panose="020B0609020204030204" pitchFamily="49" charset="0"/>
              </a:rPr>
              <a:t>1;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반복할 문장</a:t>
            </a:r>
            <a:r>
              <a:rPr lang="en-US" altLang="ko-KR" dirty="0">
                <a:latin typeface="Consolas" panose="020B0609020204030204" pitchFamily="49" charset="0"/>
              </a:rPr>
              <a:t>2;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while(</a:t>
            </a:r>
            <a:r>
              <a:rPr lang="ko-KR" altLang="en-US" dirty="0">
                <a:latin typeface="Consolas" panose="020B0609020204030204" pitchFamily="49" charset="0"/>
              </a:rPr>
              <a:t>반복조건</a:t>
            </a:r>
            <a:r>
              <a:rPr lang="en-US" altLang="ko-KR" dirty="0">
                <a:latin typeface="Consolas" panose="020B0609020204030204" pitchFamily="49" charset="0"/>
              </a:rPr>
              <a:t>);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340E8-8D35-E090-6380-EDAB02AC4647}"/>
              </a:ext>
            </a:extLst>
          </p:cNvPr>
          <p:cNvSpPr txBox="1"/>
          <p:nvPr/>
        </p:nvSpPr>
        <p:spPr>
          <a:xfrm>
            <a:off x="6727069" y="1853656"/>
            <a:ext cx="4724798" cy="2039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14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int n = 1;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while(n &lt; 1) {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</a:rPr>
              <a:t>("%d \n", n);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      n++; 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14000"/>
              </a:lnSpc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  <a:endParaRPr lang="en-US" altLang="ko-KR" sz="16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FE6DF-A26F-5BD4-2FF1-4B374CBA95AB}"/>
              </a:ext>
            </a:extLst>
          </p:cNvPr>
          <p:cNvSpPr txBox="1"/>
          <p:nvPr/>
        </p:nvSpPr>
        <p:spPr>
          <a:xfrm>
            <a:off x="6727069" y="4024808"/>
            <a:ext cx="4724798" cy="2320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int n = 1;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do {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    printf("%d \n", n);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    n++;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}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    while(n &lt; 1);</a:t>
            </a:r>
          </a:p>
          <a:p>
            <a:pPr marL="0" lvl="1" indent="0">
              <a:lnSpc>
                <a:spcPct val="114000"/>
              </a:lnSpc>
              <a:buNone/>
            </a:pPr>
            <a:r>
              <a:rPr lang="pt-BR" altLang="ko-KR" sz="1600" dirty="0">
                <a:latin typeface="Consolas" panose="020B0609020204030204" pitchFamily="49" charset="0"/>
              </a:rPr>
              <a:t>}</a:t>
            </a:r>
            <a:endParaRPr lang="en-US" altLang="ko-KR" sz="16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603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3200" dirty="0"/>
              <a:t>소인수로 분해하기</a:t>
            </a:r>
            <a:endParaRPr lang="en-US" altLang="ko-KR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문제</a:t>
            </a:r>
            <a:endParaRPr lang="en-US" altLang="ko-KR" sz="2000" dirty="0"/>
          </a:p>
          <a:p>
            <a:pPr marL="324000" lvl="1" indent="0">
              <a:buNone/>
            </a:pPr>
            <a:r>
              <a:rPr lang="ko-KR" altLang="en-US" sz="1800" dirty="0"/>
              <a:t>양의 정수 한 개가 입력되었을 때</a:t>
            </a:r>
            <a:r>
              <a:rPr lang="en-US" altLang="ko-KR" sz="1800" dirty="0"/>
              <a:t>, </a:t>
            </a:r>
            <a:r>
              <a:rPr lang="ko-KR" altLang="en-US" sz="1800" dirty="0"/>
              <a:t>그 수를 소인수로 분해하여 출력하는 프로그램을 </a:t>
            </a:r>
            <a:r>
              <a:rPr lang="ko-KR" altLang="en-US" sz="1800" dirty="0" err="1"/>
              <a:t>작성하시오</a:t>
            </a:r>
            <a:r>
              <a:rPr lang="en-US" altLang="ko-KR" sz="1800" dirty="0"/>
              <a:t>.</a:t>
            </a:r>
          </a:p>
          <a:p>
            <a:r>
              <a:rPr lang="ko-KR" altLang="en-US" sz="2000" dirty="0"/>
              <a:t>입력</a:t>
            </a:r>
            <a:endParaRPr lang="en-US" altLang="ko-KR" sz="2000" dirty="0"/>
          </a:p>
          <a:p>
            <a:pPr marL="324000" lvl="1" indent="0">
              <a:buNone/>
            </a:pPr>
            <a:r>
              <a:rPr lang="ko-KR" altLang="en-US" sz="1800" dirty="0"/>
              <a:t>양의 정수 한 개가 입력된다</a:t>
            </a:r>
            <a:r>
              <a:rPr lang="en-US" altLang="ko-KR" sz="1800" dirty="0"/>
              <a:t>. (2</a:t>
            </a:r>
            <a:r>
              <a:rPr lang="ko-KR" altLang="en-US" sz="1800" dirty="0"/>
              <a:t>이상</a:t>
            </a:r>
            <a:r>
              <a:rPr lang="en-US" altLang="ko-KR" sz="1800" dirty="0"/>
              <a:t>)</a:t>
            </a:r>
          </a:p>
          <a:p>
            <a:r>
              <a:rPr lang="ko-KR" altLang="en-US" sz="2000" dirty="0"/>
              <a:t>출력</a:t>
            </a:r>
            <a:endParaRPr lang="en-US" altLang="ko-KR" sz="2000" dirty="0"/>
          </a:p>
          <a:p>
            <a:pPr marL="324000" lvl="1" indent="0">
              <a:buNone/>
            </a:pPr>
            <a:r>
              <a:rPr lang="ko-KR" altLang="en-US" sz="1800" dirty="0"/>
              <a:t>그 수를 소인수로 분해하여 오름차순으로 출력한다</a:t>
            </a:r>
            <a:r>
              <a:rPr lang="en-US" altLang="ko-KR" sz="1800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입력과 출력의 예</a:t>
            </a:r>
            <a:endParaRPr lang="en-US" altLang="ko-KR" sz="20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CA4B058-BEFB-BB1C-B47F-16B65C6D0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3616" y="1341121"/>
            <a:ext cx="3947825" cy="503935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63</a:t>
            </a:fld>
            <a:endParaRPr lang="ko-KR" alt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7920897" y="1853942"/>
            <a:ext cx="3717824" cy="45408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n;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("%d", &amp;n);</a:t>
            </a: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d=2;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do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if(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n%d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==0)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 ", d);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n=n/d;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}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else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d++;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while(d&lt;=n);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9CC89F6-4D5F-66E7-5DA4-BAA38732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540080"/>
              </p:ext>
            </p:extLst>
          </p:nvPr>
        </p:nvGraphicFramePr>
        <p:xfrm>
          <a:off x="1052862" y="5444942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138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667792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420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effectLst/>
                        </a:rPr>
                        <a:t>2 2 3 5 7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E3DF3FD2-8A0C-3F0F-0E71-FCEA54A74CC5}"/>
              </a:ext>
            </a:extLst>
          </p:cNvPr>
          <p:cNvSpPr/>
          <p:nvPr/>
        </p:nvSpPr>
        <p:spPr>
          <a:xfrm>
            <a:off x="8497718" y="3684614"/>
            <a:ext cx="3076288" cy="174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7C36A-94E1-9D22-33D2-6CD659E5DF57}"/>
              </a:ext>
            </a:extLst>
          </p:cNvPr>
          <p:cNvSpPr txBox="1"/>
          <p:nvPr/>
        </p:nvSpPr>
        <p:spPr>
          <a:xfrm>
            <a:off x="6236031" y="1836896"/>
            <a:ext cx="9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2  420</a:t>
            </a:r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2DBD0C8-3315-7134-7B6E-23842EDA0430}"/>
              </a:ext>
            </a:extLst>
          </p:cNvPr>
          <p:cNvCxnSpPr>
            <a:cxnSpLocks/>
          </p:cNvCxnSpPr>
          <p:nvPr/>
        </p:nvCxnSpPr>
        <p:spPr>
          <a:xfrm>
            <a:off x="6514327" y="1876652"/>
            <a:ext cx="0" cy="327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A0DF51B-0F19-F948-E666-4638666B6547}"/>
              </a:ext>
            </a:extLst>
          </p:cNvPr>
          <p:cNvCxnSpPr>
            <a:cxnSpLocks/>
          </p:cNvCxnSpPr>
          <p:nvPr/>
        </p:nvCxnSpPr>
        <p:spPr>
          <a:xfrm>
            <a:off x="6514327" y="2208648"/>
            <a:ext cx="5861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B29966-2E83-46DD-12A6-AE35D20014EE}"/>
              </a:ext>
            </a:extLst>
          </p:cNvPr>
          <p:cNvSpPr txBox="1"/>
          <p:nvPr/>
        </p:nvSpPr>
        <p:spPr>
          <a:xfrm>
            <a:off x="6236031" y="2251064"/>
            <a:ext cx="9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2  210</a:t>
            </a:r>
            <a:endParaRPr lang="ko-KR" altLang="en-US" dirty="0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1C0ECAD-1539-A745-4EA9-E1F8325C1DDD}"/>
              </a:ext>
            </a:extLst>
          </p:cNvPr>
          <p:cNvCxnSpPr>
            <a:cxnSpLocks/>
          </p:cNvCxnSpPr>
          <p:nvPr/>
        </p:nvCxnSpPr>
        <p:spPr>
          <a:xfrm>
            <a:off x="6514327" y="2290820"/>
            <a:ext cx="0" cy="327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5C56713E-8D92-BEC4-4840-7B754C957ADE}"/>
              </a:ext>
            </a:extLst>
          </p:cNvPr>
          <p:cNvCxnSpPr>
            <a:cxnSpLocks/>
          </p:cNvCxnSpPr>
          <p:nvPr/>
        </p:nvCxnSpPr>
        <p:spPr>
          <a:xfrm>
            <a:off x="6514327" y="2609259"/>
            <a:ext cx="5861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6DEBC9-D6FE-8382-7125-900E54E81ECD}"/>
              </a:ext>
            </a:extLst>
          </p:cNvPr>
          <p:cNvSpPr txBox="1"/>
          <p:nvPr/>
        </p:nvSpPr>
        <p:spPr>
          <a:xfrm>
            <a:off x="6236031" y="2651675"/>
            <a:ext cx="9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3  105</a:t>
            </a:r>
            <a:endParaRPr lang="ko-KR" altLang="en-US" dirty="0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5AD0B3C-FB15-3A53-2D4D-541C3D16CA72}"/>
              </a:ext>
            </a:extLst>
          </p:cNvPr>
          <p:cNvCxnSpPr>
            <a:cxnSpLocks/>
          </p:cNvCxnSpPr>
          <p:nvPr/>
        </p:nvCxnSpPr>
        <p:spPr>
          <a:xfrm>
            <a:off x="6514327" y="2691431"/>
            <a:ext cx="0" cy="327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E8C7DCB-23CA-BC04-2051-C0181E31D53F}"/>
              </a:ext>
            </a:extLst>
          </p:cNvPr>
          <p:cNvCxnSpPr>
            <a:cxnSpLocks/>
          </p:cNvCxnSpPr>
          <p:nvPr/>
        </p:nvCxnSpPr>
        <p:spPr>
          <a:xfrm>
            <a:off x="6514327" y="3023427"/>
            <a:ext cx="5861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B4706B-AC9E-EDFD-8BBE-AFF5C5E943A2}"/>
              </a:ext>
            </a:extLst>
          </p:cNvPr>
          <p:cNvSpPr txBox="1"/>
          <p:nvPr/>
        </p:nvSpPr>
        <p:spPr>
          <a:xfrm>
            <a:off x="6236031" y="3059668"/>
            <a:ext cx="9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5    35</a:t>
            </a:r>
            <a:endParaRPr lang="ko-KR" altLang="en-US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08C570C-2C95-C594-9954-E051A716E011}"/>
              </a:ext>
            </a:extLst>
          </p:cNvPr>
          <p:cNvCxnSpPr>
            <a:cxnSpLocks/>
          </p:cNvCxnSpPr>
          <p:nvPr/>
        </p:nvCxnSpPr>
        <p:spPr>
          <a:xfrm>
            <a:off x="6514327" y="3099424"/>
            <a:ext cx="0" cy="327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BF94AA5-867A-CFDF-8C9D-89E483AE0C97}"/>
              </a:ext>
            </a:extLst>
          </p:cNvPr>
          <p:cNvCxnSpPr>
            <a:cxnSpLocks/>
          </p:cNvCxnSpPr>
          <p:nvPr/>
        </p:nvCxnSpPr>
        <p:spPr>
          <a:xfrm>
            <a:off x="6514327" y="3431420"/>
            <a:ext cx="5861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FA8769E-59AA-042B-5495-63CF1E10CB7A}"/>
              </a:ext>
            </a:extLst>
          </p:cNvPr>
          <p:cNvSpPr txBox="1"/>
          <p:nvPr/>
        </p:nvSpPr>
        <p:spPr>
          <a:xfrm>
            <a:off x="6236031" y="3475179"/>
            <a:ext cx="9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7     7</a:t>
            </a:r>
            <a:endParaRPr lang="ko-KR" altLang="en-US" dirty="0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EEE9C44C-AA3C-07CD-BBA7-2B29007B3FF1}"/>
              </a:ext>
            </a:extLst>
          </p:cNvPr>
          <p:cNvCxnSpPr>
            <a:cxnSpLocks/>
          </p:cNvCxnSpPr>
          <p:nvPr/>
        </p:nvCxnSpPr>
        <p:spPr>
          <a:xfrm>
            <a:off x="6514327" y="3514935"/>
            <a:ext cx="0" cy="327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A41F8E4-532A-A358-B74E-E6A9FD090099}"/>
              </a:ext>
            </a:extLst>
          </p:cNvPr>
          <p:cNvCxnSpPr>
            <a:cxnSpLocks/>
          </p:cNvCxnSpPr>
          <p:nvPr/>
        </p:nvCxnSpPr>
        <p:spPr>
          <a:xfrm>
            <a:off x="6514327" y="3846931"/>
            <a:ext cx="5861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4B5E318-18CF-F192-E78D-714E650E60CD}"/>
              </a:ext>
            </a:extLst>
          </p:cNvPr>
          <p:cNvSpPr txBox="1"/>
          <p:nvPr/>
        </p:nvSpPr>
        <p:spPr>
          <a:xfrm>
            <a:off x="6236031" y="3882683"/>
            <a:ext cx="9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1210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중첩된 </a:t>
            </a:r>
            <a:r>
              <a:rPr lang="en-US" altLang="ko-KR" dirty="0">
                <a:solidFill>
                  <a:schemeClr val="tx1"/>
                </a:solidFill>
              </a:rPr>
              <a:t>while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중첩된 </a:t>
            </a:r>
            <a:r>
              <a:rPr lang="en-US" altLang="ko-KR" dirty="0"/>
              <a:t>while</a:t>
            </a:r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 marL="0" indent="0">
              <a:lnSpc>
                <a:spcPct val="120000"/>
              </a:lnSpc>
              <a:buNone/>
            </a:pPr>
            <a:endParaRPr lang="en-US" altLang="ko-KR" dirty="0"/>
          </a:p>
          <a:p>
            <a:pPr marL="0" indent="0">
              <a:lnSpc>
                <a:spcPct val="120000"/>
              </a:lnSpc>
              <a:buNone/>
            </a:pP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들여쓰기를 사용하여 반복 내용의 시작과 끝을 명확히 하자</a:t>
            </a:r>
            <a:r>
              <a:rPr lang="en-US" altLang="ko-KR" dirty="0"/>
              <a:t>!</a:t>
            </a:r>
          </a:p>
          <a:p>
            <a:pPr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sz="2000" dirty="0"/>
              <a:t>00:00 </a:t>
            </a:r>
            <a:r>
              <a:rPr lang="ko-KR" altLang="en-US" sz="2000" dirty="0"/>
              <a:t>부터 </a:t>
            </a:r>
            <a:r>
              <a:rPr lang="en-US" altLang="ko-KR" sz="2000" dirty="0"/>
              <a:t>~ 05:59 </a:t>
            </a:r>
            <a:r>
              <a:rPr lang="ko-KR" altLang="en-US" sz="2000" dirty="0"/>
              <a:t>까지 시간 출력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64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057810" y="1897228"/>
            <a:ext cx="3690035" cy="2125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while(</a:t>
            </a:r>
            <a:r>
              <a:rPr lang="ko-KR" alt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반복조건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1) {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while(</a:t>
            </a:r>
            <a:r>
              <a:rPr lang="ko-KR" alt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반복조건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2) {</a:t>
            </a:r>
          </a:p>
          <a:p>
            <a:pPr marL="0" lvl="1" indent="0">
              <a:lnSpc>
                <a:spcPct val="150000"/>
              </a:lnSpc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  <a:endParaRPr lang="ko-KR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9689" y="1819937"/>
            <a:ext cx="5151120" cy="464927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hour=0;</a:t>
            </a:r>
          </a:p>
          <a:p>
            <a:pPr>
              <a:lnSpc>
                <a:spcPct val="125000"/>
              </a:lnSpc>
              <a:buNone/>
            </a:pPr>
            <a:endParaRPr lang="en-US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puts("clock time");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while(hour &lt; 6)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int min =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while(min &lt; 60)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("%02d:%02d ", hour, min);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min++;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("\n");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hour++;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return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5" name="왼쪽 중괄호 4">
            <a:extLst>
              <a:ext uri="{FF2B5EF4-FFF2-40B4-BE49-F238E27FC236}">
                <a16:creationId xmlns:a16="http://schemas.microsoft.com/office/drawing/2014/main" id="{36B2BCCB-A39C-0D99-2E46-18F4E67CDD2E}"/>
              </a:ext>
            </a:extLst>
          </p:cNvPr>
          <p:cNvSpPr/>
          <p:nvPr/>
        </p:nvSpPr>
        <p:spPr>
          <a:xfrm>
            <a:off x="7560543" y="4399166"/>
            <a:ext cx="99764" cy="41187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왼쪽 중괄호 6">
            <a:extLst>
              <a:ext uri="{FF2B5EF4-FFF2-40B4-BE49-F238E27FC236}">
                <a16:creationId xmlns:a16="http://schemas.microsoft.com/office/drawing/2014/main" id="{2D87B3B1-9844-7DB1-8818-A6E4F20B6E61}"/>
              </a:ext>
            </a:extLst>
          </p:cNvPr>
          <p:cNvSpPr/>
          <p:nvPr/>
        </p:nvSpPr>
        <p:spPr>
          <a:xfrm>
            <a:off x="7096353" y="3835021"/>
            <a:ext cx="145483" cy="17057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중괄호 11">
            <a:extLst>
              <a:ext uri="{FF2B5EF4-FFF2-40B4-BE49-F238E27FC236}">
                <a16:creationId xmlns:a16="http://schemas.microsoft.com/office/drawing/2014/main" id="{B8168E9E-8AB3-0EF0-927C-0C0CE769E6A3}"/>
              </a:ext>
            </a:extLst>
          </p:cNvPr>
          <p:cNvSpPr/>
          <p:nvPr/>
        </p:nvSpPr>
        <p:spPr>
          <a:xfrm>
            <a:off x="6732627" y="2809587"/>
            <a:ext cx="145483" cy="3185514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106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59" y="1341122"/>
            <a:ext cx="5532277" cy="5039359"/>
          </a:xfrm>
        </p:spPr>
        <p:txBody>
          <a:bodyPr/>
          <a:lstStyle/>
          <a:p>
            <a:r>
              <a:rPr lang="en-US" altLang="ko-KR" dirty="0"/>
              <a:t>for</a:t>
            </a:r>
            <a:r>
              <a:rPr lang="ko-KR" altLang="en-US" dirty="0"/>
              <a:t>문 형식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sz="1800" dirty="0"/>
          </a:p>
          <a:p>
            <a:endParaRPr lang="en-US" altLang="ko-KR" dirty="0"/>
          </a:p>
          <a:p>
            <a:r>
              <a:rPr lang="ko-KR" altLang="en-US" dirty="0" err="1"/>
              <a:t>실행순서</a:t>
            </a:r>
            <a:endParaRPr lang="en-US" altLang="ko-KR" dirty="0"/>
          </a:p>
          <a:p>
            <a:pPr marL="666900" lvl="1" indent="-342900">
              <a:buFont typeface="+mj-lt"/>
              <a:buAutoNum type="arabicParenR"/>
            </a:pPr>
            <a:r>
              <a:rPr lang="ko-KR" altLang="en-US" sz="1800" dirty="0">
                <a:solidFill>
                  <a:srgbClr val="00B050"/>
                </a:solidFill>
              </a:rPr>
              <a:t>①</a:t>
            </a:r>
            <a:r>
              <a:rPr lang="ko-KR" altLang="en-US" sz="1800" dirty="0" err="1">
                <a:solidFill>
                  <a:srgbClr val="00B050"/>
                </a:solidFill>
              </a:rPr>
              <a:t>초기식</a:t>
            </a:r>
            <a:r>
              <a:rPr lang="ko-KR" altLang="en-US" sz="1800" dirty="0"/>
              <a:t> ②조건식 ③반복할 문장 ④</a:t>
            </a:r>
            <a:r>
              <a:rPr lang="ko-KR" altLang="en-US" sz="1800" dirty="0" err="1"/>
              <a:t>증감식</a:t>
            </a:r>
            <a:endParaRPr lang="en-US" altLang="ko-KR" sz="1800" dirty="0"/>
          </a:p>
          <a:p>
            <a:pPr marL="666900" lvl="1" indent="-342900">
              <a:buFont typeface="+mj-lt"/>
              <a:buAutoNum type="arabicParenR"/>
            </a:pPr>
            <a:r>
              <a:rPr lang="ko-KR" altLang="en-US" sz="1800" dirty="0"/>
              <a:t>②조건식 ③반복할 문장 ④</a:t>
            </a:r>
            <a:r>
              <a:rPr lang="ko-KR" altLang="en-US" sz="1800" dirty="0" err="1"/>
              <a:t>증감식</a:t>
            </a:r>
            <a:endParaRPr lang="en-US" altLang="ko-KR" sz="1800" dirty="0"/>
          </a:p>
          <a:p>
            <a:pPr marL="666900" lvl="1" indent="-342900">
              <a:buFont typeface="+mj-lt"/>
              <a:buAutoNum type="arabicParenR"/>
            </a:pPr>
            <a:r>
              <a:rPr lang="en-US" altLang="ko-KR" sz="1800" dirty="0"/>
              <a:t>          :</a:t>
            </a:r>
          </a:p>
          <a:p>
            <a:pPr marL="666900" lvl="1" indent="-342900">
              <a:buFont typeface="+mj-lt"/>
              <a:buAutoNum type="arabicParenR"/>
            </a:pPr>
            <a:r>
              <a:rPr lang="ko-KR" altLang="en-US" sz="1800" dirty="0"/>
              <a:t>②조건식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예시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실행순서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65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057810" y="2034734"/>
            <a:ext cx="4778576" cy="11310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for(</a:t>
            </a:r>
            <a:r>
              <a:rPr lang="ko-KR" altLang="en-US" dirty="0">
                <a:latin typeface="Consolas" panose="020B0609020204030204" pitchFamily="49" charset="0"/>
              </a:rPr>
              <a:t>①</a:t>
            </a:r>
            <a:r>
              <a:rPr lang="ko-KR" altLang="en-US" dirty="0" err="1">
                <a:latin typeface="Consolas" panose="020B0609020204030204" pitchFamily="49" charset="0"/>
              </a:rPr>
              <a:t>초기식</a:t>
            </a:r>
            <a:r>
              <a:rPr lang="en-US" altLang="ko-KR" dirty="0">
                <a:latin typeface="Consolas" panose="020B0609020204030204" pitchFamily="49" charset="0"/>
              </a:rPr>
              <a:t>; </a:t>
            </a:r>
            <a:r>
              <a:rPr lang="ko-KR" altLang="en-US" dirty="0">
                <a:latin typeface="Consolas" panose="020B0609020204030204" pitchFamily="49" charset="0"/>
              </a:rPr>
              <a:t>②조건식</a:t>
            </a:r>
            <a:r>
              <a:rPr lang="en-US" altLang="ko-KR" dirty="0">
                <a:latin typeface="Consolas" panose="020B0609020204030204" pitchFamily="49" charset="0"/>
              </a:rPr>
              <a:t>; </a:t>
            </a:r>
            <a:r>
              <a:rPr lang="ko-KR" altLang="en-US" dirty="0">
                <a:latin typeface="Consolas" panose="020B0609020204030204" pitchFamily="49" charset="0"/>
              </a:rPr>
              <a:t>④</a:t>
            </a:r>
            <a:r>
              <a:rPr lang="ko-KR" altLang="en-US" dirty="0" err="1">
                <a:latin typeface="Consolas" panose="020B0609020204030204" pitchFamily="49" charset="0"/>
              </a:rPr>
              <a:t>증감식</a:t>
            </a:r>
            <a:r>
              <a:rPr lang="en-US" altLang="ko-KR" dirty="0">
                <a:latin typeface="Consolas" panose="020B0609020204030204" pitchFamily="49" charset="0"/>
              </a:rPr>
              <a:t>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③반복할 문장</a:t>
            </a:r>
            <a:r>
              <a:rPr lang="en-US" altLang="ko-KR" dirty="0">
                <a:latin typeface="Consolas" panose="020B0609020204030204" pitchFamily="49" charset="0"/>
              </a:rPr>
              <a:t>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296" y="2034734"/>
            <a:ext cx="4674835" cy="11310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for(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=0;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&lt;3;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++)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("%d\n",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24044"/>
              </p:ext>
            </p:extLst>
          </p:nvPr>
        </p:nvGraphicFramePr>
        <p:xfrm>
          <a:off x="6834297" y="4094778"/>
          <a:ext cx="4674833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2934">
                  <a:extLst>
                    <a:ext uri="{9D8B030D-6E8A-4147-A177-3AD203B41FA5}">
                      <a16:colId xmlns:a16="http://schemas.microsoft.com/office/drawing/2014/main" val="2545239833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494064081"/>
                    </a:ext>
                  </a:extLst>
                </a:gridCol>
                <a:gridCol w="1136594">
                  <a:extLst>
                    <a:ext uri="{9D8B030D-6E8A-4147-A177-3AD203B41FA5}">
                      <a16:colId xmlns:a16="http://schemas.microsoft.com/office/drawing/2014/main" val="2805349762"/>
                    </a:ext>
                  </a:extLst>
                </a:gridCol>
                <a:gridCol w="947183">
                  <a:extLst>
                    <a:ext uri="{9D8B030D-6E8A-4147-A177-3AD203B41FA5}">
                      <a16:colId xmlns:a16="http://schemas.microsoft.com/office/drawing/2014/main" val="3845050141"/>
                    </a:ext>
                  </a:extLst>
                </a:gridCol>
                <a:gridCol w="791307">
                  <a:extLst>
                    <a:ext uri="{9D8B030D-6E8A-4147-A177-3AD203B41FA5}">
                      <a16:colId xmlns:a16="http://schemas.microsoft.com/office/drawing/2014/main" val="4056661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baseline="0" dirty="0">
                          <a:latin typeface="Consolas" panose="020B0609020204030204" pitchFamily="49" charset="0"/>
                        </a:rPr>
                        <a:t>①</a:t>
                      </a:r>
                      <a:r>
                        <a:rPr lang="ko-KR" altLang="en-US" sz="1400" b="0" baseline="0" dirty="0" err="1">
                          <a:latin typeface="Consolas" panose="020B0609020204030204" pitchFamily="49" charset="0"/>
                        </a:rPr>
                        <a:t>초기식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baseline="0" dirty="0">
                          <a:latin typeface="Consolas" panose="020B0609020204030204" pitchFamily="49" charset="0"/>
                        </a:rPr>
                        <a:t>②조건식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baseline="0" dirty="0">
                          <a:latin typeface="Consolas" panose="020B0609020204030204" pitchFamily="49" charset="0"/>
                        </a:rPr>
                        <a:t>③</a:t>
                      </a:r>
                      <a:r>
                        <a:rPr lang="ko-KR" altLang="en-US" sz="1400" b="0" baseline="0" dirty="0" err="1">
                          <a:latin typeface="Consolas" panose="020B0609020204030204" pitchFamily="49" charset="0"/>
                        </a:rPr>
                        <a:t>반복문장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baseline="0" dirty="0">
                          <a:latin typeface="Consolas" panose="020B0609020204030204" pitchFamily="49" charset="0"/>
                        </a:rPr>
                        <a:t>④</a:t>
                      </a:r>
                      <a:r>
                        <a:rPr lang="ko-KR" altLang="en-US" sz="1400" b="0" baseline="0" dirty="0" err="1">
                          <a:latin typeface="Consolas" panose="020B0609020204030204" pitchFamily="49" charset="0"/>
                        </a:rPr>
                        <a:t>증감식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3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=0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&lt;3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printf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(0)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++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993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&lt;3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printf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(1)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++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2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816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&lt;3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printf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(2)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++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3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03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baseline="0" dirty="0">
                          <a:latin typeface="Consolas" panose="020B0609020204030204" pitchFamily="49" charset="0"/>
                        </a:rPr>
                        <a:t>&lt;3</a:t>
                      </a:r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12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baseline="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99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102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회 반복 방법</a:t>
            </a:r>
            <a:r>
              <a:rPr lang="en-US" altLang="ko-KR" dirty="0"/>
              <a:t>1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출력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회 반복 방법</a:t>
            </a:r>
            <a:r>
              <a:rPr lang="en-US" altLang="ko-KR" dirty="0"/>
              <a:t>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출력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66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048959" y="1870708"/>
            <a:ext cx="4674835" cy="11310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for(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=0;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&lt;5;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++)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("%d\n",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77" y="1870708"/>
            <a:ext cx="4674835" cy="11310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for(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=1;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&lt;=5;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++)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("%d\n",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959" y="4094940"/>
            <a:ext cx="4674835" cy="18235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0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1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2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3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77" y="4094940"/>
            <a:ext cx="4674835" cy="18235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1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2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3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4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66241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- 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15</a:t>
            </a:r>
            <a:r>
              <a:rPr lang="ko-KR" altLang="en-US" dirty="0"/>
              <a:t>사이 </a:t>
            </a:r>
            <a:r>
              <a:rPr lang="en-US" altLang="ko-KR" dirty="0"/>
              <a:t>3</a:t>
            </a:r>
            <a:r>
              <a:rPr lang="ko-KR" altLang="en-US" dirty="0"/>
              <a:t>의 배수 출력</a:t>
            </a: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/>
              <a:t>출력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/>
              <a:t>10</a:t>
            </a:r>
            <a:r>
              <a:rPr lang="ko-KR" altLang="en-US" dirty="0"/>
              <a:t>부터</a:t>
            </a:r>
            <a:r>
              <a:rPr lang="en-US" altLang="ko-KR" dirty="0"/>
              <a:t> 1</a:t>
            </a:r>
            <a:r>
              <a:rPr lang="ko-KR" altLang="en-US" dirty="0"/>
              <a:t>까지 카운트다운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/>
              <a:t>출력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67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994095" y="1897684"/>
            <a:ext cx="4674835" cy="1823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</a:rPr>
              <a:t>&gt;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for(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=3;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&lt;=15;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=i+3) 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("%d",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4095" y="4462657"/>
            <a:ext cx="4674835" cy="18235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3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6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9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12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9999" y="1889656"/>
            <a:ext cx="4674835" cy="21426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</a:rPr>
              <a:t>&gt;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puts("Rocket launch countdown…");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for(int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=10;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&gt;=1;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--) 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 ",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9999" y="4995623"/>
            <a:ext cx="4674835" cy="75764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Rocket launch countdown…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/>
              <a:t>10 9 8 7 6 5 4 3 2 1</a:t>
            </a:r>
          </a:p>
        </p:txBody>
      </p:sp>
    </p:spTree>
    <p:extLst>
      <p:ext uri="{BB962C8B-B14F-4D97-AF65-F5344CB8AC3E}">
        <p14:creationId xmlns:p14="http://schemas.microsoft.com/office/powerpoint/2010/main" val="2988002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– for </a:t>
            </a:r>
            <a:r>
              <a:rPr lang="ko-KR" altLang="en-US" dirty="0"/>
              <a:t>문과 </a:t>
            </a:r>
            <a:r>
              <a:rPr lang="en-US" altLang="ko-KR" dirty="0"/>
              <a:t>while </a:t>
            </a:r>
            <a:r>
              <a:rPr lang="ko-KR" altLang="en-US" dirty="0"/>
              <a:t>문 비교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for </a:t>
            </a:r>
            <a:r>
              <a:rPr lang="ko-KR" altLang="en-US" dirty="0"/>
              <a:t>문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while </a:t>
            </a:r>
            <a:r>
              <a:rPr lang="ko-KR" altLang="en-US" dirty="0"/>
              <a:t>문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68</a:t>
            </a:fld>
            <a:endParaRPr lang="ko-KR" alt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944881" y="1919652"/>
            <a:ext cx="5151120" cy="43752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// 1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부터 </a:t>
            </a: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5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까지의 합계를 구하는 프로그램</a:t>
            </a:r>
            <a:endParaRPr lang="en-US" altLang="ko-KR" sz="1500" dirty="0">
              <a:solidFill>
                <a:srgbClr val="00B050"/>
              </a:solidFill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int sum = 0;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int n;</a:t>
            </a: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for(</a:t>
            </a:r>
            <a:r>
              <a:rPr lang="en-US" altLang="ko-KR" sz="1500" dirty="0">
                <a:solidFill>
                  <a:srgbClr val="FF9933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n=1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; </a:t>
            </a:r>
            <a:r>
              <a:rPr lang="en-US" altLang="ko-KR" sz="1500" dirty="0">
                <a:solidFill>
                  <a:srgbClr val="FF000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n&lt;=5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; </a:t>
            </a:r>
            <a:r>
              <a:rPr lang="en-US" altLang="ko-KR" sz="15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n++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sum= sum + n;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("sum of 1 to %d: %2d \n", n, sum);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return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2296" y="1919652"/>
            <a:ext cx="5151120" cy="43752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// 1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부터 </a:t>
            </a:r>
            <a:r>
              <a:rPr lang="en-US" altLang="ko-KR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5</a:t>
            </a:r>
            <a:r>
              <a:rPr lang="ko-KR" altLang="en-US" sz="15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까지의 합계를 구하는 프로그램</a:t>
            </a: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sum =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n;</a:t>
            </a:r>
          </a:p>
          <a:p>
            <a:pPr>
              <a:lnSpc>
                <a:spcPct val="125000"/>
              </a:lnSpc>
              <a:buNone/>
            </a:pP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sz="1500" dirty="0">
                <a:solidFill>
                  <a:srgbClr val="FF9933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n=1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while(</a:t>
            </a:r>
            <a:r>
              <a:rPr lang="en-US" altLang="ko-KR" sz="1500" dirty="0">
                <a:solidFill>
                  <a:srgbClr val="FF000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n&lt;=5</a:t>
            </a: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sum = sum + n;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("sum of 1 to %d: %2d \n", n, sum);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ko-KR" sz="15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n++;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return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cxnSp>
        <p:nvCxnSpPr>
          <p:cNvPr id="28" name="꺾인 연결선 27"/>
          <p:cNvCxnSpPr/>
          <p:nvPr/>
        </p:nvCxnSpPr>
        <p:spPr>
          <a:xfrm>
            <a:off x="1914525" y="3985593"/>
            <a:ext cx="5076825" cy="171450"/>
          </a:xfrm>
          <a:prstGeom prst="bentConnector3">
            <a:avLst>
              <a:gd name="adj1" fmla="val 50000"/>
            </a:avLst>
          </a:prstGeom>
          <a:ln w="19050"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/>
          <p:nvPr/>
        </p:nvCxnSpPr>
        <p:spPr>
          <a:xfrm>
            <a:off x="2562225" y="4243552"/>
            <a:ext cx="5343525" cy="284966"/>
          </a:xfrm>
          <a:prstGeom prst="bentConnector3">
            <a:avLst>
              <a:gd name="adj1" fmla="val 89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/>
          <p:nvPr/>
        </p:nvCxnSpPr>
        <p:spPr>
          <a:xfrm>
            <a:off x="3104197" y="4214585"/>
            <a:ext cx="4182428" cy="1090979"/>
          </a:xfrm>
          <a:prstGeom prst="bentConnector3">
            <a:avLst>
              <a:gd name="adj1" fmla="val -102"/>
            </a:avLst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805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ko-KR" altLang="en-US" i="0" dirty="0">
                <a:solidFill>
                  <a:srgbClr val="333333"/>
                </a:solidFill>
                <a:effectLst/>
                <a:latin typeface="Helvetica Neue"/>
              </a:rPr>
              <a:t>의 배수 게임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의 배수 게임을 하던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정올이는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의 배수 게임에서 작은 실수를 계속해서 벌칙을 받게 되었다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br>
              <a:rPr lang="ko-KR" altLang="en-US" dirty="0"/>
            </a:b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의 배수 게임의 왕이 되기 위한 수련 프로그램을 작성해 보자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pPr marL="324000" lvl="1" indent="0">
              <a:lnSpc>
                <a:spcPct val="120000"/>
              </a:lnSpc>
              <a:buNone/>
            </a:pP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**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의 배수 게임이란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?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여러 사람이 순서를 정해 순서대로 수를 부르는 게임이다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만약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의 배수를 불러야 하는 상황이라면</a:t>
            </a:r>
            <a:r>
              <a:rPr lang="en-US" altLang="ko-KR" dirty="0">
                <a:solidFill>
                  <a:srgbClr val="333333"/>
                </a:solidFill>
                <a:latin typeface="Helvetica Neue"/>
              </a:rPr>
              <a:t>,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그 수 대신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"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박수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"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를 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입력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첫 줄에 하나의 정수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이 입력된다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br>
              <a:rPr lang="ko-KR" altLang="en-US" dirty="0"/>
            </a:b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(n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50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미만의 자연수이다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출력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부터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까지 순서대로 공백을 두고 수를 출력하는데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, 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의 배수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(3, 6, 9 ...)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인 경우 수 대신 영문 대문자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X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를 출력한다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입력과 출력의 예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69</a:t>
            </a:fld>
            <a:endParaRPr lang="ko-KR" altLang="en-US" noProof="0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6053D60-39CF-611A-1AC2-3D66ED84E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8675"/>
              </p:ext>
            </p:extLst>
          </p:nvPr>
        </p:nvGraphicFramePr>
        <p:xfrm>
          <a:off x="6723635" y="5051051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19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513311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7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effectLst/>
                        </a:rPr>
                        <a:t>1 2 X 4 5 X 7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68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56065-3C28-AEA9-340E-0F19F583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문제예시</a:t>
            </a:r>
            <a:r>
              <a:rPr lang="en-US" altLang="ko-KR" dirty="0"/>
              <a:t>: </a:t>
            </a:r>
            <a:r>
              <a:rPr lang="ko-KR" altLang="en-US" dirty="0"/>
              <a:t>카드놀이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54A19A-CCFD-2F9D-2B04-1D60C16F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 algn="just">
              <a:buNone/>
            </a:pPr>
            <a:r>
              <a:rPr lang="ko-KR" altLang="en-US" dirty="0"/>
              <a:t>충북이는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N</a:t>
            </a:r>
            <a:r>
              <a:rPr lang="ko-KR" altLang="en-US" dirty="0"/>
              <a:t>까지의 정수가 각각 하나씩 적힌 </a:t>
            </a:r>
            <a:r>
              <a:rPr lang="en-US" altLang="ko-KR" dirty="0"/>
              <a:t>N</a:t>
            </a:r>
            <a:r>
              <a:rPr lang="ko-KR" altLang="en-US" dirty="0"/>
              <a:t>장의 카드와</a:t>
            </a:r>
            <a:r>
              <a:rPr lang="en-US" altLang="ko-KR" dirty="0"/>
              <a:t>, </a:t>
            </a:r>
            <a:r>
              <a:rPr lang="ko-KR" altLang="en-US" dirty="0"/>
              <a:t>숫자가 적히지 않은 카드 하나를 가지고 있다</a:t>
            </a:r>
            <a:r>
              <a:rPr lang="en-US" altLang="ko-KR" dirty="0"/>
              <a:t>. </a:t>
            </a:r>
            <a:r>
              <a:rPr lang="ko-KR" altLang="en-US" dirty="0"/>
              <a:t>충북이는 이들 </a:t>
            </a:r>
            <a:r>
              <a:rPr lang="en-US" altLang="ko-KR" dirty="0"/>
              <a:t>N+1</a:t>
            </a:r>
            <a:r>
              <a:rPr lang="ko-KR" altLang="en-US" dirty="0"/>
              <a:t>장의 카드 중</a:t>
            </a:r>
            <a:r>
              <a:rPr lang="en-US" altLang="ko-KR" dirty="0"/>
              <a:t>, K</a:t>
            </a:r>
            <a:r>
              <a:rPr lang="ko-KR" altLang="en-US" dirty="0"/>
              <a:t>개의 카드를 임의로 선택하여 일렬로 </a:t>
            </a:r>
            <a:r>
              <a:rPr lang="ko-KR" altLang="en-US" dirty="0" err="1"/>
              <a:t>펼쳐놓았다</a:t>
            </a:r>
            <a:r>
              <a:rPr lang="en-US" altLang="ko-KR" dirty="0"/>
              <a:t>.</a:t>
            </a:r>
          </a:p>
          <a:p>
            <a:pPr marL="324000" lvl="1" indent="0" algn="just">
              <a:buNone/>
            </a:pPr>
            <a:r>
              <a:rPr lang="ko-KR" altLang="en-US" dirty="0"/>
              <a:t>이렇게 펼쳐진 </a:t>
            </a:r>
            <a:r>
              <a:rPr lang="en-US" altLang="ko-KR" dirty="0"/>
              <a:t>K</a:t>
            </a:r>
            <a:r>
              <a:rPr lang="ko-KR" altLang="en-US" dirty="0"/>
              <a:t>개의 카드에서</a:t>
            </a:r>
            <a:r>
              <a:rPr lang="en-US" altLang="ko-KR" dirty="0"/>
              <a:t>, </a:t>
            </a:r>
            <a:r>
              <a:rPr lang="ko-KR" altLang="en-US" dirty="0"/>
              <a:t>충북이는 가능한 가장 긴 연속 정수열을 만들려고 한다</a:t>
            </a:r>
            <a:r>
              <a:rPr lang="en-US" altLang="ko-KR" dirty="0"/>
              <a:t>.</a:t>
            </a:r>
          </a:p>
          <a:p>
            <a:pPr marL="324000" lvl="1" indent="0" algn="just">
              <a:buNone/>
            </a:pPr>
            <a:r>
              <a:rPr lang="ko-KR" altLang="en-US" dirty="0"/>
              <a:t>연속 정수열이란</a:t>
            </a:r>
            <a:r>
              <a:rPr lang="en-US" altLang="ko-KR" dirty="0"/>
              <a:t>, [1, 2, 3, 4]</a:t>
            </a:r>
            <a:r>
              <a:rPr lang="ko-KR" altLang="en-US" dirty="0"/>
              <a:t>나 </a:t>
            </a:r>
            <a:r>
              <a:rPr lang="en-US" altLang="ko-KR" dirty="0"/>
              <a:t>[7, 8, 9]</a:t>
            </a:r>
            <a:r>
              <a:rPr lang="ko-KR" altLang="en-US" dirty="0"/>
              <a:t>처럼 숫자가 하나씩 늘어나는 정수열을 말한다</a:t>
            </a:r>
            <a:r>
              <a:rPr lang="en-US" altLang="ko-KR" dirty="0"/>
              <a:t>.</a:t>
            </a:r>
          </a:p>
          <a:p>
            <a:pPr marL="324000" lvl="1" indent="0" algn="just">
              <a:buNone/>
            </a:pPr>
            <a:r>
              <a:rPr lang="ko-KR" altLang="en-US" dirty="0"/>
              <a:t>충북이는 모든 카드를 선택하지 않을 수도 있으며</a:t>
            </a:r>
            <a:r>
              <a:rPr lang="en-US" altLang="ko-KR" dirty="0"/>
              <a:t>, </a:t>
            </a:r>
            <a:r>
              <a:rPr lang="ko-KR" altLang="en-US" dirty="0"/>
              <a:t>카드의 순서를 바꿀 수도 있다</a:t>
            </a:r>
            <a:r>
              <a:rPr lang="en-US" altLang="ko-KR" dirty="0"/>
              <a:t>.</a:t>
            </a:r>
          </a:p>
          <a:p>
            <a:pPr marL="324000" lvl="1" indent="0" algn="just">
              <a:buNone/>
            </a:pPr>
            <a:r>
              <a:rPr lang="ko-KR" altLang="en-US" dirty="0"/>
              <a:t>또한</a:t>
            </a:r>
            <a:r>
              <a:rPr lang="en-US" altLang="ko-KR" dirty="0"/>
              <a:t>, K</a:t>
            </a:r>
            <a:r>
              <a:rPr lang="ko-KR" altLang="en-US" dirty="0"/>
              <a:t>개의 카드 중 숫자가 적히지 않은 카드가 있다면</a:t>
            </a:r>
            <a:r>
              <a:rPr lang="en-US" altLang="ko-KR" dirty="0"/>
              <a:t>, </a:t>
            </a:r>
            <a:r>
              <a:rPr lang="ko-KR" altLang="en-US" dirty="0"/>
              <a:t>해당 카드에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N</a:t>
            </a:r>
            <a:r>
              <a:rPr lang="ko-KR" altLang="en-US" dirty="0"/>
              <a:t>까지의 정수 중 하나를 적어서 해당 카드를 원하는 숫자 카드처럼 사용할 수도 있다</a:t>
            </a:r>
            <a:r>
              <a:rPr lang="en-US" altLang="ko-KR" dirty="0"/>
              <a:t>.</a:t>
            </a:r>
          </a:p>
          <a:p>
            <a:pPr marL="324000" lvl="1" indent="0" algn="just">
              <a:buNone/>
            </a:pPr>
            <a:r>
              <a:rPr lang="ko-KR" altLang="en-US" dirty="0"/>
              <a:t>충북이는 주어진 카드들에 최선의 전략을 사용하여</a:t>
            </a:r>
            <a:r>
              <a:rPr lang="en-US" altLang="ko-KR" dirty="0"/>
              <a:t>, </a:t>
            </a:r>
            <a:r>
              <a:rPr lang="ko-KR" altLang="en-US" dirty="0"/>
              <a:t>충북이가 만든 연속 정수열의 길이를 최대화하려고 한다</a:t>
            </a:r>
            <a:r>
              <a:rPr lang="en-US" altLang="ko-KR" dirty="0"/>
              <a:t>.</a:t>
            </a:r>
          </a:p>
          <a:p>
            <a:pPr marL="324000" lvl="1" indent="0" algn="just">
              <a:buNone/>
            </a:pPr>
            <a:r>
              <a:rPr lang="ko-KR" altLang="en-US" dirty="0"/>
              <a:t>카드의 정보 </a:t>
            </a:r>
            <a:r>
              <a:rPr lang="en-US" altLang="ko-KR" dirty="0"/>
              <a:t>N, K</a:t>
            </a:r>
            <a:r>
              <a:rPr lang="ko-KR" altLang="en-US" dirty="0"/>
              <a:t>와 </a:t>
            </a:r>
            <a:r>
              <a:rPr lang="en-US" altLang="ko-KR" dirty="0"/>
              <a:t>K</a:t>
            </a:r>
            <a:r>
              <a:rPr lang="ko-KR" altLang="en-US" dirty="0"/>
              <a:t>장의 카드가 주어질 때</a:t>
            </a:r>
            <a:r>
              <a:rPr lang="en-US" altLang="ko-KR" dirty="0"/>
              <a:t>, </a:t>
            </a:r>
            <a:r>
              <a:rPr lang="ko-KR" altLang="en-US" dirty="0"/>
              <a:t>충북이가 만들 수 있는 연속 정수열의 최대 길이를 구해보자</a:t>
            </a:r>
            <a:r>
              <a:rPr lang="en-US" altLang="ko-KR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34EC1-C6CD-B055-1A93-57175C1BF09E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중등부 </a:t>
            </a:r>
            <a:r>
              <a:rPr lang="en-US" altLang="ko-KR" sz="1600" dirty="0">
                <a:latin typeface="+mn-ea"/>
              </a:rPr>
              <a:t>4</a:t>
            </a:r>
            <a:r>
              <a:rPr lang="ko-KR" altLang="en-US" sz="1600" dirty="0">
                <a:latin typeface="+mn-ea"/>
              </a:rPr>
              <a:t>번 문제</a:t>
            </a:r>
            <a:endParaRPr lang="en-US" altLang="ko-KR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27059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B1087-2D01-FDBA-273C-F0A6C66A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공약수 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FAE987-6B79-D46D-226B-C03D2A272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59" y="1341121"/>
            <a:ext cx="5201920" cy="5419897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문제</a:t>
            </a:r>
            <a:endParaRPr lang="en-US" altLang="ko-KR" sz="2000" dirty="0"/>
          </a:p>
          <a:p>
            <a:pPr lvl="1"/>
            <a:r>
              <a:rPr lang="ko-KR" altLang="en-US" sz="1800" b="0" i="0" dirty="0">
                <a:solidFill>
                  <a:srgbClr val="333333"/>
                </a:solidFill>
                <a:effectLst/>
                <a:latin typeface="Helvetica Neue"/>
              </a:rPr>
              <a:t>입력된 두 자연수의 공약수를 모두 출력하는 프로그램을 </a:t>
            </a:r>
            <a:r>
              <a:rPr lang="ko-KR" altLang="en-US" sz="1800" b="0" i="0" dirty="0" err="1">
                <a:solidFill>
                  <a:srgbClr val="333333"/>
                </a:solidFill>
                <a:effectLst/>
                <a:latin typeface="Helvetica Neue"/>
              </a:rPr>
              <a:t>작성하시오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en-US" altLang="ko-KR" sz="1800" dirty="0">
              <a:solidFill>
                <a:srgbClr val="333333"/>
              </a:solidFill>
              <a:latin typeface="Helvetica Neue"/>
            </a:endParaRPr>
          </a:p>
          <a:p>
            <a:r>
              <a:rPr lang="ko-KR" altLang="en-US" sz="2000" dirty="0">
                <a:solidFill>
                  <a:srgbClr val="333333"/>
                </a:solidFill>
                <a:latin typeface="Helvetica Neue"/>
              </a:rPr>
              <a:t>입력</a:t>
            </a:r>
            <a:endParaRPr lang="en-US" altLang="ko-KR" sz="2000" dirty="0">
              <a:solidFill>
                <a:srgbClr val="333333"/>
              </a:solidFill>
              <a:latin typeface="Helvetica Neue"/>
            </a:endParaRPr>
          </a:p>
          <a:p>
            <a:pPr lvl="1"/>
            <a:r>
              <a:rPr lang="ko-KR" altLang="en-US" sz="1800" b="0" i="0" dirty="0">
                <a:solidFill>
                  <a:srgbClr val="333333"/>
                </a:solidFill>
                <a:effectLst/>
                <a:latin typeface="Helvetica Neue"/>
              </a:rPr>
              <a:t>첫 번째 줄에 두 자연수 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a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Helvetica Neue"/>
              </a:rPr>
              <a:t>와 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b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Helvetica Neue"/>
              </a:rPr>
              <a:t>가 공백으로 분리되어 입력된다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br>
              <a:rPr lang="ko-KR" altLang="en-US" sz="1800" dirty="0"/>
            </a:b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(1 ≤ a, b ≤ 2,100,000,000)</a:t>
            </a:r>
          </a:p>
          <a:p>
            <a:r>
              <a:rPr lang="ko-KR" altLang="en-US" sz="2000" dirty="0">
                <a:solidFill>
                  <a:srgbClr val="333333"/>
                </a:solidFill>
                <a:latin typeface="Helvetica Neue"/>
              </a:rPr>
              <a:t>출력</a:t>
            </a:r>
            <a:endParaRPr lang="en-US" altLang="ko-KR" sz="2000" dirty="0">
              <a:solidFill>
                <a:srgbClr val="333333"/>
              </a:solidFill>
              <a:latin typeface="Helvetica Neue"/>
            </a:endParaRPr>
          </a:p>
          <a:p>
            <a:pPr lvl="1"/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a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Helvetica Neue"/>
              </a:rPr>
              <a:t>와 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b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Helvetica Neue"/>
              </a:rPr>
              <a:t>의 공약수를 작은 수부터 큰 수 순서로 공백으로 분리하여 출력한다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r>
              <a:rPr lang="ko-KR" altLang="en-US" sz="2000" dirty="0">
                <a:solidFill>
                  <a:srgbClr val="333333"/>
                </a:solidFill>
                <a:latin typeface="Helvetica Neue"/>
              </a:rPr>
              <a:t>예시</a:t>
            </a:r>
            <a:endParaRPr lang="en-US" altLang="ko-KR" sz="2000" dirty="0">
              <a:solidFill>
                <a:srgbClr val="333333"/>
              </a:solidFill>
              <a:latin typeface="Helvetica Neue"/>
            </a:endParaRPr>
          </a:p>
          <a:p>
            <a:pPr marL="324000" lvl="1" indent="0">
              <a:buNone/>
            </a:pPr>
            <a:r>
              <a:rPr lang="en-US" altLang="ko-KR" sz="1600" dirty="0"/>
              <a:t>8 24</a:t>
            </a:r>
          </a:p>
          <a:p>
            <a:pPr marL="324000" lvl="1" indent="0">
              <a:buNone/>
            </a:pPr>
            <a:r>
              <a:rPr lang="en-US" altLang="ko-KR" sz="1600" dirty="0"/>
              <a:t>1 2 4 8</a:t>
            </a:r>
            <a:endParaRPr lang="ko-KR" altLang="en-US" sz="16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0021AF-9F69-AC27-D090-BAC41AD570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프로그램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5B2EB-D5EC-70F0-74B8-8610D764190B}"/>
              </a:ext>
            </a:extLst>
          </p:cNvPr>
          <p:cNvSpPr txBox="1"/>
          <p:nvPr/>
        </p:nvSpPr>
        <p:spPr>
          <a:xfrm>
            <a:off x="6650181" y="1844175"/>
            <a:ext cx="4871259" cy="35276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</a:rPr>
              <a:t>&gt;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int a, b;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</a:rPr>
              <a:t>scanf</a:t>
            </a:r>
            <a:r>
              <a:rPr lang="en-US" altLang="ko-KR" dirty="0">
                <a:latin typeface="Consolas" panose="020B0609020204030204" pitchFamily="49" charset="0"/>
              </a:rPr>
              <a:t>("%d %d", &amp;a, &amp;b);</a:t>
            </a:r>
          </a:p>
          <a:p>
            <a:pPr marL="0" lvl="1" indent="0"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</a:p>
          <a:p>
            <a:pPr marL="0" lvl="1" indent="0"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A572B-CF6C-C6A4-91C3-40D58A4B1707}"/>
              </a:ext>
            </a:extLst>
          </p:cNvPr>
          <p:cNvSpPr txBox="1"/>
          <p:nvPr/>
        </p:nvSpPr>
        <p:spPr>
          <a:xfrm>
            <a:off x="6650181" y="9425992"/>
            <a:ext cx="4871259" cy="41107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int a, b;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</a:rPr>
              <a:t>scanf</a:t>
            </a:r>
            <a:r>
              <a:rPr lang="en-US" altLang="ko-KR" sz="1400" dirty="0">
                <a:latin typeface="Consolas" panose="020B0609020204030204" pitchFamily="49" charset="0"/>
              </a:rPr>
              <a:t>("%d %d", &amp;a, &amp;b);</a:t>
            </a:r>
          </a:p>
          <a:p>
            <a:pPr marL="0" lvl="1" indent="0">
              <a:lnSpc>
                <a:spcPct val="125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int min;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if(a&gt;b) min=b;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else    min=a;</a:t>
            </a:r>
          </a:p>
          <a:p>
            <a:pPr marL="0" lvl="1" indent="0">
              <a:lnSpc>
                <a:spcPct val="125000"/>
              </a:lnSpc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int d = 1;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while(d &lt;= min)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if(</a:t>
            </a:r>
            <a:r>
              <a:rPr lang="en-US" altLang="ko-KR" sz="1400" dirty="0" err="1">
                <a:latin typeface="Consolas" panose="020B0609020204030204" pitchFamily="49" charset="0"/>
              </a:rPr>
              <a:t>a%d</a:t>
            </a:r>
            <a:r>
              <a:rPr lang="en-US" altLang="ko-KR" sz="1400" dirty="0">
                <a:latin typeface="Consolas" panose="020B0609020204030204" pitchFamily="49" charset="0"/>
              </a:rPr>
              <a:t>==0 &amp;&amp; </a:t>
            </a:r>
            <a:r>
              <a:rPr lang="en-US" altLang="ko-KR" sz="1400" dirty="0" err="1">
                <a:latin typeface="Consolas" panose="020B0609020204030204" pitchFamily="49" charset="0"/>
              </a:rPr>
              <a:t>b%d</a:t>
            </a:r>
            <a:r>
              <a:rPr lang="en-US" altLang="ko-KR" sz="1400" dirty="0">
                <a:latin typeface="Consolas" panose="020B0609020204030204" pitchFamily="49" charset="0"/>
              </a:rPr>
              <a:t>==0)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</a:rPr>
              <a:t>("%d ", d);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    d++;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    }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6F42096-584F-7664-C9EF-AE69CF79DC24}"/>
              </a:ext>
            </a:extLst>
          </p:cNvPr>
          <p:cNvSpPr/>
          <p:nvPr/>
        </p:nvSpPr>
        <p:spPr>
          <a:xfrm>
            <a:off x="12192000" y="3429001"/>
            <a:ext cx="4360985" cy="1461052"/>
          </a:xfrm>
          <a:prstGeom prst="rect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for(int d=1; d&lt;=a &amp;&amp; d&lt;=b;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++)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if(</a:t>
            </a:r>
            <a:r>
              <a:rPr lang="en-US" altLang="ko-KR" dirty="0" err="1">
                <a:latin typeface="Consolas" panose="020B0609020204030204" pitchFamily="49" charset="0"/>
              </a:rPr>
              <a:t>a%d</a:t>
            </a:r>
            <a:r>
              <a:rPr lang="en-US" altLang="ko-KR" dirty="0">
                <a:latin typeface="Consolas" panose="020B0609020204030204" pitchFamily="49" charset="0"/>
              </a:rPr>
              <a:t>==0 &amp;&amp; </a:t>
            </a:r>
            <a:r>
              <a:rPr lang="en-US" altLang="ko-KR" dirty="0" err="1">
                <a:latin typeface="Consolas" panose="020B0609020204030204" pitchFamily="49" charset="0"/>
              </a:rPr>
              <a:t>b%d</a:t>
            </a:r>
            <a:r>
              <a:rPr lang="en-US" altLang="ko-KR" dirty="0">
                <a:latin typeface="Consolas" panose="020B0609020204030204" pitchFamily="49" charset="0"/>
              </a:rPr>
              <a:t>==0)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 ", d);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en-US" altLang="ko-KR" sz="15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4EBD0DC-E613-8D3E-E13F-186DCCC2CDFC}"/>
              </a:ext>
            </a:extLst>
          </p:cNvPr>
          <p:cNvSpPr/>
          <p:nvPr/>
        </p:nvSpPr>
        <p:spPr>
          <a:xfrm>
            <a:off x="984738" y="5744308"/>
            <a:ext cx="1477108" cy="7268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8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41342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 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dirty="0"/>
              <a:t>한 정수 </a:t>
            </a:r>
            <a:r>
              <a:rPr lang="en-US" altLang="ko-KR" dirty="0"/>
              <a:t>n</a:t>
            </a:r>
            <a:r>
              <a:rPr lang="ko-KR" altLang="en-US" dirty="0"/>
              <a:t>을 입력 받아서 </a:t>
            </a:r>
            <a:r>
              <a:rPr lang="en-US" altLang="ko-KR" dirty="0"/>
              <a:t>n</a:t>
            </a:r>
            <a:r>
              <a:rPr lang="ko-KR" altLang="en-US" dirty="0"/>
              <a:t>의 모든 약수의 합을 구하는 프로그램을 </a:t>
            </a:r>
            <a:r>
              <a:rPr lang="ko-KR" altLang="en-US" dirty="0" err="1"/>
              <a:t>작성하시오</a:t>
            </a:r>
            <a:r>
              <a:rPr lang="en-US" altLang="ko-KR" dirty="0"/>
              <a:t>.</a:t>
            </a:r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dirty="0"/>
              <a:t>예를 들어 </a:t>
            </a:r>
            <a:r>
              <a:rPr lang="en-US" altLang="ko-KR" dirty="0"/>
              <a:t>10</a:t>
            </a:r>
            <a:r>
              <a:rPr lang="ko-KR" altLang="en-US" dirty="0"/>
              <a:t>의 약수는 </a:t>
            </a:r>
            <a:r>
              <a:rPr lang="en-US" altLang="ko-KR" dirty="0"/>
              <a:t>1, 2, 5, 10</a:t>
            </a:r>
            <a:r>
              <a:rPr lang="ko-KR" altLang="en-US" dirty="0"/>
              <a:t>이므로 이 값들의 합인 </a:t>
            </a:r>
            <a:r>
              <a:rPr lang="en-US" altLang="ko-KR" dirty="0"/>
              <a:t>18</a:t>
            </a:r>
            <a:r>
              <a:rPr lang="ko-KR" altLang="en-US" dirty="0"/>
              <a:t>이 </a:t>
            </a:r>
            <a:r>
              <a:rPr lang="en-US" altLang="ko-KR" dirty="0"/>
              <a:t>10</a:t>
            </a:r>
            <a:r>
              <a:rPr lang="ko-KR" altLang="en-US" dirty="0"/>
              <a:t>의 약수의 합이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입력</a:t>
            </a:r>
            <a:endParaRPr lang="en-US" altLang="ko-KR" dirty="0"/>
          </a:p>
          <a:p>
            <a:pPr marL="324000" lvl="1" indent="0">
              <a:buNone/>
            </a:pPr>
            <a:r>
              <a:rPr lang="ko-KR" altLang="en-US" dirty="0"/>
              <a:t>첫번째 줄에 정수 </a:t>
            </a:r>
            <a:r>
              <a:rPr lang="en-US" altLang="ko-KR" dirty="0"/>
              <a:t>n</a:t>
            </a:r>
            <a:r>
              <a:rPr lang="ko-KR" altLang="en-US" dirty="0"/>
              <a:t>이 입력된다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en-US" altLang="ko-KR" dirty="0"/>
              <a:t> (</a:t>
            </a:r>
            <a:r>
              <a:rPr lang="ko-KR" altLang="en-US" dirty="0"/>
              <a:t>단</a:t>
            </a:r>
            <a:r>
              <a:rPr lang="en-US" altLang="ko-KR" dirty="0"/>
              <a:t>, 1 &lt;= n &lt;= 100,000)</a:t>
            </a:r>
          </a:p>
          <a:p>
            <a:r>
              <a:rPr lang="ko-KR" altLang="en-US" dirty="0"/>
              <a:t>출력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n</a:t>
            </a:r>
            <a:r>
              <a:rPr lang="ko-KR" altLang="en-US" dirty="0"/>
              <a:t>의 약수의 합을 출력한다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입력과 출력의 예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고찰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n</a:t>
            </a:r>
            <a:r>
              <a:rPr lang="ko-KR" altLang="en-US" dirty="0"/>
              <a:t>의 약수들을 어떻게 알아낼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71</a:t>
            </a:fld>
            <a:endParaRPr lang="ko-KR" altLang="en-US" noProof="0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1698752-92C1-F5A1-DA6E-7DB091614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451269"/>
              </p:ext>
            </p:extLst>
          </p:nvPr>
        </p:nvGraphicFramePr>
        <p:xfrm>
          <a:off x="6823698" y="2016942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6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6053D60-39CF-611A-1AC2-3D66ED84EFA9}"/>
              </a:ext>
            </a:extLst>
          </p:cNvPr>
          <p:cNvGraphicFramePr>
            <a:graphicFrameLocks/>
          </p:cNvGraphicFramePr>
          <p:nvPr/>
        </p:nvGraphicFramePr>
        <p:xfrm>
          <a:off x="6823698" y="3058160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18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765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약수의 합 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dirty="0"/>
              <a:t>한 정수 </a:t>
            </a:r>
            <a:r>
              <a:rPr lang="en-US" altLang="ko-KR" dirty="0"/>
              <a:t>n</a:t>
            </a:r>
            <a:r>
              <a:rPr lang="ko-KR" altLang="en-US" dirty="0"/>
              <a:t>을 입력 받아서 </a:t>
            </a:r>
            <a:r>
              <a:rPr lang="en-US" altLang="ko-KR" dirty="0"/>
              <a:t>n</a:t>
            </a:r>
            <a:r>
              <a:rPr lang="ko-KR" altLang="en-US" dirty="0"/>
              <a:t>의 모든 약수의 합을 구하는 프로그램을 </a:t>
            </a:r>
            <a:r>
              <a:rPr lang="ko-KR" altLang="en-US" dirty="0" err="1"/>
              <a:t>작성하시오</a:t>
            </a:r>
            <a:r>
              <a:rPr lang="en-US" altLang="ko-KR" dirty="0"/>
              <a:t>.</a:t>
            </a:r>
          </a:p>
          <a:p>
            <a:pPr marL="324000" lvl="1" indent="0">
              <a:lnSpc>
                <a:spcPct val="120000"/>
              </a:lnSpc>
              <a:buNone/>
            </a:pPr>
            <a:r>
              <a:rPr lang="ko-KR" altLang="en-US" dirty="0"/>
              <a:t>예를 들어 </a:t>
            </a:r>
            <a:r>
              <a:rPr lang="en-US" altLang="ko-KR" dirty="0"/>
              <a:t>10</a:t>
            </a:r>
            <a:r>
              <a:rPr lang="ko-KR" altLang="en-US" dirty="0"/>
              <a:t>의 약수는 </a:t>
            </a:r>
            <a:r>
              <a:rPr lang="en-US" altLang="ko-KR" dirty="0"/>
              <a:t>1, 2, 5, 10</a:t>
            </a:r>
            <a:r>
              <a:rPr lang="ko-KR" altLang="en-US" dirty="0"/>
              <a:t>이므로 이 값들의 합인 </a:t>
            </a:r>
            <a:r>
              <a:rPr lang="en-US" altLang="ko-KR" dirty="0"/>
              <a:t>18</a:t>
            </a:r>
            <a:r>
              <a:rPr lang="ko-KR" altLang="en-US" dirty="0"/>
              <a:t>이 </a:t>
            </a:r>
            <a:r>
              <a:rPr lang="en-US" altLang="ko-KR" dirty="0"/>
              <a:t>10</a:t>
            </a:r>
            <a:r>
              <a:rPr lang="ko-KR" altLang="en-US" dirty="0"/>
              <a:t>의 약수의 합이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입력</a:t>
            </a:r>
            <a:endParaRPr lang="en-US" altLang="ko-KR" dirty="0"/>
          </a:p>
          <a:p>
            <a:pPr marL="324000" lvl="1" indent="0">
              <a:buNone/>
            </a:pPr>
            <a:r>
              <a:rPr lang="ko-KR" altLang="en-US" dirty="0"/>
              <a:t>첫번째 줄에 정수 </a:t>
            </a:r>
            <a:r>
              <a:rPr lang="en-US" altLang="ko-KR" dirty="0"/>
              <a:t>n</a:t>
            </a:r>
            <a:r>
              <a:rPr lang="ko-KR" altLang="en-US" dirty="0"/>
              <a:t>이 입력된다</a:t>
            </a:r>
            <a:r>
              <a:rPr lang="en-US" altLang="ko-KR" dirty="0"/>
              <a:t>.</a:t>
            </a:r>
          </a:p>
          <a:p>
            <a:pPr marL="324000" lvl="1" indent="0">
              <a:buNone/>
            </a:pPr>
            <a:r>
              <a:rPr lang="en-US" altLang="ko-KR" dirty="0"/>
              <a:t> (</a:t>
            </a:r>
            <a:r>
              <a:rPr lang="ko-KR" altLang="en-US" dirty="0"/>
              <a:t>단</a:t>
            </a:r>
            <a:r>
              <a:rPr lang="en-US" altLang="ko-KR" dirty="0"/>
              <a:t>, 1 &lt;= n &lt;= 100,000)</a:t>
            </a:r>
          </a:p>
          <a:p>
            <a:r>
              <a:rPr lang="ko-KR" altLang="en-US" dirty="0"/>
              <a:t>출력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n</a:t>
            </a:r>
            <a:r>
              <a:rPr lang="ko-KR" altLang="en-US" dirty="0"/>
              <a:t>의 약수의 합을 출력한다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답안 예시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고찰</a:t>
            </a:r>
            <a:endParaRPr lang="en-US" altLang="ko-KR" dirty="0"/>
          </a:p>
          <a:p>
            <a:pPr marL="324000" lvl="1" indent="0">
              <a:buNone/>
            </a:pPr>
            <a:r>
              <a:rPr lang="en-US" altLang="ko-KR" dirty="0"/>
              <a:t>n</a:t>
            </a:r>
            <a:r>
              <a:rPr lang="ko-KR" altLang="en-US" dirty="0"/>
              <a:t>의 약수들을 어떻게 알아낼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72</a:t>
            </a:fld>
            <a:endParaRPr lang="ko-KR" altLang="en-US" noProof="0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C1698752-92C1-F5A1-DA6E-7DB091614F0F}"/>
              </a:ext>
            </a:extLst>
          </p:cNvPr>
          <p:cNvGraphicFramePr>
            <a:graphicFrameLocks/>
          </p:cNvGraphicFramePr>
          <p:nvPr/>
        </p:nvGraphicFramePr>
        <p:xfrm>
          <a:off x="6823698" y="2016942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8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6053D60-39CF-611A-1AC2-3D66ED84EFA9}"/>
              </a:ext>
            </a:extLst>
          </p:cNvPr>
          <p:cNvGraphicFramePr>
            <a:graphicFrameLocks/>
          </p:cNvGraphicFramePr>
          <p:nvPr/>
        </p:nvGraphicFramePr>
        <p:xfrm>
          <a:off x="6823698" y="3058160"/>
          <a:ext cx="41549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6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207746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10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18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D97C08-830F-5E31-A86B-F519F8BCD0E4}"/>
              </a:ext>
            </a:extLst>
          </p:cNvPr>
          <p:cNvSpPr txBox="1"/>
          <p:nvPr/>
        </p:nvSpPr>
        <p:spPr>
          <a:xfrm>
            <a:off x="6371435" y="1871979"/>
            <a:ext cx="5194768" cy="45555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1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main() {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n;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("%d", &amp;n);</a:t>
            </a:r>
          </a:p>
          <a:p>
            <a:pPr>
              <a:lnSpc>
                <a:spcPct val="11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ans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= 0;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lnSpc>
                <a:spcPct val="11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("%d\n",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ans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return</a:t>
            </a:r>
            <a:r>
              <a:rPr lang="ko-KR" altLang="en-US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0;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852717" y="6858000"/>
            <a:ext cx="3329783" cy="1199896"/>
          </a:xfrm>
          <a:prstGeom prst="rect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for(int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=1;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&lt;=n;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++) {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if(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n%i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== 0)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ans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ans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+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6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045E-16 L 2.29167E-6 -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중첩된 </a:t>
            </a:r>
            <a:r>
              <a:rPr lang="en-US" altLang="ko-KR" dirty="0"/>
              <a:t>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ko-KR" altLang="en-US" dirty="0"/>
              <a:t>한 학급 </a:t>
            </a:r>
            <a:r>
              <a:rPr lang="en-US" altLang="ko-KR" dirty="0"/>
              <a:t>1</a:t>
            </a:r>
            <a:r>
              <a:rPr lang="ko-KR" altLang="en-US" dirty="0"/>
              <a:t>번 부터 </a:t>
            </a:r>
            <a:r>
              <a:rPr lang="en-US" altLang="ko-KR" dirty="0"/>
              <a:t>30</a:t>
            </a:r>
            <a:r>
              <a:rPr lang="ko-KR" altLang="en-US" dirty="0"/>
              <a:t>번까지 출력한다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964EA4E-5332-DB66-A009-114A15D1C6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ko-KR" altLang="en-US" dirty="0"/>
              <a:t>열 개 학급에 대하여 출력한다</a:t>
            </a:r>
            <a:r>
              <a:rPr lang="en-US" altLang="ko-KR" dirty="0"/>
              <a:t>.</a:t>
            </a:r>
          </a:p>
          <a:p>
            <a:pPr marL="457200" indent="-457200">
              <a:buFont typeface="+mj-lt"/>
              <a:buAutoNum type="arabicParenR" startAt="2"/>
            </a:pPr>
            <a:endParaRPr lang="en-US" altLang="ko-KR" dirty="0"/>
          </a:p>
          <a:p>
            <a:pPr marL="457200" indent="-457200">
              <a:buFont typeface="+mj-lt"/>
              <a:buAutoNum type="arabicParenR" startAt="2"/>
            </a:pPr>
            <a:endParaRPr lang="en-US" altLang="ko-KR" dirty="0"/>
          </a:p>
          <a:p>
            <a:pPr marL="457200" indent="-457200">
              <a:buFont typeface="+mj-lt"/>
              <a:buAutoNum type="arabicParenR" startAt="2"/>
            </a:pPr>
            <a:endParaRPr lang="en-US" altLang="ko-KR" dirty="0"/>
          </a:p>
          <a:p>
            <a:pPr marL="457200" indent="-457200">
              <a:buFont typeface="+mj-lt"/>
              <a:buAutoNum type="arabicParenR" startAt="2"/>
            </a:pPr>
            <a:endParaRPr lang="en-US" altLang="ko-KR" dirty="0"/>
          </a:p>
          <a:p>
            <a:pPr marL="457200" indent="-457200">
              <a:buFont typeface="+mj-lt"/>
              <a:buAutoNum type="arabicParenR" startAt="2"/>
            </a:pPr>
            <a:endParaRPr lang="en-US" altLang="ko-KR" dirty="0"/>
          </a:p>
          <a:p>
            <a:pPr marL="457200" indent="-457200">
              <a:buFont typeface="+mj-lt"/>
              <a:buAutoNum type="arabicParenR" startAt="2"/>
            </a:pPr>
            <a:endParaRPr lang="en-US" altLang="ko-KR" dirty="0"/>
          </a:p>
          <a:p>
            <a:pPr marL="457200" indent="-457200">
              <a:buFont typeface="+mj-lt"/>
              <a:buAutoNum type="arabicParenR" startAt="2"/>
            </a:pPr>
            <a:r>
              <a:rPr lang="ko-KR" altLang="en-US" dirty="0"/>
              <a:t>세 개 학년에 대하여 출력한다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73</a:t>
            </a:fld>
            <a:endParaRPr lang="ko-KR" alt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6694513" y="1929500"/>
            <a:ext cx="4775430" cy="31813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for(int c=1; c&lt;=10; </a:t>
            </a:r>
            <a:r>
              <a:rPr lang="en-US" altLang="ko-KR" dirty="0" err="1">
                <a:latin typeface="Consolas" panose="020B0609020204030204" pitchFamily="49" charset="0"/>
              </a:rPr>
              <a:t>c++</a:t>
            </a:r>
            <a:r>
              <a:rPr lang="en-US" altLang="ko-KR" dirty="0">
                <a:latin typeface="Consolas" panose="020B0609020204030204" pitchFamily="49" charset="0"/>
              </a:rPr>
              <a:t>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("[%d</a:t>
            </a:r>
            <a:r>
              <a:rPr lang="ko-KR" altLang="en-US" dirty="0">
                <a:latin typeface="Consolas" panose="020B0609020204030204" pitchFamily="49" charset="0"/>
              </a:rPr>
              <a:t>반</a:t>
            </a:r>
            <a:r>
              <a:rPr lang="en-US" altLang="ko-KR" dirty="0">
                <a:latin typeface="Consolas" panose="020B0609020204030204" pitchFamily="49" charset="0"/>
              </a:rPr>
              <a:t>]\n", c);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for(int n=1; n&lt;=30; n++)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("%4d ", n);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}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("\n");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}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EE42A-B77E-9AA6-7305-1FAAC77E8007}"/>
              </a:ext>
            </a:extLst>
          </p:cNvPr>
          <p:cNvSpPr txBox="1"/>
          <p:nvPr/>
        </p:nvSpPr>
        <p:spPr>
          <a:xfrm>
            <a:off x="1148307" y="2377792"/>
            <a:ext cx="4775430" cy="17963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int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for(int n=1; n&lt;=30; n++)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("%4d ", n);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}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37116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중첩된 </a:t>
            </a:r>
            <a:r>
              <a:rPr lang="en-US" altLang="ko-KR" dirty="0"/>
              <a:t>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중첩된 </a:t>
            </a:r>
            <a:r>
              <a:rPr lang="en-US" altLang="ko-KR" dirty="0"/>
              <a:t>for </a:t>
            </a:r>
            <a:r>
              <a:rPr lang="ko-KR" altLang="en-US" dirty="0"/>
              <a:t>문을 이용하여 구구단 출력하기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74</a:t>
            </a:fld>
            <a:endParaRPr lang="ko-KR" alt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1123121" y="1861133"/>
            <a:ext cx="9059103" cy="42201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</a:rPr>
              <a:t>&gt;</a:t>
            </a:r>
          </a:p>
          <a:p>
            <a:pPr marL="0" lvl="1" indent="0"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main() {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for(int d=1; d&lt;=5; d++) { 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 // 1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단부터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5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단까지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 %d </a:t>
            </a:r>
            <a:r>
              <a:rPr lang="ko-KR" altLang="en-US" dirty="0">
                <a:latin typeface="Consolas" panose="020B0609020204030204" pitchFamily="49" charset="0"/>
              </a:rPr>
              <a:t>단</a:t>
            </a:r>
            <a:r>
              <a:rPr lang="en-US" altLang="ko-KR" dirty="0">
                <a:latin typeface="Consolas" panose="020B0609020204030204" pitchFamily="49" charset="0"/>
              </a:rPr>
              <a:t>\n", d);</a:t>
            </a:r>
          </a:p>
          <a:p>
            <a:pPr marL="0" lvl="1">
              <a:lnSpc>
                <a:spcPct val="125000"/>
              </a:lnSpc>
            </a:pPr>
            <a:r>
              <a:rPr lang="en-US" altLang="ko-KR" dirty="0">
                <a:latin typeface="Consolas" panose="020B0609020204030204" pitchFamily="49" charset="0"/>
              </a:rPr>
              <a:t>      for(int x=1; x&lt;=9; x++) {     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x1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부터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x9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까지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("%d x %d = %2d \n", d, x, d*x);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}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("\n");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}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return 0;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225" y="1861133"/>
            <a:ext cx="12096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311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중첩된 </a:t>
            </a:r>
            <a:r>
              <a:rPr lang="en-US" altLang="ko-KR" dirty="0"/>
              <a:t>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559596" cy="503935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dirty="0"/>
              <a:t>연습문제 </a:t>
            </a:r>
            <a:endParaRPr lang="en-US" altLang="ko-KR" dirty="0"/>
          </a:p>
          <a:p>
            <a:pPr marL="324000" lvl="1" indent="0" algn="just">
              <a:lnSpc>
                <a:spcPct val="130000"/>
              </a:lnSpc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삼각형의 밑변 길이 정수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a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를 입력 받아 </a:t>
            </a:r>
            <a:r>
              <a:rPr lang="ko-KR" altLang="en-US" dirty="0"/>
              <a:t>중첩된 반복문을 이용하여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아래 그림과 같은 직각 삼각형 모양을 출력하는 프로그램을 작성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하시오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정답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75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109638" y="3553780"/>
            <a:ext cx="1658558" cy="2755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*****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******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*******</a:t>
            </a:r>
            <a:endParaRPr lang="en-US" altLang="ko-K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48272" y="1856579"/>
            <a:ext cx="4862536" cy="45555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16006-C36E-9917-B277-012387DC4990}"/>
              </a:ext>
            </a:extLst>
          </p:cNvPr>
          <p:cNvSpPr txBox="1"/>
          <p:nvPr/>
        </p:nvSpPr>
        <p:spPr>
          <a:xfrm>
            <a:off x="6748272" y="6525505"/>
            <a:ext cx="4862536" cy="45555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main(void)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a;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scanf("%d", &amp;a);</a:t>
            </a:r>
          </a:p>
          <a:p>
            <a:pPr>
              <a:lnSpc>
                <a:spcPct val="125000"/>
              </a:lnSpc>
              <a:buNone/>
            </a:pPr>
            <a:endParaRPr lang="pt-BR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for(int n=1; n&lt;=a; n++)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for(int s=1; s&lt;=n; s++)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printf("*");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}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printf("\n");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  <a:p>
            <a:pPr>
              <a:lnSpc>
                <a:spcPct val="125000"/>
              </a:lnSpc>
              <a:buNone/>
            </a:pPr>
            <a:endParaRPr lang="pt-BR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9E39D-5F2D-472A-347F-EB69EF4381E8}"/>
              </a:ext>
            </a:extLst>
          </p:cNvPr>
          <p:cNvSpPr txBox="1"/>
          <p:nvPr/>
        </p:nvSpPr>
        <p:spPr>
          <a:xfrm>
            <a:off x="2768196" y="3553780"/>
            <a:ext cx="1658558" cy="2745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</a:rPr>
              <a:t>개</a:t>
            </a:r>
            <a:endParaRPr lang="en-US" altLang="ko-K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</a:rPr>
              <a:t>개</a:t>
            </a:r>
            <a:endParaRPr lang="en-US" altLang="ko-K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</a:rPr>
              <a:t>개</a:t>
            </a:r>
            <a:endParaRPr lang="en-US" altLang="ko-K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</a:rPr>
              <a:t>개</a:t>
            </a:r>
            <a:endParaRPr lang="en-US" altLang="ko-K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</a:rPr>
              <a:t>개</a:t>
            </a:r>
            <a:endParaRPr lang="en-US" altLang="ko-K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</a:rPr>
              <a:t>개</a:t>
            </a:r>
            <a:endParaRPr lang="en-US" altLang="ko-K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-0.682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반복문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중첩된 </a:t>
            </a:r>
            <a:r>
              <a:rPr lang="en-US" altLang="ko-KR" dirty="0"/>
              <a:t>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559596" cy="503935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dirty="0"/>
              <a:t>연습문제 </a:t>
            </a:r>
            <a:endParaRPr lang="en-US" altLang="ko-KR" dirty="0"/>
          </a:p>
          <a:p>
            <a:pPr marL="324000" lvl="1" indent="0" algn="just">
              <a:lnSpc>
                <a:spcPct val="130000"/>
              </a:lnSpc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삼각형의 밑변 길이 정수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a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를 입력 받아 </a:t>
            </a:r>
            <a:r>
              <a:rPr lang="ko-KR" altLang="en-US" dirty="0"/>
              <a:t>중첩된 반복문을 이용하여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 Neue"/>
              </a:rPr>
              <a:t>아래 그림과 같은 직각 삼각형 모양을 출력하는 프로그램을 작성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 Neue"/>
              </a:rPr>
              <a:t>하시오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정답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76</a:t>
            </a:fld>
            <a:endParaRPr lang="ko-KR" alt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6748272" y="1856579"/>
            <a:ext cx="4862536" cy="45555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1E71F-DC0B-2CB4-D6B8-D1753A399373}"/>
              </a:ext>
            </a:extLst>
          </p:cNvPr>
          <p:cNvSpPr txBox="1"/>
          <p:nvPr/>
        </p:nvSpPr>
        <p:spPr>
          <a:xfrm>
            <a:off x="1096575" y="3508183"/>
            <a:ext cx="1658558" cy="2755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/>
              <a:t>      </a:t>
            </a:r>
            <a:r>
              <a:rPr lang="ko-KR" altLang="en-US" sz="2000" dirty="0"/>
              <a:t>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/>
              <a:t>     </a:t>
            </a:r>
            <a:r>
              <a:rPr lang="ko-KR" altLang="en-US" sz="2000" dirty="0"/>
              <a:t>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/>
              <a:t>    </a:t>
            </a:r>
            <a:r>
              <a:rPr lang="ko-KR" altLang="en-US" sz="2000" dirty="0"/>
              <a:t>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****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/>
              <a:t>  </a:t>
            </a:r>
            <a:r>
              <a:rPr lang="ko-KR" altLang="en-US" sz="2000" dirty="0"/>
              <a:t>*****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 ******</a:t>
            </a:r>
            <a:endParaRPr lang="en-US" altLang="ko-KR" sz="2000" dirty="0"/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/>
              <a:t>*******</a:t>
            </a: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16006-C36E-9917-B277-012387DC4990}"/>
              </a:ext>
            </a:extLst>
          </p:cNvPr>
          <p:cNvSpPr txBox="1"/>
          <p:nvPr/>
        </p:nvSpPr>
        <p:spPr>
          <a:xfrm>
            <a:off x="1865563" y="6525505"/>
            <a:ext cx="4862536" cy="45555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&lt;stdio.h&gt;</a:t>
            </a:r>
          </a:p>
          <a:p>
            <a:pPr>
              <a:lnSpc>
                <a:spcPct val="125000"/>
              </a:lnSpc>
              <a:buNone/>
            </a:pPr>
            <a:endParaRPr lang="pt-BR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main(void)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a;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scanf("%d", &amp;a);</a:t>
            </a:r>
          </a:p>
          <a:p>
            <a:pPr>
              <a:lnSpc>
                <a:spcPct val="125000"/>
              </a:lnSpc>
              <a:buNone/>
            </a:pPr>
            <a:endParaRPr lang="pt-BR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for(int n=1; n&lt;=a; n++)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for(int s=1; s&lt;=a-n; s++)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printf(" ");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}</a:t>
            </a:r>
          </a:p>
          <a:p>
            <a:pPr>
              <a:lnSpc>
                <a:spcPct val="125000"/>
              </a:lnSpc>
              <a:buNone/>
            </a:pPr>
            <a:endParaRPr lang="pt-BR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for(int s=1; s&lt;=n; s++) {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printf("*");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}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printf("\n");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25000"/>
              </a:lnSpc>
              <a:buNone/>
            </a:pPr>
            <a:r>
              <a:rPr lang="pt-BR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12E74-FDA3-4CD9-1F21-6F21BADF7BFD}"/>
              </a:ext>
            </a:extLst>
          </p:cNvPr>
          <p:cNvSpPr txBox="1"/>
          <p:nvPr/>
        </p:nvSpPr>
        <p:spPr>
          <a:xfrm>
            <a:off x="2755132" y="3508183"/>
            <a:ext cx="2900950" cy="2755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</a:rPr>
              <a:t>공백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</a:rPr>
              <a:t>?+</a:t>
            </a: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</a:rPr>
              <a:t>별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</a:rPr>
              <a:t>개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</a:rPr>
              <a:t>=a</a:t>
            </a: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</a:rPr>
              <a:t>개</a:t>
            </a:r>
            <a:endParaRPr lang="en-US" altLang="ko-KR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lvl="1" indent="0">
              <a:lnSpc>
                <a:spcPct val="125000"/>
              </a:lnSpc>
              <a:buNone/>
            </a:pP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</a:rPr>
              <a:t>∴ 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</a:rPr>
              <a:t>? = a-n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CFF0E-FA44-E1B6-6F3F-23C59E98C4F9}"/>
              </a:ext>
            </a:extLst>
          </p:cNvPr>
          <p:cNvSpPr txBox="1"/>
          <p:nvPr/>
        </p:nvSpPr>
        <p:spPr>
          <a:xfrm>
            <a:off x="6755060" y="6525505"/>
            <a:ext cx="4862536" cy="45555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main(void)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a;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("%d", &amp;a);</a:t>
            </a:r>
          </a:p>
          <a:p>
            <a:pPr>
              <a:lnSpc>
                <a:spcPct val="125000"/>
              </a:lnSpc>
              <a:buNone/>
            </a:pPr>
            <a:endParaRPr lang="en-US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for(int n=1; n&lt;=a; n++)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for(int s=1; s&lt;=a; s++)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if(s&lt;=a-n) </a:t>
            </a:r>
            <a:r>
              <a:rPr lang="en-US" altLang="ko-KR" sz="14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// a-n</a:t>
            </a:r>
            <a:r>
              <a:rPr lang="ko-KR" altLang="en-US" sz="1400" dirty="0">
                <a:solidFill>
                  <a:srgbClr val="00B05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개의 공백</a:t>
            </a:r>
            <a:endParaRPr lang="en-US" altLang="ko-KR" sz="1400" dirty="0">
              <a:solidFill>
                <a:srgbClr val="00B050"/>
              </a:solidFill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    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 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else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    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("*");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ko-KR" sz="14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("\n");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4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  <a:endParaRPr lang="pt-BR" altLang="ko-KR" sz="14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1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제어문</a:t>
            </a:r>
            <a:r>
              <a:rPr lang="ko-KR" altLang="en-US" dirty="0"/>
              <a:t> </a:t>
            </a:r>
            <a:r>
              <a:rPr lang="en-US" altLang="ko-KR" dirty="0"/>
              <a:t>– break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break </a:t>
            </a:r>
            <a:r>
              <a:rPr lang="ko-KR" altLang="en-US" dirty="0">
                <a:latin typeface="+mn-ea"/>
              </a:rPr>
              <a:t>문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+mn-ea"/>
              </a:rPr>
              <a:t>switch, for, while, do ~ while</a:t>
            </a:r>
            <a:r>
              <a:rPr lang="ko-KR" altLang="en-US" dirty="0">
                <a:latin typeface="+mn-ea"/>
              </a:rPr>
              <a:t>문의 영역을 빠져 나오기 위해 사용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dirty="0">
                <a:latin typeface="+mn-ea"/>
              </a:rPr>
              <a:t>가장 가까운 루프를 벗어난다</a:t>
            </a:r>
            <a:r>
              <a:rPr lang="en-US" altLang="ko-KR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dirty="0">
                <a:latin typeface="+mn-ea"/>
              </a:rPr>
              <a:t>사용 예</a:t>
            </a:r>
            <a:endParaRPr lang="en-US" altLang="ko-KR" dirty="0">
              <a:latin typeface="+mn-ea"/>
            </a:endParaRPr>
          </a:p>
          <a:p>
            <a:pPr lvl="1" algn="just">
              <a:lnSpc>
                <a:spcPct val="125000"/>
              </a:lnSpc>
            </a:pPr>
            <a:r>
              <a:rPr lang="en-US" altLang="ko-KR" dirty="0">
                <a:latin typeface="+mn-ea"/>
              </a:rPr>
              <a:t>1+2+3+···+n </a:t>
            </a:r>
            <a:r>
              <a:rPr lang="ko-KR" altLang="en-US" dirty="0">
                <a:latin typeface="+mn-ea"/>
              </a:rPr>
              <a:t>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합이 처음으로 </a:t>
            </a:r>
            <a:r>
              <a:rPr lang="en-US" altLang="ko-KR" dirty="0">
                <a:latin typeface="+mn-ea"/>
              </a:rPr>
              <a:t>100</a:t>
            </a:r>
            <a:r>
              <a:rPr lang="ko-KR" altLang="en-US" dirty="0">
                <a:latin typeface="+mn-ea"/>
              </a:rPr>
              <a:t>이상이 될 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그 때의 합과 </a:t>
            </a:r>
            <a:r>
              <a:rPr lang="en-US" altLang="ko-KR" dirty="0">
                <a:latin typeface="+mn-ea"/>
              </a:rPr>
              <a:t>n</a:t>
            </a:r>
            <a:r>
              <a:rPr lang="ko-KR" altLang="en-US" dirty="0">
                <a:latin typeface="+mn-ea"/>
              </a:rPr>
              <a:t>을 구하는 프로그램을 작성하시오</a:t>
            </a:r>
            <a:r>
              <a:rPr lang="en-US" altLang="ko-KR" dirty="0">
                <a:latin typeface="+mn-ea"/>
              </a:rPr>
              <a:t>.</a:t>
            </a:r>
            <a:r>
              <a:rPr lang="ko-KR" altLang="en-US" dirty="0">
                <a:latin typeface="+mn-ea"/>
              </a:rPr>
              <a:t>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77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459688" y="1881556"/>
            <a:ext cx="5151120" cy="45555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sum=0, n;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for(n=1; true; n++)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sum = sum + n;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if(sum &gt;= 100)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break;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("n: %d, sum: %d \n", n, sum);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return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227293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소수 판별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 algn="just">
              <a:lnSpc>
                <a:spcPct val="125000"/>
              </a:lnSpc>
              <a:buNone/>
            </a:pPr>
            <a:r>
              <a:rPr lang="en-US" altLang="ko-KR" dirty="0"/>
              <a:t>3 </a:t>
            </a:r>
            <a:r>
              <a:rPr lang="ko-KR" altLang="en-US" dirty="0"/>
              <a:t>이상의 자연수</a:t>
            </a:r>
            <a:r>
              <a:rPr lang="en-US" altLang="ko-KR" dirty="0"/>
              <a:t>(n)</a:t>
            </a:r>
            <a:r>
              <a:rPr lang="ko-KR" altLang="en-US" dirty="0"/>
              <a:t>가 입력되었을 때</a:t>
            </a:r>
            <a:r>
              <a:rPr lang="en-US" altLang="ko-KR" dirty="0"/>
              <a:t>, </a:t>
            </a:r>
            <a:r>
              <a:rPr lang="ko-KR" altLang="en-US" dirty="0"/>
              <a:t>소수 여부를 판별하는 프로그램을 작성해 보자</a:t>
            </a:r>
            <a:r>
              <a:rPr lang="en-US" altLang="ko-KR" dirty="0"/>
              <a:t>.</a:t>
            </a:r>
          </a:p>
          <a:p>
            <a:pPr marL="324000" lvl="1" indent="0" algn="just">
              <a:lnSpc>
                <a:spcPct val="125000"/>
              </a:lnSpc>
              <a:buNone/>
            </a:pPr>
            <a:r>
              <a:rPr lang="en-US" altLang="ko-KR" dirty="0"/>
              <a:t>(3 </a:t>
            </a:r>
            <a:r>
              <a:rPr lang="ko-KR" altLang="en-US" dirty="0"/>
              <a:t>≤ </a:t>
            </a:r>
            <a:r>
              <a:rPr lang="en-US" altLang="ko-KR" dirty="0"/>
              <a:t>n </a:t>
            </a:r>
            <a:r>
              <a:rPr lang="ko-KR" altLang="en-US" dirty="0"/>
              <a:t>≤ </a:t>
            </a:r>
            <a:r>
              <a:rPr lang="en-US" altLang="ko-KR" dirty="0"/>
              <a:t>1,000,000)</a:t>
            </a:r>
          </a:p>
          <a:p>
            <a:pPr algn="just">
              <a:lnSpc>
                <a:spcPct val="125000"/>
              </a:lnSpc>
            </a:pPr>
            <a:r>
              <a:rPr lang="ko-KR" altLang="en-US" dirty="0"/>
              <a:t>입력과 출력 예시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784848" y="1341121"/>
            <a:ext cx="4736594" cy="5039359"/>
          </a:xfrm>
        </p:spPr>
        <p:txBody>
          <a:bodyPr>
            <a:normAutofit/>
          </a:bodyPr>
          <a:lstStyle/>
          <a:p>
            <a:r>
              <a:rPr lang="en-US" altLang="ko-KR" dirty="0"/>
              <a:t> </a:t>
            </a:r>
            <a:r>
              <a:rPr lang="ko-KR" altLang="en-US" dirty="0"/>
              <a:t>프로그램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78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7331582" y="1845437"/>
            <a:ext cx="4571833" cy="421703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int n;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("%d", n);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46" y="3244088"/>
            <a:ext cx="1645319" cy="313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표 6">
            <a:extLst>
              <a:ext uri="{FF2B5EF4-FFF2-40B4-BE49-F238E27FC236}">
                <a16:creationId xmlns:a16="http://schemas.microsoft.com/office/drawing/2014/main" id="{C1698752-92C1-F5A1-DA6E-7DB091614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21166"/>
              </p:ext>
            </p:extLst>
          </p:nvPr>
        </p:nvGraphicFramePr>
        <p:xfrm>
          <a:off x="1028008" y="4119880"/>
          <a:ext cx="3335990" cy="114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995">
                  <a:extLst>
                    <a:ext uri="{9D8B030D-6E8A-4147-A177-3AD203B41FA5}">
                      <a16:colId xmlns:a16="http://schemas.microsoft.com/office/drawing/2014/main" val="3723754235"/>
                    </a:ext>
                  </a:extLst>
                </a:gridCol>
                <a:gridCol w="1667995">
                  <a:extLst>
                    <a:ext uri="{9D8B030D-6E8A-4147-A177-3AD203B41FA5}">
                      <a16:colId xmlns:a16="http://schemas.microsoft.com/office/drawing/2014/main" val="3196977579"/>
                    </a:ext>
                  </a:extLst>
                </a:gridCol>
              </a:tblGrid>
              <a:tr h="381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입력 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출력 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95920"/>
                  </a:ext>
                </a:extLst>
              </a:tr>
              <a:tr h="381260">
                <a:tc>
                  <a:txBody>
                    <a:bodyPr/>
                    <a:lstStyle/>
                    <a:p>
                      <a:r>
                        <a:rPr lang="en-US" altLang="ko-KR" dirty="0">
                          <a:effectLst/>
                          <a:latin typeface="Consolas" panose="020B0609020204030204" pitchFamily="49" charset="0"/>
                        </a:rPr>
                        <a:t>41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prime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52744"/>
                  </a:ext>
                </a:extLst>
              </a:tr>
              <a:tr h="381260"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111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composite</a:t>
                      </a:r>
                      <a:endParaRPr lang="ko-KR" altLang="en-US" dirty="0"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57722D28-9DBA-DC39-4F7C-97227D47ECB0}"/>
              </a:ext>
            </a:extLst>
          </p:cNvPr>
          <p:cNvSpPr/>
          <p:nvPr/>
        </p:nvSpPr>
        <p:spPr>
          <a:xfrm>
            <a:off x="7343305" y="6858000"/>
            <a:ext cx="4120083" cy="1852246"/>
          </a:xfrm>
          <a:prstGeom prst="rect">
            <a:avLst/>
          </a:prstGeom>
          <a:ln w="12700">
            <a:noFill/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for(d=2; d&lt;n; d++) 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if(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n%d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==0) 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break;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if(d&lt;n)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("composite");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else 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("prime");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3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0.45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제어문</a:t>
            </a:r>
            <a:r>
              <a:rPr lang="ko-KR" altLang="en-US" dirty="0"/>
              <a:t> </a:t>
            </a:r>
            <a:r>
              <a:rPr lang="en-US" altLang="ko-KR" dirty="0"/>
              <a:t>– continue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2272" y="1341122"/>
            <a:ext cx="5201920" cy="50393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continue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 algn="just">
              <a:lnSpc>
                <a:spcPct val="150000"/>
              </a:lnSpc>
            </a:pPr>
            <a:r>
              <a:rPr lang="ko-KR" altLang="en-US" dirty="0" err="1"/>
              <a:t>반복문</a:t>
            </a:r>
            <a:r>
              <a:rPr lang="ko-KR" altLang="en-US" dirty="0"/>
              <a:t> 내에서 사용되며</a:t>
            </a:r>
            <a:r>
              <a:rPr lang="en-US" altLang="ko-KR" dirty="0"/>
              <a:t>, </a:t>
            </a:r>
            <a:r>
              <a:rPr lang="ko-KR" altLang="en-US" dirty="0"/>
              <a:t>남겨진 반복내용을 중단하고 다음 반복을 시작한다</a:t>
            </a:r>
            <a:r>
              <a:rPr lang="en-US" altLang="ko-KR" dirty="0"/>
              <a:t>.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algn="just">
              <a:lnSpc>
                <a:spcPct val="125000"/>
              </a:lnSpc>
            </a:pPr>
            <a:r>
              <a:rPr lang="ko-KR" altLang="en-US" dirty="0"/>
              <a:t>사용 예</a:t>
            </a:r>
            <a:endParaRPr lang="en-US" altLang="ko-KR" dirty="0"/>
          </a:p>
          <a:p>
            <a:pPr lvl="1" algn="just">
              <a:lnSpc>
                <a:spcPct val="125000"/>
              </a:lnSpc>
            </a:pP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20</a:t>
            </a:r>
            <a:r>
              <a:rPr lang="ko-KR" altLang="en-US" dirty="0"/>
              <a:t>까지의 정수 중에서 </a:t>
            </a:r>
            <a:r>
              <a:rPr lang="ko-KR" altLang="en-US" dirty="0" err="1"/>
              <a:t>홀수만을</a:t>
            </a:r>
            <a:r>
              <a:rPr lang="ko-KR" altLang="en-US" dirty="0"/>
              <a:t> </a:t>
            </a:r>
            <a:r>
              <a:rPr lang="ko-KR" altLang="en-US" dirty="0" err="1"/>
              <a:t>출력하시오</a:t>
            </a:r>
            <a:r>
              <a:rPr lang="en-US" altLang="ko-KR" dirty="0"/>
              <a:t>. (for, continue </a:t>
            </a:r>
            <a:r>
              <a:rPr lang="ko-KR" altLang="en-US" dirty="0"/>
              <a:t>문을 사용할 것</a:t>
            </a:r>
            <a:r>
              <a:rPr lang="en-US" altLang="ko-KR" dirty="0"/>
              <a:t>.)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79</a:t>
            </a:fld>
            <a:endParaRPr lang="ko-KR" alt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7038974" y="1561465"/>
            <a:ext cx="4571833" cy="45555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5000"/>
              </a:lnSpc>
              <a:buNone/>
            </a:pPr>
            <a:endParaRPr lang="en-US" altLang="ko-KR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main()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for(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=1;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&lt;=20;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++)  {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if(i%2==0)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continue;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("%3d ", </a:t>
            </a:r>
            <a:r>
              <a:rPr lang="en-US" altLang="ko-KR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}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return 0;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1368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56065-3C28-AEA9-340E-0F19F583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문제예시</a:t>
            </a:r>
            <a:r>
              <a:rPr lang="en-US" altLang="ko-KR" dirty="0"/>
              <a:t>: </a:t>
            </a:r>
            <a:r>
              <a:rPr lang="ko-KR" altLang="en-US" dirty="0"/>
              <a:t>카드놀이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54A19A-CCFD-2F9D-2B04-1D60C16FE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198310"/>
            <a:ext cx="5201920" cy="51821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ko-KR" altLang="en-US" dirty="0">
                <a:latin typeface="+mn-lt"/>
              </a:rPr>
              <a:t>입력형식</a:t>
            </a:r>
            <a:endParaRPr lang="en-US" altLang="ko-KR" dirty="0">
              <a:latin typeface="+mn-lt"/>
            </a:endParaRPr>
          </a:p>
          <a:p>
            <a:pPr marL="324000" lvl="1" indent="0" algn="just">
              <a:buNone/>
            </a:pPr>
            <a:r>
              <a:rPr lang="ko-KR" altLang="en-US" dirty="0">
                <a:latin typeface="+mn-lt"/>
              </a:rPr>
              <a:t>첫 줄에 정수 </a:t>
            </a:r>
            <a:r>
              <a:rPr lang="en-US" altLang="ko-KR" dirty="0">
                <a:latin typeface="+mn-lt"/>
              </a:rPr>
              <a:t>N</a:t>
            </a:r>
            <a:r>
              <a:rPr lang="ko-KR" altLang="en-US" dirty="0">
                <a:latin typeface="+mn-lt"/>
              </a:rPr>
              <a:t>과 </a:t>
            </a:r>
            <a:r>
              <a:rPr lang="en-US" altLang="ko-KR" dirty="0">
                <a:latin typeface="+mn-lt"/>
              </a:rPr>
              <a:t>K</a:t>
            </a:r>
            <a:r>
              <a:rPr lang="ko-KR" altLang="en-US" dirty="0">
                <a:latin typeface="+mn-lt"/>
              </a:rPr>
              <a:t>가 공백을 사이에 두고 주어진다</a:t>
            </a:r>
            <a:r>
              <a:rPr lang="en-US" altLang="ko-KR" dirty="0">
                <a:latin typeface="+mn-lt"/>
              </a:rPr>
              <a:t>. N, K</a:t>
            </a:r>
            <a:r>
              <a:rPr lang="ko-KR" altLang="en-US" dirty="0">
                <a:latin typeface="+mn-lt"/>
              </a:rPr>
              <a:t>는 각각 숫자가 적힌 카드의 수와 펼쳐진 카드의 수를 의미한다</a:t>
            </a:r>
            <a:r>
              <a:rPr lang="en-US" altLang="ko-KR" dirty="0">
                <a:latin typeface="+mn-lt"/>
              </a:rPr>
              <a:t>.</a:t>
            </a:r>
          </a:p>
          <a:p>
            <a:pPr marL="324000" lvl="1" indent="0" algn="just">
              <a:buNone/>
            </a:pPr>
            <a:r>
              <a:rPr lang="ko-KR" altLang="en-US" dirty="0">
                <a:latin typeface="+mn-lt"/>
              </a:rPr>
              <a:t>다음 </a:t>
            </a:r>
            <a:r>
              <a:rPr lang="en-US" altLang="ko-KR" dirty="0">
                <a:latin typeface="+mn-lt"/>
              </a:rPr>
              <a:t>K</a:t>
            </a:r>
            <a:r>
              <a:rPr lang="ko-KR" altLang="en-US" dirty="0">
                <a:latin typeface="+mn-lt"/>
              </a:rPr>
              <a:t>개의 줄 중 </a:t>
            </a:r>
            <a:r>
              <a:rPr lang="en-US" altLang="ko-KR" dirty="0" err="1">
                <a:latin typeface="+mn-lt"/>
              </a:rPr>
              <a:t>i</a:t>
            </a:r>
            <a:r>
              <a:rPr lang="ko-KR" altLang="en-US" dirty="0">
                <a:latin typeface="+mn-lt"/>
              </a:rPr>
              <a:t>번째 줄에는 정수 </a:t>
            </a:r>
            <a:r>
              <a:rPr lang="en-US" altLang="ko-KR" dirty="0">
                <a:latin typeface="+mn-lt"/>
              </a:rPr>
              <a:t>ai</a:t>
            </a:r>
            <a:r>
              <a:rPr lang="ko-KR" altLang="en-US" dirty="0">
                <a:latin typeface="+mn-lt"/>
              </a:rPr>
              <a:t>가 주어진다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>
                <a:latin typeface="+mn-lt"/>
              </a:rPr>
              <a:t>이는 펼쳐진 카드 중 </a:t>
            </a:r>
            <a:r>
              <a:rPr lang="en-US" altLang="ko-KR" dirty="0" err="1">
                <a:latin typeface="+mn-lt"/>
              </a:rPr>
              <a:t>i</a:t>
            </a:r>
            <a:r>
              <a:rPr lang="ko-KR" altLang="en-US" dirty="0">
                <a:latin typeface="+mn-lt"/>
              </a:rPr>
              <a:t>번째 카드에 쓰인 숫자를 의미한다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>
                <a:latin typeface="+mn-lt"/>
              </a:rPr>
              <a:t>숫자가 적히지 않은 카드는 </a:t>
            </a:r>
            <a:r>
              <a:rPr lang="en-US" altLang="ko-KR" dirty="0">
                <a:latin typeface="+mn-lt"/>
              </a:rPr>
              <a:t>0</a:t>
            </a:r>
            <a:r>
              <a:rPr lang="ko-KR" altLang="en-US" dirty="0">
                <a:latin typeface="+mn-lt"/>
              </a:rPr>
              <a:t>으로 주어진다</a:t>
            </a:r>
            <a:r>
              <a:rPr lang="en-US" altLang="ko-KR" dirty="0">
                <a:latin typeface="+mn-lt"/>
              </a:rPr>
              <a:t>.</a:t>
            </a:r>
          </a:p>
          <a:p>
            <a:pPr lvl="1" algn="just"/>
            <a:r>
              <a:rPr lang="pt-BR" altLang="ko-KR" dirty="0">
                <a:latin typeface="+mn-lt"/>
              </a:rPr>
              <a:t>1 ≤ N ≤ 100,000</a:t>
            </a:r>
          </a:p>
          <a:p>
            <a:pPr lvl="1" algn="just"/>
            <a:r>
              <a:rPr lang="pt-BR" altLang="ko-KR" dirty="0">
                <a:latin typeface="+mn-lt"/>
              </a:rPr>
              <a:t>1 ≤ K ≤ N</a:t>
            </a:r>
          </a:p>
          <a:p>
            <a:pPr lvl="1" algn="just"/>
            <a:r>
              <a:rPr lang="pt-BR" altLang="ko-KR" dirty="0">
                <a:latin typeface="+mn-lt"/>
              </a:rPr>
              <a:t>0 ≤ a</a:t>
            </a:r>
            <a:r>
              <a:rPr lang="pt-BR" altLang="ko-KR" baseline="-25000" dirty="0">
                <a:latin typeface="+mn-lt"/>
              </a:rPr>
              <a:t>i</a:t>
            </a:r>
            <a:r>
              <a:rPr lang="pt-BR" altLang="ko-KR" dirty="0">
                <a:latin typeface="+mn-lt"/>
              </a:rPr>
              <a:t> ≤ N</a:t>
            </a:r>
            <a:endParaRPr lang="en-US" altLang="ko-KR" dirty="0">
              <a:latin typeface="+mn-lt"/>
            </a:endParaRPr>
          </a:p>
          <a:p>
            <a:pPr algn="just"/>
            <a:r>
              <a:rPr lang="ko-KR" altLang="en-US" dirty="0">
                <a:latin typeface="+mn-lt"/>
              </a:rPr>
              <a:t>출력형식</a:t>
            </a:r>
            <a:endParaRPr lang="en-US" altLang="ko-KR" dirty="0">
              <a:latin typeface="+mn-lt"/>
            </a:endParaRPr>
          </a:p>
          <a:p>
            <a:pPr marL="324000" lvl="1" indent="0" algn="just">
              <a:buNone/>
            </a:pPr>
            <a:r>
              <a:rPr lang="ko-KR" altLang="en-US" dirty="0">
                <a:latin typeface="+mn-lt"/>
              </a:rPr>
              <a:t>충북이가 만들 수 있는 연속 정수열의 최대 길이를 출력한다</a:t>
            </a:r>
            <a:r>
              <a:rPr lang="en-US" altLang="ko-KR" dirty="0">
                <a:latin typeface="+mn-lt"/>
              </a:rPr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A633EA-DE40-3370-4825-E144B15AC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410" y="1196096"/>
            <a:ext cx="5356032" cy="56619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ko-KR" altLang="en-US" dirty="0"/>
              <a:t>입력과 출력의 예</a:t>
            </a:r>
            <a:endParaRPr lang="en-US" altLang="ko-KR" dirty="0"/>
          </a:p>
          <a:p>
            <a:pPr algn="just"/>
            <a:endParaRPr lang="en-US" altLang="ko-KR" dirty="0"/>
          </a:p>
          <a:p>
            <a:pPr algn="just"/>
            <a:endParaRPr lang="en-US" altLang="ko-KR" dirty="0"/>
          </a:p>
          <a:p>
            <a:pPr algn="just"/>
            <a:endParaRPr lang="en-US" altLang="ko-KR" dirty="0"/>
          </a:p>
          <a:p>
            <a:pPr algn="just"/>
            <a:endParaRPr lang="en-US" altLang="ko-KR" dirty="0"/>
          </a:p>
          <a:p>
            <a:pPr algn="just"/>
            <a:endParaRPr lang="en-US" altLang="ko-KR" dirty="0"/>
          </a:p>
          <a:p>
            <a:pPr algn="just"/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34EC1-C6CD-B055-1A93-57175C1BF09E}"/>
              </a:ext>
            </a:extLst>
          </p:cNvPr>
          <p:cNvSpPr txBox="1"/>
          <p:nvPr/>
        </p:nvSpPr>
        <p:spPr>
          <a:xfrm>
            <a:off x="603488" y="6519446"/>
            <a:ext cx="54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출처</a:t>
            </a:r>
            <a:r>
              <a:rPr lang="en-US" altLang="ko-KR" sz="1600" dirty="0">
                <a:latin typeface="+mn-ea"/>
              </a:rPr>
              <a:t>: 2023 </a:t>
            </a:r>
            <a:r>
              <a:rPr lang="ko-KR" altLang="en-US" sz="1600" dirty="0" err="1">
                <a:latin typeface="+mn-ea"/>
              </a:rPr>
              <a:t>충북정올</a:t>
            </a:r>
            <a:r>
              <a:rPr lang="ko-KR" altLang="en-US" sz="1600" dirty="0">
                <a:latin typeface="+mn-ea"/>
              </a:rPr>
              <a:t> 학교예선 중등부 </a:t>
            </a:r>
            <a:r>
              <a:rPr lang="en-US" altLang="ko-KR" sz="1600" dirty="0">
                <a:latin typeface="+mn-ea"/>
              </a:rPr>
              <a:t>4</a:t>
            </a:r>
            <a:r>
              <a:rPr lang="ko-KR" altLang="en-US" sz="1600" dirty="0">
                <a:latin typeface="+mn-ea"/>
              </a:rPr>
              <a:t>번 문제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4C47D7C2-8A0B-B131-AEE4-0BAD0B27B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879424"/>
              </p:ext>
            </p:extLst>
          </p:nvPr>
        </p:nvGraphicFramePr>
        <p:xfrm>
          <a:off x="6519308" y="1730245"/>
          <a:ext cx="4900532" cy="1745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6 4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3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1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6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5</a:t>
                      </a:r>
                      <a:endParaRPr lang="en-US" altLang="ko-K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F290E180-4E41-0D58-B73D-FC9EEFF1E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823533"/>
              </p:ext>
            </p:extLst>
          </p:nvPr>
        </p:nvGraphicFramePr>
        <p:xfrm>
          <a:off x="6519308" y="3639258"/>
          <a:ext cx="4900532" cy="1745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53">
                  <a:extLst>
                    <a:ext uri="{9D8B030D-6E8A-4147-A177-3AD203B41FA5}">
                      <a16:colId xmlns:a16="http://schemas.microsoft.com/office/drawing/2014/main" val="4175729737"/>
                    </a:ext>
                  </a:extLst>
                </a:gridCol>
                <a:gridCol w="2369879">
                  <a:extLst>
                    <a:ext uri="{9D8B030D-6E8A-4147-A177-3AD203B41FA5}">
                      <a16:colId xmlns:a16="http://schemas.microsoft.com/office/drawing/2014/main" val="1347327509"/>
                    </a:ext>
                  </a:extLst>
                </a:gridCol>
              </a:tblGrid>
              <a:tr h="26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입력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출력 예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189"/>
                  </a:ext>
                </a:extLst>
              </a:tr>
              <a:tr h="15889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6 4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3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1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0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600" dirty="0"/>
                        <a:t>5</a:t>
                      </a:r>
                      <a:endParaRPr lang="en-US" altLang="ko-K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6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309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FC2FF-5FF8-3667-D9F2-E56F4722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최대공약수와 </a:t>
            </a:r>
            <a:r>
              <a:rPr lang="ko-KR" altLang="en-US" dirty="0" err="1"/>
              <a:t>최소공배수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255731"/>
            <a:ext cx="5084548" cy="54362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</a:pPr>
            <a:r>
              <a:rPr lang="ko-KR" altLang="en-US" dirty="0"/>
              <a:t>최대공약수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en-US" altLang="ko-KR" dirty="0"/>
              <a:t>Greatest Common Divisor, GCD</a:t>
            </a:r>
          </a:p>
          <a:p>
            <a:pPr lvl="1" algn="just">
              <a:lnSpc>
                <a:spcPct val="130000"/>
              </a:lnSpc>
            </a:pPr>
            <a:r>
              <a:rPr lang="ko-KR" altLang="en-US" dirty="0"/>
              <a:t>공약수</a:t>
            </a:r>
            <a:r>
              <a:rPr lang="en-US" altLang="ko-KR" dirty="0"/>
              <a:t>: </a:t>
            </a:r>
            <a:r>
              <a:rPr lang="ko-KR" altLang="en-US" dirty="0"/>
              <a:t>여러 수의 공통된 약수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ko-KR" altLang="en-US" dirty="0"/>
              <a:t>최대공약수</a:t>
            </a:r>
            <a:r>
              <a:rPr lang="en-US" altLang="ko-KR" dirty="0"/>
              <a:t>: </a:t>
            </a:r>
            <a:r>
              <a:rPr lang="ko-KR" altLang="en-US" dirty="0"/>
              <a:t>여러 수의 공약수 중 최대인 수</a:t>
            </a:r>
            <a:endParaRPr lang="en-US" altLang="ko-KR" dirty="0"/>
          </a:p>
          <a:p>
            <a:pPr lvl="1" algn="just">
              <a:lnSpc>
                <a:spcPct val="130000"/>
              </a:lnSpc>
            </a:pPr>
            <a:endParaRPr lang="en-US" altLang="ko-KR" dirty="0"/>
          </a:p>
          <a:p>
            <a:pPr lvl="1" algn="just">
              <a:lnSpc>
                <a:spcPct val="130000"/>
              </a:lnSpc>
            </a:pPr>
            <a:endParaRPr lang="en-US" altLang="ko-KR" dirty="0"/>
          </a:p>
          <a:p>
            <a:pPr lvl="1" algn="just">
              <a:lnSpc>
                <a:spcPct val="130000"/>
              </a:lnSpc>
            </a:pPr>
            <a:endParaRPr lang="en-US" altLang="ko-KR" dirty="0"/>
          </a:p>
          <a:p>
            <a:pPr marL="324000" lvl="1" indent="0" algn="just">
              <a:lnSpc>
                <a:spcPct val="130000"/>
              </a:lnSpc>
              <a:buNone/>
            </a:pPr>
            <a:endParaRPr lang="en-US" altLang="ko-KR" dirty="0"/>
          </a:p>
          <a:p>
            <a:pPr lvl="1" algn="just">
              <a:lnSpc>
                <a:spcPct val="130000"/>
              </a:lnSpc>
            </a:pPr>
            <a:r>
              <a:rPr lang="en-US" altLang="ko-KR" dirty="0"/>
              <a:t>G = </a:t>
            </a:r>
            <a:r>
              <a:rPr lang="en-US" altLang="ko-KR" dirty="0" err="1"/>
              <a:t>gcd</a:t>
            </a:r>
            <a:r>
              <a:rPr lang="en-US" altLang="ko-KR" dirty="0"/>
              <a:t>(30, 42) = 6</a:t>
            </a:r>
          </a:p>
          <a:p>
            <a:pPr lvl="1" algn="just">
              <a:lnSpc>
                <a:spcPct val="130000"/>
              </a:lnSpc>
            </a:pPr>
            <a:r>
              <a:rPr lang="en-US" altLang="ko-KR" dirty="0"/>
              <a:t>L = lcm(30, 42) = 210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68023" y="1255730"/>
            <a:ext cx="5201920" cy="5436263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ko-KR" altLang="en-US" dirty="0" err="1"/>
              <a:t>최소공배수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Lowest Common Multiple, LCM</a:t>
            </a:r>
          </a:p>
          <a:p>
            <a:pPr lvl="1">
              <a:lnSpc>
                <a:spcPct val="130000"/>
              </a:lnSpc>
            </a:pPr>
            <a:r>
              <a:rPr lang="ko-KR" altLang="en-US" dirty="0"/>
              <a:t>공배수</a:t>
            </a:r>
            <a:r>
              <a:rPr lang="en-US" altLang="ko-KR" dirty="0"/>
              <a:t>: </a:t>
            </a:r>
            <a:r>
              <a:rPr lang="ko-KR" altLang="en-US" dirty="0"/>
              <a:t>여러 수의 공통된 배수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ko-KR" altLang="en-US" dirty="0" err="1"/>
              <a:t>최소공배수</a:t>
            </a:r>
            <a:r>
              <a:rPr lang="en-US" altLang="ko-KR" dirty="0"/>
              <a:t>: </a:t>
            </a:r>
            <a:r>
              <a:rPr lang="ko-KR" altLang="en-US" dirty="0"/>
              <a:t>공배수 중 최소인 수</a:t>
            </a: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1">
              <a:lnSpc>
                <a:spcPct val="130000"/>
              </a:lnSpc>
            </a:pPr>
            <a:endParaRPr lang="en-US" altLang="ko-KR" dirty="0"/>
          </a:p>
          <a:p>
            <a:pPr lvl="1">
              <a:lnSpc>
                <a:spcPct val="130000"/>
              </a:lnSpc>
            </a:pPr>
            <a:r>
              <a:rPr lang="en-US" altLang="ko-KR" dirty="0"/>
              <a:t>A = 30, B = 42</a:t>
            </a:r>
          </a:p>
          <a:p>
            <a:pPr lvl="1">
              <a:lnSpc>
                <a:spcPct val="130000"/>
              </a:lnSpc>
            </a:pPr>
            <a:r>
              <a:rPr lang="en-US" altLang="ko-KR" dirty="0"/>
              <a:t>A × B = G × L</a:t>
            </a:r>
          </a:p>
          <a:p>
            <a:pPr lvl="1">
              <a:lnSpc>
                <a:spcPct val="130000"/>
              </a:lnSpc>
            </a:pPr>
            <a:r>
              <a:rPr lang="en-US" altLang="ko-KR" dirty="0"/>
              <a:t>30 × 42 = 6 × 210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80</a:t>
            </a:fld>
            <a:endParaRPr lang="ko-KR" altLang="en-US" noProof="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65A6DF-A70C-B29C-7A16-45D9FA96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73" y="3429000"/>
            <a:ext cx="4061322" cy="171825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6C69628-AD72-ADB7-FB2A-E85D6BE1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37" y="3429000"/>
            <a:ext cx="5706136" cy="17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53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최대공약수 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공약수 탐색 전략</a:t>
            </a:r>
            <a:endParaRPr lang="en-US" altLang="ko-KR" dirty="0"/>
          </a:p>
          <a:p>
            <a:pPr lvl="1"/>
            <a:r>
              <a:rPr lang="en-US" altLang="ko-KR" dirty="0"/>
              <a:t>a &lt; b </a:t>
            </a:r>
            <a:r>
              <a:rPr lang="ko-KR" altLang="en-US" dirty="0"/>
              <a:t>조건 이용</a:t>
            </a:r>
            <a:endParaRPr lang="en-US" altLang="ko-KR" dirty="0"/>
          </a:p>
          <a:p>
            <a:pPr lvl="1"/>
            <a:r>
              <a:rPr lang="ko-KR" altLang="en-US" dirty="0"/>
              <a:t>공약수는 </a:t>
            </a:r>
            <a:r>
              <a:rPr lang="en-US" altLang="ko-KR" dirty="0"/>
              <a:t>1 </a:t>
            </a:r>
            <a:r>
              <a:rPr lang="ko-KR" altLang="en-US" dirty="0"/>
              <a:t>부터</a:t>
            </a:r>
            <a:r>
              <a:rPr lang="en-US" altLang="ko-KR" dirty="0"/>
              <a:t> a </a:t>
            </a:r>
            <a:r>
              <a:rPr lang="ko-KR" altLang="en-US" dirty="0"/>
              <a:t>사이에 존재</a:t>
            </a:r>
            <a:endParaRPr lang="en-US" altLang="ko-KR" dirty="0"/>
          </a:p>
          <a:p>
            <a:pPr lvl="1"/>
            <a:r>
              <a:rPr lang="en-US" altLang="ko-KR" dirty="0"/>
              <a:t>a</a:t>
            </a:r>
            <a:r>
              <a:rPr lang="ko-KR" altLang="en-US" dirty="0"/>
              <a:t>부터 </a:t>
            </a:r>
            <a:r>
              <a:rPr lang="en-US" altLang="ko-KR" dirty="0"/>
              <a:t>1</a:t>
            </a:r>
            <a:r>
              <a:rPr lang="ko-KR" altLang="en-US" dirty="0"/>
              <a:t>순서로 탐색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ko-KR" altLang="en-US" dirty="0"/>
              <a:t>실행결과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소스코드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81</a:t>
            </a:fld>
            <a:endParaRPr lang="ko-KR" altLang="en-US" noProof="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8E28D3E-A17B-2C5F-CE3C-BA943B655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51" y="6001216"/>
            <a:ext cx="7852338" cy="769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678DF-986D-8892-6569-2D30644F496E}"/>
              </a:ext>
            </a:extLst>
          </p:cNvPr>
          <p:cNvSpPr txBox="1"/>
          <p:nvPr/>
        </p:nvSpPr>
        <p:spPr>
          <a:xfrm>
            <a:off x="6831850" y="1926722"/>
            <a:ext cx="4944338" cy="4110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a, b;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 %d", &amp;a, &amp;b);</a:t>
            </a:r>
          </a:p>
          <a:p>
            <a:pPr>
              <a:lnSpc>
                <a:spcPct val="120000"/>
              </a:lnSpc>
              <a:buNone/>
            </a:pPr>
            <a:endParaRPr lang="en-US" altLang="ko-KR" sz="17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("test at ");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for(int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=a;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&gt;=1;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--)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 ",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if(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a%i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==0 &amp;&amp;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b%i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==0)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("\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nfound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: %d\n", </a:t>
            </a:r>
            <a:r>
              <a:rPr lang="en-US" altLang="ko-KR" sz="17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    break;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}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7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65377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최대공약수 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4587240" cy="503935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dirty="0"/>
              <a:t>두 수 </a:t>
            </a:r>
            <a:r>
              <a:rPr lang="en-US" altLang="ko-KR" dirty="0"/>
              <a:t>a, b</a:t>
            </a:r>
            <a:r>
              <a:rPr lang="ko-KR" altLang="en-US" dirty="0"/>
              <a:t>를 입력 받아 최대공약수를 출력하는 프로그램을 작성하시오</a:t>
            </a:r>
            <a:r>
              <a:rPr lang="en-US" altLang="ko-KR" dirty="0"/>
              <a:t>.</a:t>
            </a:r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dirty="0"/>
              <a:t>예를 들어</a:t>
            </a:r>
            <a:r>
              <a:rPr lang="en-US" altLang="ko-KR" dirty="0"/>
              <a:t>, 12</a:t>
            </a:r>
            <a:r>
              <a:rPr lang="ko-KR" altLang="en-US" dirty="0"/>
              <a:t>과 </a:t>
            </a:r>
            <a:r>
              <a:rPr lang="en-US" altLang="ko-KR" dirty="0"/>
              <a:t>16</a:t>
            </a:r>
            <a:r>
              <a:rPr lang="ko-KR" altLang="en-US" dirty="0"/>
              <a:t>의 최대공약수는 </a:t>
            </a:r>
            <a:r>
              <a:rPr lang="en-US" altLang="ko-KR" dirty="0"/>
              <a:t>4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marL="324000" lvl="1" indent="0" algn="just">
              <a:lnSpc>
                <a:spcPct val="120000"/>
              </a:lnSpc>
              <a:buNone/>
            </a:pPr>
            <a:endParaRPr lang="en-US" altLang="ko-KR" dirty="0"/>
          </a:p>
          <a:p>
            <a:pPr marL="324000" lvl="1" indent="0" algn="just">
              <a:lnSpc>
                <a:spcPct val="120000"/>
              </a:lnSpc>
              <a:buNone/>
            </a:pPr>
            <a:endParaRPr lang="en-US" altLang="ko-KR" dirty="0"/>
          </a:p>
          <a:p>
            <a:pPr algn="just">
              <a:lnSpc>
                <a:spcPct val="120000"/>
              </a:lnSpc>
            </a:pPr>
            <a:r>
              <a:rPr lang="ko-KR" altLang="en-US" dirty="0"/>
              <a:t>고찰</a:t>
            </a:r>
            <a:endParaRPr lang="en-US" altLang="ko-KR" dirty="0"/>
          </a:p>
          <a:p>
            <a:pPr lvl="1" algn="just">
              <a:lnSpc>
                <a:spcPct val="120000"/>
              </a:lnSpc>
            </a:pPr>
            <a:r>
              <a:rPr lang="en-US" altLang="ko-KR" dirty="0"/>
              <a:t>while </a:t>
            </a:r>
            <a:r>
              <a:rPr lang="ko-KR" altLang="en-US" dirty="0"/>
              <a:t>문이 적합한가</a:t>
            </a:r>
            <a:r>
              <a:rPr lang="en-US" altLang="ko-KR" dirty="0"/>
              <a:t>?</a:t>
            </a:r>
          </a:p>
          <a:p>
            <a:pPr lvl="1" algn="just">
              <a:lnSpc>
                <a:spcPct val="120000"/>
              </a:lnSpc>
            </a:pPr>
            <a:r>
              <a:rPr lang="en-US" altLang="ko-KR" dirty="0"/>
              <a:t>do … while </a:t>
            </a:r>
            <a:r>
              <a:rPr lang="ko-KR" altLang="en-US" dirty="0"/>
              <a:t>문이 적합한가</a:t>
            </a:r>
            <a:r>
              <a:rPr lang="en-US" altLang="ko-KR" dirty="0"/>
              <a:t>?</a:t>
            </a:r>
          </a:p>
          <a:p>
            <a:pPr marL="324000" lvl="1" indent="0" algn="just">
              <a:lnSpc>
                <a:spcPct val="120000"/>
              </a:lnSpc>
              <a:buNone/>
            </a:pPr>
            <a:endParaRPr lang="en-US" altLang="ko-KR" dirty="0"/>
          </a:p>
          <a:p>
            <a:pPr marL="324000" lvl="1" indent="0" algn="just">
              <a:lnSpc>
                <a:spcPct val="120000"/>
              </a:lnSpc>
              <a:buNone/>
            </a:pP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070314" y="1341121"/>
            <a:ext cx="4451127" cy="5039359"/>
          </a:xfrm>
        </p:spPr>
        <p:txBody>
          <a:bodyPr>
            <a:normAutofit/>
          </a:bodyPr>
          <a:lstStyle/>
          <a:p>
            <a:r>
              <a:rPr lang="ko-KR" altLang="en-US" dirty="0"/>
              <a:t>프로그램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82</a:t>
            </a:fld>
            <a:endParaRPr lang="ko-KR" alt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9EDA4-0964-BBD8-FCFE-B016E74A6AEF}"/>
              </a:ext>
            </a:extLst>
          </p:cNvPr>
          <p:cNvSpPr txBox="1"/>
          <p:nvPr/>
        </p:nvSpPr>
        <p:spPr>
          <a:xfrm>
            <a:off x="1100652" y="3840922"/>
            <a:ext cx="1658558" cy="83157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30 42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50DD7-D90E-9FFE-850F-E662049281C5}"/>
              </a:ext>
            </a:extLst>
          </p:cNvPr>
          <p:cNvSpPr txBox="1"/>
          <p:nvPr/>
        </p:nvSpPr>
        <p:spPr>
          <a:xfrm>
            <a:off x="5393914" y="1918582"/>
            <a:ext cx="154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onsolas" panose="020B0609020204030204" pitchFamily="49" charset="0"/>
              </a:rPr>
              <a:t>2  30  42</a:t>
            </a:r>
            <a:endParaRPr lang="ko-KR" altLang="en-US" sz="2000" dirty="0">
              <a:latin typeface="Consolas" panose="020B0609020204030204" pitchFamily="49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9A52958-3535-9BF1-3370-A173B4DB8D84}"/>
              </a:ext>
            </a:extLst>
          </p:cNvPr>
          <p:cNvCxnSpPr>
            <a:cxnSpLocks/>
          </p:cNvCxnSpPr>
          <p:nvPr/>
        </p:nvCxnSpPr>
        <p:spPr>
          <a:xfrm>
            <a:off x="5751723" y="1958338"/>
            <a:ext cx="0" cy="327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5CD227E-0881-6591-5699-B42AAA5EE231}"/>
              </a:ext>
            </a:extLst>
          </p:cNvPr>
          <p:cNvCxnSpPr>
            <a:cxnSpLocks/>
          </p:cNvCxnSpPr>
          <p:nvPr/>
        </p:nvCxnSpPr>
        <p:spPr>
          <a:xfrm>
            <a:off x="5751723" y="2290334"/>
            <a:ext cx="10863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BF28FC-63B0-E2D8-4B47-C432B3397921}"/>
              </a:ext>
            </a:extLst>
          </p:cNvPr>
          <p:cNvSpPr txBox="1"/>
          <p:nvPr/>
        </p:nvSpPr>
        <p:spPr>
          <a:xfrm>
            <a:off x="5393914" y="2332750"/>
            <a:ext cx="154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onsolas" panose="020B0609020204030204" pitchFamily="49" charset="0"/>
              </a:rPr>
              <a:t>3  15  21</a:t>
            </a:r>
            <a:endParaRPr lang="ko-KR" altLang="en-US" sz="2000" dirty="0">
              <a:latin typeface="Consolas" panose="020B0609020204030204" pitchFamily="49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99C0A1E-30A5-5A7B-DB12-AD8FB19120BF}"/>
              </a:ext>
            </a:extLst>
          </p:cNvPr>
          <p:cNvCxnSpPr>
            <a:cxnSpLocks/>
          </p:cNvCxnSpPr>
          <p:nvPr/>
        </p:nvCxnSpPr>
        <p:spPr>
          <a:xfrm>
            <a:off x="5751723" y="2372506"/>
            <a:ext cx="0" cy="327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B619E37-182C-DC93-36FB-CC9A7F6CABC7}"/>
              </a:ext>
            </a:extLst>
          </p:cNvPr>
          <p:cNvCxnSpPr>
            <a:cxnSpLocks/>
          </p:cNvCxnSpPr>
          <p:nvPr/>
        </p:nvCxnSpPr>
        <p:spPr>
          <a:xfrm>
            <a:off x="5751723" y="2700884"/>
            <a:ext cx="10863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B6E361-4DD7-427F-7895-B8C339AF4424}"/>
              </a:ext>
            </a:extLst>
          </p:cNvPr>
          <p:cNvSpPr txBox="1"/>
          <p:nvPr/>
        </p:nvSpPr>
        <p:spPr>
          <a:xfrm>
            <a:off x="5393914" y="2733361"/>
            <a:ext cx="154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onsolas" panose="020B0609020204030204" pitchFamily="49" charset="0"/>
              </a:rPr>
              <a:t>    5   7</a:t>
            </a:r>
            <a:endParaRPr lang="ko-KR" altLang="en-US" sz="2000" dirty="0">
              <a:latin typeface="Consolas" panose="020B0609020204030204" pitchFamily="49" charset="0"/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797D6762-0CBB-703C-0EFF-224FA8125E23}"/>
              </a:ext>
            </a:extLst>
          </p:cNvPr>
          <p:cNvSpPr txBox="1"/>
          <p:nvPr/>
        </p:nvSpPr>
        <p:spPr>
          <a:xfrm>
            <a:off x="7195931" y="1196096"/>
            <a:ext cx="4451127" cy="56619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int main()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a, b;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scanf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 %d", &amp;a, &amp;b);</a:t>
            </a: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int d=2, G=1;</a:t>
            </a: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("%d\n", G);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</p:txBody>
      </p:sp>
      <p:sp>
        <p:nvSpPr>
          <p:cNvPr id="1040" name="직사각형 1039">
            <a:extLst>
              <a:ext uri="{FF2B5EF4-FFF2-40B4-BE49-F238E27FC236}">
                <a16:creationId xmlns:a16="http://schemas.microsoft.com/office/drawing/2014/main" id="{F558727B-6F65-17CF-1547-E962AB4020F4}"/>
              </a:ext>
            </a:extLst>
          </p:cNvPr>
          <p:cNvSpPr/>
          <p:nvPr/>
        </p:nvSpPr>
        <p:spPr>
          <a:xfrm>
            <a:off x="7540040" y="6857999"/>
            <a:ext cx="3760751" cy="3230217"/>
          </a:xfrm>
          <a:prstGeom prst="rect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do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if(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a%d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==0 &amp;&amp; 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b%d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==0) {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//</a:t>
            </a:r>
            <a:r>
              <a:rPr lang="en-US" altLang="ko-KR" sz="1600" dirty="0" err="1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("[%d] ", d);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G = G*d;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a=a/d;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b=b/d;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}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else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        d++;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ea typeface="Verdana" pitchFamily="34" charset="0"/>
                <a:cs typeface="Verdana" pitchFamily="34" charset="0"/>
              </a:rPr>
              <a:t>while(d&lt;a &amp;&amp; d&lt;b);</a:t>
            </a:r>
          </a:p>
        </p:txBody>
      </p:sp>
    </p:spTree>
    <p:extLst>
      <p:ext uri="{BB962C8B-B14F-4D97-AF65-F5344CB8AC3E}">
        <p14:creationId xmlns:p14="http://schemas.microsoft.com/office/powerpoint/2010/main" val="38425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3.33333E-6 L 0.00859 -0.56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최대공배수 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문제</a:t>
            </a:r>
            <a:endParaRPr lang="en-US" altLang="ko-KR" dirty="0"/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dirty="0"/>
              <a:t>두 수 </a:t>
            </a:r>
            <a:r>
              <a:rPr lang="en-US" altLang="ko-KR" dirty="0"/>
              <a:t>a, b</a:t>
            </a:r>
            <a:r>
              <a:rPr lang="ko-KR" altLang="en-US" dirty="0"/>
              <a:t>를 입력 받아 최대공배수를 출력하는 프로그램을 작성하시오</a:t>
            </a:r>
            <a:r>
              <a:rPr lang="en-US" altLang="ko-KR" dirty="0"/>
              <a:t>.</a:t>
            </a:r>
          </a:p>
          <a:p>
            <a:pPr marL="324000" lvl="1" indent="0" algn="just">
              <a:lnSpc>
                <a:spcPct val="120000"/>
              </a:lnSpc>
              <a:buNone/>
            </a:pPr>
            <a:r>
              <a:rPr lang="ko-KR" altLang="en-US" dirty="0"/>
              <a:t>예를 들어</a:t>
            </a:r>
            <a:r>
              <a:rPr lang="en-US" altLang="ko-KR" dirty="0"/>
              <a:t>, 6</a:t>
            </a:r>
            <a:r>
              <a:rPr lang="ko-KR" altLang="en-US" dirty="0"/>
              <a:t>과 </a:t>
            </a:r>
            <a:r>
              <a:rPr lang="en-US" altLang="ko-KR" dirty="0"/>
              <a:t>8</a:t>
            </a:r>
            <a:r>
              <a:rPr lang="ko-KR" altLang="en-US" dirty="0"/>
              <a:t>의 </a:t>
            </a:r>
            <a:r>
              <a:rPr lang="ko-KR" altLang="en-US" dirty="0" err="1"/>
              <a:t>최소공배수는</a:t>
            </a:r>
            <a:r>
              <a:rPr lang="ko-KR" altLang="en-US" dirty="0"/>
              <a:t> </a:t>
            </a:r>
            <a:r>
              <a:rPr lang="en-US" altLang="ko-KR" dirty="0"/>
              <a:t>24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marL="324000" lvl="1" indent="0" algn="just">
              <a:lnSpc>
                <a:spcPct val="120000"/>
              </a:lnSpc>
              <a:buNone/>
            </a:pPr>
            <a:endParaRPr lang="en-US" altLang="ko-KR" dirty="0"/>
          </a:p>
          <a:p>
            <a:pPr marL="324000" lvl="1" indent="0" algn="just">
              <a:lnSpc>
                <a:spcPct val="120000"/>
              </a:lnSpc>
              <a:buNone/>
            </a:pPr>
            <a:endParaRPr lang="en-US" altLang="ko-KR" dirty="0"/>
          </a:p>
          <a:p>
            <a:pPr marL="324000" lvl="1" indent="0" algn="just">
              <a:lnSpc>
                <a:spcPct val="120000"/>
              </a:lnSpc>
              <a:buNone/>
            </a:pP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전략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방금 전에 만든 최대공약수 프로그램을 약간 개조하자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83</a:t>
            </a:fld>
            <a:endParaRPr lang="ko-KR" alt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9EDA4-0964-BBD8-FCFE-B016E74A6AEF}"/>
              </a:ext>
            </a:extLst>
          </p:cNvPr>
          <p:cNvSpPr txBox="1"/>
          <p:nvPr/>
        </p:nvSpPr>
        <p:spPr>
          <a:xfrm>
            <a:off x="1100652" y="3461650"/>
            <a:ext cx="1658558" cy="83157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/>
              <a:t>6 8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ko-KR" sz="2000" dirty="0"/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2A5E3-1A16-1742-E291-C3E76EF17CE8}"/>
              </a:ext>
            </a:extLst>
          </p:cNvPr>
          <p:cNvSpPr txBox="1"/>
          <p:nvPr/>
        </p:nvSpPr>
        <p:spPr>
          <a:xfrm>
            <a:off x="6648224" y="2697706"/>
            <a:ext cx="2708237" cy="448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A × B = G × L</a:t>
            </a:r>
          </a:p>
        </p:txBody>
      </p:sp>
    </p:spTree>
    <p:extLst>
      <p:ext uri="{BB962C8B-B14F-4D97-AF65-F5344CB8AC3E}">
        <p14:creationId xmlns:p14="http://schemas.microsoft.com/office/powerpoint/2010/main" val="31134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dirty="0"/>
              <a:t>함수</a:t>
            </a:r>
            <a:r>
              <a:rPr lang="en-US" altLang="ko-KR" dirty="0"/>
              <a:t>(function) 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특정한 처리</a:t>
            </a:r>
            <a:r>
              <a:rPr lang="en-US" altLang="ko-KR" dirty="0"/>
              <a:t>·</a:t>
            </a:r>
            <a:r>
              <a:rPr lang="ko-KR" altLang="en-US" dirty="0"/>
              <a:t>기능을 수행하는 코드를 하나로 묶어 둔 것</a:t>
            </a:r>
            <a:r>
              <a:rPr lang="en-US" altLang="ko-KR" dirty="0"/>
              <a:t>.</a:t>
            </a:r>
          </a:p>
          <a:p>
            <a:pPr lvl="1" algn="just">
              <a:lnSpc>
                <a:spcPct val="120000"/>
              </a:lnSpc>
            </a:pPr>
            <a:r>
              <a:rPr lang="ko-KR" altLang="en-US" dirty="0"/>
              <a:t>특정 인자를 받아 결과값을 반환하는 개체를 말하기 때문에 서브루틴</a:t>
            </a:r>
            <a:r>
              <a:rPr lang="en-US" altLang="ko-KR" dirty="0"/>
              <a:t>(subroutine)</a:t>
            </a:r>
            <a:r>
              <a:rPr lang="ko-KR" altLang="en-US" dirty="0"/>
              <a:t>이라고도 한다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dirty="0"/>
              <a:t>함수 사용의 효과</a:t>
            </a:r>
            <a:endParaRPr lang="en-US" altLang="ko-KR" dirty="0"/>
          </a:p>
          <a:p>
            <a:pPr lvl="1" algn="just"/>
            <a:r>
              <a:rPr lang="ko-KR" altLang="en-US" dirty="0"/>
              <a:t>코드들을 기능 단위로 묶을 수 있기 때문에  프로그램을 이해하고 만들기 쉽게 한다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함수의 종류</a:t>
            </a:r>
            <a:endParaRPr lang="en-US" altLang="ko-KR" dirty="0"/>
          </a:p>
          <a:p>
            <a:pPr lvl="1" algn="just"/>
            <a:r>
              <a:rPr lang="ko-KR" altLang="en-US" dirty="0"/>
              <a:t>내장 함수</a:t>
            </a:r>
            <a:endParaRPr lang="en-US" altLang="ko-KR" dirty="0"/>
          </a:p>
          <a:p>
            <a:pPr lvl="1" algn="just"/>
            <a:r>
              <a:rPr lang="ko-KR" altLang="en-US" dirty="0" err="1"/>
              <a:t>사용자정의</a:t>
            </a:r>
            <a:r>
              <a:rPr lang="ko-KR" altLang="en-US" dirty="0"/>
              <a:t> 함수</a:t>
            </a:r>
            <a:endParaRPr lang="en-US" altLang="ko-KR" dirty="0"/>
          </a:p>
          <a:p>
            <a:pPr lvl="1" algn="just"/>
            <a:r>
              <a:rPr lang="ko-KR" altLang="en-US" dirty="0"/>
              <a:t>매크로 함수</a:t>
            </a:r>
          </a:p>
          <a:p>
            <a:pPr algn="just"/>
            <a:r>
              <a:rPr lang="ko-KR" altLang="en-US" dirty="0"/>
              <a:t>함수</a:t>
            </a:r>
            <a:r>
              <a:rPr lang="en-US" altLang="ko-KR" dirty="0"/>
              <a:t>=</a:t>
            </a:r>
            <a:r>
              <a:rPr lang="ko-KR" altLang="en-US" dirty="0"/>
              <a:t>프로시저</a:t>
            </a:r>
            <a:r>
              <a:rPr lang="en-US" altLang="ko-KR" dirty="0"/>
              <a:t>=</a:t>
            </a:r>
            <a:r>
              <a:rPr lang="ko-KR" altLang="en-US" dirty="0" err="1"/>
              <a:t>메소드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84</a:t>
            </a:fld>
            <a:endParaRPr lang="ko-KR" altLang="en-US" noProof="0" dirty="0"/>
          </a:p>
        </p:txBody>
      </p:sp>
      <p:pic>
        <p:nvPicPr>
          <p:cNvPr id="5" name="Picture 2" descr="http://www.findmean.com/wp-content/uploads/2019/12/%EC%9D%98%EB%AF%B8%EC%84%A4%EB%AA%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87" y="4139400"/>
            <a:ext cx="4679073" cy="22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99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헤더파일의 종류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85</a:t>
            </a:fld>
            <a:endParaRPr lang="ko-KR" altLang="en-US" noProof="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14640"/>
              </p:ext>
            </p:extLst>
          </p:nvPr>
        </p:nvGraphicFramePr>
        <p:xfrm>
          <a:off x="1406769" y="1844827"/>
          <a:ext cx="9460523" cy="44136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내장함수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stdio.h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표준 입출력 함수 등을 정의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err="1"/>
                        <a:t>printf</a:t>
                      </a:r>
                      <a:r>
                        <a:rPr lang="en-US" altLang="ko-KR" b="1" dirty="0"/>
                        <a:t>( )</a:t>
                      </a:r>
                      <a:r>
                        <a:rPr lang="en-US" altLang="ko-KR" b="0" dirty="0"/>
                        <a:t>, </a:t>
                      </a:r>
                      <a:r>
                        <a:rPr lang="en-US" altLang="ko-KR" b="1" dirty="0" err="1"/>
                        <a:t>scanf</a:t>
                      </a:r>
                      <a:r>
                        <a:rPr lang="en-US" altLang="ko-KR" b="1" dirty="0"/>
                        <a:t>( )</a:t>
                      </a:r>
                      <a:r>
                        <a:rPr lang="en-US" altLang="ko-KR" b="0" dirty="0"/>
                        <a:t>, </a:t>
                      </a:r>
                      <a:r>
                        <a:rPr lang="en-US" altLang="ko-KR" b="1" dirty="0"/>
                        <a:t>gets( )</a:t>
                      </a:r>
                      <a:r>
                        <a:rPr lang="en-US" altLang="ko-KR" b="0" dirty="0"/>
                        <a:t>,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getchar</a:t>
                      </a:r>
                      <a:r>
                        <a:rPr lang="en-US" altLang="ko-KR" dirty="0"/>
                        <a:t>( ), </a:t>
                      </a:r>
                      <a:r>
                        <a:rPr lang="en-US" altLang="ko-KR" b="1" dirty="0"/>
                        <a:t>puts( )</a:t>
                      </a:r>
                      <a:r>
                        <a:rPr lang="en-US" altLang="ko-KR" dirty="0"/>
                        <a:t>, </a:t>
                      </a:r>
                      <a:r>
                        <a:rPr lang="en-US" altLang="ko-KR" dirty="0" err="1"/>
                        <a:t>putchar</a:t>
                      </a:r>
                      <a:r>
                        <a:rPr lang="en-US" altLang="ko-KR" dirty="0"/>
                        <a:t>( ), </a:t>
                      </a:r>
                      <a:r>
                        <a:rPr lang="en-US" altLang="ko-KR" dirty="0" err="1"/>
                        <a:t>fgetc</a:t>
                      </a:r>
                      <a:r>
                        <a:rPr lang="en-US" altLang="ko-KR" dirty="0"/>
                        <a:t>( ), </a:t>
                      </a:r>
                      <a:r>
                        <a:rPr lang="en-US" altLang="ko-KR" dirty="0" err="1"/>
                        <a:t>fgets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baseline="0" dirty="0"/>
                        <a:t> ), </a:t>
                      </a:r>
                      <a:r>
                        <a:rPr lang="en-US" altLang="ko-KR" baseline="0" dirty="0" err="1"/>
                        <a:t>fputc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aseline="0" dirty="0" err="1"/>
                        <a:t>fputs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aseline="0" dirty="0" err="1"/>
                        <a:t>fopen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aseline="0" dirty="0" err="1"/>
                        <a:t>fclose</a:t>
                      </a:r>
                      <a:r>
                        <a:rPr lang="en-US" altLang="ko-KR" baseline="0" dirty="0"/>
                        <a:t>( ) </a:t>
                      </a:r>
                      <a:r>
                        <a:rPr lang="ko-KR" altLang="en-US" baseline="0" dirty="0"/>
                        <a:t>등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conio.h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직접 콘솔 입출력 함수 등을 정의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getch</a:t>
                      </a:r>
                      <a:r>
                        <a:rPr lang="en-US" altLang="ko-KR" dirty="0"/>
                        <a:t>( ),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baseline="0" dirty="0" err="1"/>
                        <a:t>getche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aseline="0" dirty="0" err="1"/>
                        <a:t>putch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aseline="0" dirty="0" err="1"/>
                        <a:t>cgets</a:t>
                      </a:r>
                      <a:r>
                        <a:rPr lang="en-US" altLang="ko-KR" baseline="0" dirty="0"/>
                        <a:t>( ) </a:t>
                      </a:r>
                      <a:r>
                        <a:rPr lang="ko-KR" altLang="en-US" baseline="0" dirty="0"/>
                        <a:t>등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math.h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수학 함수와 매크로 정의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sin( ), </a:t>
                      </a:r>
                      <a:r>
                        <a:rPr lang="en-US" altLang="ko-KR" dirty="0" err="1"/>
                        <a:t>cos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baseline="0" dirty="0"/>
                        <a:t> ), tan( ), exp( ), log( ), </a:t>
                      </a:r>
                      <a:r>
                        <a:rPr lang="en-US" altLang="ko-KR" b="1" baseline="0" dirty="0" err="1"/>
                        <a:t>sqrt</a:t>
                      </a:r>
                      <a:r>
                        <a:rPr lang="en-US" altLang="ko-KR" b="1" baseline="0" dirty="0"/>
                        <a:t>( )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en-US" altLang="ko-KR" b="1" baseline="0" dirty="0"/>
                        <a:t>abs( )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en-US" altLang="ko-KR" baseline="0" dirty="0" err="1"/>
                        <a:t>fabs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="1" baseline="0" dirty="0" err="1"/>
                        <a:t>pow</a:t>
                      </a:r>
                      <a:r>
                        <a:rPr lang="en-US" altLang="ko-KR" b="1" baseline="0" dirty="0"/>
                        <a:t>( )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en-US" altLang="ko-KR" baseline="0" dirty="0" err="1"/>
                        <a:t>fmod</a:t>
                      </a:r>
                      <a:r>
                        <a:rPr lang="en-US" altLang="ko-KR" baseline="0" dirty="0"/>
                        <a:t>( ) </a:t>
                      </a:r>
                      <a:r>
                        <a:rPr lang="ko-KR" altLang="en-US" baseline="0" dirty="0"/>
                        <a:t>등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string.h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문자열 처리 함수 정의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err="1"/>
                        <a:t>strlen</a:t>
                      </a:r>
                      <a:r>
                        <a:rPr lang="en-US" altLang="ko-KR" b="1" dirty="0"/>
                        <a:t>,(), </a:t>
                      </a:r>
                      <a:r>
                        <a:rPr lang="en-US" altLang="ko-KR" b="1" dirty="0" err="1"/>
                        <a:t>strcat</a:t>
                      </a:r>
                      <a:r>
                        <a:rPr lang="en-US" altLang="ko-KR" b="1" dirty="0"/>
                        <a:t>( )</a:t>
                      </a:r>
                      <a:r>
                        <a:rPr lang="en-US" altLang="ko-KR" dirty="0"/>
                        <a:t>, </a:t>
                      </a:r>
                      <a:r>
                        <a:rPr lang="en-US" altLang="ko-KR" b="1" dirty="0" err="1"/>
                        <a:t>strcpy</a:t>
                      </a:r>
                      <a:r>
                        <a:rPr lang="en-US" altLang="ko-KR" b="1" dirty="0"/>
                        <a:t>( )</a:t>
                      </a:r>
                      <a:r>
                        <a:rPr lang="en-US" altLang="ko-KR" dirty="0"/>
                        <a:t>, </a:t>
                      </a:r>
                      <a:r>
                        <a:rPr lang="en-US" altLang="ko-KR" b="1" dirty="0" err="1"/>
                        <a:t>strcmp</a:t>
                      </a:r>
                      <a:r>
                        <a:rPr lang="en-US" altLang="ko-KR" b="1" dirty="0"/>
                        <a:t>( )</a:t>
                      </a:r>
                      <a:r>
                        <a:rPr lang="en-US" altLang="ko-KR" dirty="0"/>
                        <a:t>, </a:t>
                      </a:r>
                      <a:r>
                        <a:rPr lang="en-US" altLang="ko-KR" dirty="0" err="1"/>
                        <a:t>strncat</a:t>
                      </a:r>
                      <a:r>
                        <a:rPr lang="en-US" altLang="ko-KR" dirty="0"/>
                        <a:t>( )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ko-KR" altLang="en-US" baseline="0" dirty="0"/>
                        <a:t>등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ctype.h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문자 검사 매크로 정의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isalpha</a:t>
                      </a:r>
                      <a:r>
                        <a:rPr lang="en-US" altLang="ko-KR" dirty="0"/>
                        <a:t>( ),  </a:t>
                      </a:r>
                      <a:r>
                        <a:rPr lang="en-US" altLang="ko-KR" dirty="0" err="1"/>
                        <a:t>islower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baseline="0" dirty="0"/>
                        <a:t> ), </a:t>
                      </a:r>
                      <a:r>
                        <a:rPr lang="en-US" altLang="ko-KR" baseline="0" dirty="0" err="1"/>
                        <a:t>isupper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aseline="0" dirty="0" err="1"/>
                        <a:t>tolower</a:t>
                      </a:r>
                      <a:r>
                        <a:rPr lang="en-US" altLang="ko-KR" baseline="0" dirty="0"/>
                        <a:t>( ), </a:t>
                      </a:r>
                      <a:r>
                        <a:rPr lang="en-US" altLang="ko-KR" baseline="0" dirty="0" err="1"/>
                        <a:t>toupper</a:t>
                      </a:r>
                      <a:r>
                        <a:rPr lang="en-US" altLang="ko-KR" baseline="0" dirty="0"/>
                        <a:t>( ) </a:t>
                      </a:r>
                      <a:r>
                        <a:rPr lang="ko-KR" altLang="en-US" baseline="0" dirty="0"/>
                        <a:t>등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66571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정의 함수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형식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예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86</a:t>
            </a:fld>
            <a:endParaRPr lang="ko-KR" alt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985179" y="1918239"/>
            <a:ext cx="5135567" cy="414888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[</a:t>
            </a:r>
            <a:r>
              <a:rPr lang="ko-KR" altLang="en-US" dirty="0">
                <a:solidFill>
                  <a:srgbClr val="0070C0"/>
                </a:solidFill>
                <a:latin typeface="Consolas" panose="020B0609020204030204" pitchFamily="49" charset="0"/>
              </a:rPr>
              <a:t>함수의 </a:t>
            </a:r>
            <a:r>
              <a:rPr lang="ko-KR" alt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리턴형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] </a:t>
            </a:r>
            <a:r>
              <a:rPr lang="ko-KR" altLang="en-US" b="1" dirty="0" err="1">
                <a:latin typeface="Consolas" panose="020B0609020204030204" pitchFamily="49" charset="0"/>
              </a:rPr>
              <a:t>함수명</a:t>
            </a:r>
            <a:r>
              <a:rPr lang="en-US" altLang="ko-KR" dirty="0">
                <a:latin typeface="Consolas" panose="020B0609020204030204" pitchFamily="49" charset="0"/>
              </a:rPr>
              <a:t>(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[</a:t>
            </a:r>
            <a:r>
              <a:rPr lang="ko-KR" altLang="en-US" dirty="0">
                <a:solidFill>
                  <a:srgbClr val="0070C0"/>
                </a:solidFill>
                <a:latin typeface="Consolas" panose="020B0609020204030204" pitchFamily="49" charset="0"/>
              </a:rPr>
              <a:t>인수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1,</a:t>
            </a:r>
            <a:r>
              <a:rPr lang="ko-KR" altLang="en-US" dirty="0">
                <a:solidFill>
                  <a:srgbClr val="0070C0"/>
                </a:solidFill>
                <a:latin typeface="Consolas" panose="020B0609020204030204" pitchFamily="49" charset="0"/>
              </a:rPr>
              <a:t>인수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2…]</a:t>
            </a:r>
            <a:r>
              <a:rPr lang="en-US" altLang="ko-KR" dirty="0">
                <a:latin typeface="Consolas" panose="020B0609020204030204" pitchFamily="49" charset="0"/>
              </a:rPr>
              <a:t>) 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문장</a:t>
            </a:r>
            <a:r>
              <a:rPr lang="en-US" altLang="ko-KR" dirty="0">
                <a:latin typeface="Consolas" panose="020B0609020204030204" pitchFamily="49" charset="0"/>
              </a:rPr>
              <a:t>1;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문장</a:t>
            </a:r>
            <a:r>
              <a:rPr lang="en-US" altLang="ko-KR" dirty="0">
                <a:latin typeface="Consolas" panose="020B0609020204030204" pitchFamily="49" charset="0"/>
              </a:rPr>
              <a:t>2;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…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 …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latin typeface="Consolas" panose="020B0609020204030204" pitchFamily="49" charset="0"/>
              </a:rPr>
              <a:t>문장</a:t>
            </a:r>
            <a:r>
              <a:rPr lang="en-US" altLang="ko-KR" dirty="0">
                <a:latin typeface="Consolas" panose="020B0609020204030204" pitchFamily="49" charset="0"/>
              </a:rPr>
              <a:t>n;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[return] [</a:t>
            </a:r>
            <a:r>
              <a:rPr lang="ko-KR" alt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리턴값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]</a:t>
            </a:r>
          </a:p>
          <a:p>
            <a:pPr marL="0" lvl="1">
              <a:lnSpc>
                <a:spcPct val="140000"/>
              </a:lnSpc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0825" y="1918238"/>
            <a:ext cx="4849983" cy="414888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1400" b="1" dirty="0">
                <a:solidFill>
                  <a:srgbClr val="0070C0"/>
                </a:solidFill>
                <a:latin typeface="Consolas" panose="020B0609020204030204" pitchFamily="49" charset="0"/>
              </a:rPr>
              <a:t>[</a:t>
            </a:r>
            <a:r>
              <a:rPr lang="ko-KR" altLang="en-US" sz="14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리턴형</a:t>
            </a:r>
            <a:r>
              <a:rPr lang="en-US" altLang="ko-KR" sz="1400" b="1" dirty="0">
                <a:solidFill>
                  <a:srgbClr val="0070C0"/>
                </a:solidFill>
                <a:latin typeface="Consolas" panose="020B0609020204030204" pitchFamily="49" charset="0"/>
              </a:rPr>
              <a:t>]</a:t>
            </a: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r>
              <a:rPr lang="ko-KR" alt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함수명</a:t>
            </a:r>
            <a:r>
              <a:rPr lang="ko-KR" altLang="en-US" sz="1400" dirty="0">
                <a:latin typeface="Consolas" panose="020B0609020204030204" pitchFamily="49" charset="0"/>
              </a:rPr>
              <a:t> </a:t>
            </a:r>
            <a:r>
              <a:rPr lang="ko-KR" altLang="en-US" sz="1100" dirty="0">
                <a:latin typeface="Consolas" panose="020B0609020204030204" pitchFamily="49" charset="0"/>
              </a:rPr>
              <a:t> </a:t>
            </a:r>
            <a:r>
              <a:rPr lang="en-US" altLang="ko-KR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인수</a:t>
            </a:r>
            <a:r>
              <a:rPr lang="en-US" altLang="ko-KR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2000" dirty="0" err="1">
                <a:latin typeface="Consolas" panose="020B0609020204030204" pitchFamily="49" charset="0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</a:rPr>
              <a:t>   main </a:t>
            </a:r>
            <a:r>
              <a:rPr lang="en-US" altLang="ko-KR" sz="2000" dirty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US" altLang="ko-KR" sz="2000" dirty="0"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2000" dirty="0">
                <a:latin typeface="Consolas" panose="020B0609020204030204" pitchFamily="49" charset="0"/>
              </a:rPr>
              <a:t>   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함수의 몸체</a:t>
            </a:r>
            <a:endParaRPr lang="en-US" altLang="ko-KR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altLang="ko-KR" sz="2000" dirty="0">
                <a:latin typeface="Consolas" panose="020B0609020204030204" pitchFamily="49" charset="0"/>
              </a:rPr>
              <a:t>}</a:t>
            </a:r>
            <a:endParaRPr lang="ko-KR" altLang="en-US" sz="2000" dirty="0">
              <a:latin typeface="Consolas" panose="020B06090202040302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ko-KR" sz="2000" dirty="0">
              <a:latin typeface="Consolas" panose="020B06090202040302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 dirty="0" err="1">
                <a:latin typeface="Consolas" panose="020B0609020204030204" pitchFamily="49" charset="0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</a:rPr>
              <a:t> add(</a:t>
            </a:r>
            <a:r>
              <a:rPr lang="en-US" altLang="ko-KR" sz="2000" dirty="0" err="1">
                <a:latin typeface="Consolas" panose="020B0609020204030204" pitchFamily="49" charset="0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</a:rPr>
              <a:t> a, </a:t>
            </a:r>
            <a:r>
              <a:rPr lang="en-US" altLang="ko-KR" sz="2000" dirty="0" err="1">
                <a:latin typeface="Consolas" panose="020B0609020204030204" pitchFamily="49" charset="0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</a:rPr>
              <a:t> b)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</a:rPr>
              <a:t> sum = a + b;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   return sum;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}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ko-KR" sz="2000" dirty="0">
              <a:latin typeface="Consolas" panose="020B06090202040302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char upper(char </a:t>
            </a:r>
            <a:r>
              <a:rPr lang="en-US" altLang="ko-KR" sz="2000" dirty="0" err="1">
                <a:latin typeface="Consolas" panose="020B0609020204030204" pitchFamily="49" charset="0"/>
              </a:rPr>
              <a:t>ch</a:t>
            </a:r>
            <a:r>
              <a:rPr lang="en-US" altLang="ko-KR" sz="2000" dirty="0">
                <a:latin typeface="Consolas" panose="020B0609020204030204" pitchFamily="49" charset="0"/>
              </a:rPr>
              <a:t>)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    return ch-32;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2" descr="http://www.findmean.com/wp-content/uploads/2019/12/%EC%9D%98%EB%AF%B8%EC%84%A4%EB%AA%85.jpg">
            <a:extLst>
              <a:ext uri="{FF2B5EF4-FFF2-40B4-BE49-F238E27FC236}">
                <a16:creationId xmlns:a16="http://schemas.microsoft.com/office/drawing/2014/main" id="{42A853E9-07E7-B629-FC44-AD8C18DFC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4" t="5393" b="12006"/>
          <a:stretch/>
        </p:blipFill>
        <p:spPr bwMode="auto">
          <a:xfrm>
            <a:off x="3871680" y="4147303"/>
            <a:ext cx="2490566" cy="23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0076AF-3339-E8D9-234C-BAB44F9711F4}"/>
              </a:ext>
            </a:extLst>
          </p:cNvPr>
          <p:cNvSpPr txBox="1"/>
          <p:nvPr/>
        </p:nvSpPr>
        <p:spPr>
          <a:xfrm>
            <a:off x="4376249" y="5081155"/>
            <a:ext cx="1353787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rgbClr val="00B050"/>
                </a:solidFill>
              </a:rPr>
              <a:t>함수의 몸체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85398-D469-61C1-9659-BC5ED75619EB}"/>
              </a:ext>
            </a:extLst>
          </p:cNvPr>
          <p:cNvSpPr txBox="1"/>
          <p:nvPr/>
        </p:nvSpPr>
        <p:spPr>
          <a:xfrm>
            <a:off x="3907305" y="4274355"/>
            <a:ext cx="608343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rgbClr val="00B0F0"/>
                </a:solidFill>
              </a:rPr>
              <a:t>인수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C1F6-9998-35B1-5D3C-7C6D4F86C11D}"/>
              </a:ext>
            </a:extLst>
          </p:cNvPr>
          <p:cNvSpPr txBox="1"/>
          <p:nvPr/>
        </p:nvSpPr>
        <p:spPr>
          <a:xfrm>
            <a:off x="5710990" y="6321895"/>
            <a:ext cx="95271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>
                <a:solidFill>
                  <a:srgbClr val="00B0F0"/>
                </a:solidFill>
              </a:rPr>
              <a:t>반환값</a:t>
            </a:r>
            <a:endParaRPr lang="en-US" altLang="ko-KR" sz="1400" dirty="0">
              <a:solidFill>
                <a:srgbClr val="00B0F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00B0F0"/>
                </a:solidFill>
              </a:rPr>
              <a:t>(</a:t>
            </a:r>
            <a:r>
              <a:rPr lang="ko-KR" altLang="en-US" sz="1400" dirty="0" err="1">
                <a:solidFill>
                  <a:srgbClr val="00B0F0"/>
                </a:solidFill>
              </a:rPr>
              <a:t>리턴값</a:t>
            </a:r>
            <a:r>
              <a:rPr lang="en-US" altLang="ko-KR" sz="1400" dirty="0">
                <a:solidFill>
                  <a:srgbClr val="00B0F0"/>
                </a:solidFill>
              </a:rPr>
              <a:t>)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74E83CF-B1DB-6FB3-2B2E-AFD8423F9417}"/>
              </a:ext>
            </a:extLst>
          </p:cNvPr>
          <p:cNvSpPr/>
          <p:nvPr/>
        </p:nvSpPr>
        <p:spPr>
          <a:xfrm>
            <a:off x="5513986" y="4690634"/>
            <a:ext cx="697132" cy="27398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/>
              <a:t>다섯배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C9B22-6A9D-840D-1993-564CDDF4EF7F}"/>
              </a:ext>
            </a:extLst>
          </p:cNvPr>
          <p:cNvSpPr txBox="1"/>
          <p:nvPr/>
        </p:nvSpPr>
        <p:spPr>
          <a:xfrm>
            <a:off x="5387114" y="4432146"/>
            <a:ext cx="9527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>
                <a:solidFill>
                  <a:srgbClr val="00B0F0"/>
                </a:solidFill>
              </a:rPr>
              <a:t>함수명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850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정의 함수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함수의 형태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인수 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없는가</a:t>
            </a:r>
            <a:r>
              <a:rPr lang="en-US" altLang="ko-KR" dirty="0"/>
              <a:t>?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있는가</a:t>
            </a:r>
            <a:r>
              <a:rPr lang="en-US" altLang="ko-KR" dirty="0"/>
              <a:t>? </a:t>
            </a:r>
            <a:r>
              <a:rPr lang="ko-KR" altLang="en-US" dirty="0"/>
              <a:t>있다면 한 개인가</a:t>
            </a:r>
            <a:r>
              <a:rPr lang="en-US" altLang="ko-KR" dirty="0"/>
              <a:t>,</a:t>
            </a:r>
            <a:r>
              <a:rPr lang="ko-KR" altLang="en-US" dirty="0"/>
              <a:t> 두 개인가</a:t>
            </a:r>
            <a:r>
              <a:rPr lang="en-US" altLang="ko-KR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dirty="0" err="1"/>
              <a:t>리턴값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없는가</a:t>
            </a:r>
            <a:r>
              <a:rPr lang="en-US" altLang="ko-KR" dirty="0"/>
              <a:t>? </a:t>
            </a:r>
          </a:p>
          <a:p>
            <a:pPr lvl="2">
              <a:lnSpc>
                <a:spcPct val="120000"/>
              </a:lnSpc>
            </a:pPr>
            <a:r>
              <a:rPr lang="ko-KR" altLang="en-US" dirty="0"/>
              <a:t>있는가</a:t>
            </a:r>
            <a:r>
              <a:rPr lang="en-US" altLang="ko-KR" dirty="0"/>
              <a:t>? (</a:t>
            </a:r>
            <a:r>
              <a:rPr lang="ko-KR" altLang="en-US" dirty="0"/>
              <a:t>한 개만 리턴 가능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다양한 형태의 함수 모양이 나올 수 있음</a:t>
            </a:r>
            <a:endParaRPr lang="en-US" altLang="ko-KR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9950">
              <a:lnSpc>
                <a:spcPct val="120000"/>
              </a:lnSpc>
            </a:pPr>
            <a:r>
              <a:rPr lang="ko-KR" altLang="en-US" dirty="0"/>
              <a:t>형태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87</a:t>
            </a:fld>
            <a:endParaRPr lang="ko-KR" altLang="en-US" noProof="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36131"/>
              </p:ext>
            </p:extLst>
          </p:nvPr>
        </p:nvGraphicFramePr>
        <p:xfrm>
          <a:off x="6876466" y="1961493"/>
          <a:ext cx="4843680" cy="3798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3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인수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리턴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형태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/>
                        <a:t>void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baseline="0" dirty="0" err="1"/>
                        <a:t>func</a:t>
                      </a:r>
                      <a:r>
                        <a:rPr lang="en-US" altLang="ko-KR" baseline="0" dirty="0"/>
                        <a:t>()</a:t>
                      </a:r>
                    </a:p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 dirty="0"/>
                        <a:t>void </a:t>
                      </a:r>
                      <a:r>
                        <a:rPr lang="en-US" altLang="ko-KR" baseline="0" dirty="0" err="1"/>
                        <a:t>func</a:t>
                      </a:r>
                      <a:r>
                        <a:rPr lang="en-US" altLang="ko-KR" baseline="0" dirty="0"/>
                        <a:t>(void)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err="1"/>
                        <a:t>int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baseline="0" dirty="0" err="1"/>
                        <a:t>func</a:t>
                      </a:r>
                      <a:r>
                        <a:rPr lang="en-US" altLang="ko-KR" baseline="0" dirty="0"/>
                        <a:t>()</a:t>
                      </a:r>
                    </a:p>
                    <a:p>
                      <a:pPr algn="l" latinLnBrk="1"/>
                      <a:r>
                        <a:rPr lang="en-US" altLang="ko-KR" baseline="0" dirty="0"/>
                        <a:t>double </a:t>
                      </a:r>
                      <a:r>
                        <a:rPr lang="en-US" altLang="ko-KR" baseline="0" dirty="0" err="1"/>
                        <a:t>func</a:t>
                      </a:r>
                      <a:r>
                        <a:rPr lang="en-US" altLang="ko-KR" baseline="0" dirty="0"/>
                        <a:t>(void)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/>
                        <a:t>void </a:t>
                      </a:r>
                      <a:r>
                        <a:rPr lang="en-US" altLang="ko-KR" dirty="0" err="1"/>
                        <a:t>func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int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ar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algn="l" latinLnBrk="1"/>
                      <a:r>
                        <a:rPr lang="en-US" altLang="ko-KR" dirty="0"/>
                        <a:t>void </a:t>
                      </a:r>
                      <a:r>
                        <a:rPr lang="en-US" altLang="ko-KR" dirty="0" err="1"/>
                        <a:t>func</a:t>
                      </a:r>
                      <a:r>
                        <a:rPr lang="en-US" altLang="ko-KR" dirty="0"/>
                        <a:t>(char c)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err="1"/>
                        <a:t>int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func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int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ar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algn="l" latinLnBrk="1"/>
                      <a:r>
                        <a:rPr lang="en-US" altLang="ko-KR" dirty="0" err="1"/>
                        <a:t>int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func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int</a:t>
                      </a:r>
                      <a:r>
                        <a:rPr lang="en-US" altLang="ko-KR" dirty="0"/>
                        <a:t> a, </a:t>
                      </a:r>
                      <a:r>
                        <a:rPr lang="en-US" altLang="ko-KR" dirty="0" err="1"/>
                        <a:t>int</a:t>
                      </a:r>
                      <a:r>
                        <a:rPr lang="en-US" altLang="ko-KR" dirty="0"/>
                        <a:t> b)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698413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정의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dirty="0"/>
              <a:t>Case1: </a:t>
            </a:r>
            <a:r>
              <a:rPr lang="ko-KR" altLang="en-US" dirty="0"/>
              <a:t>인수 </a:t>
            </a:r>
            <a:r>
              <a:rPr lang="en-US" altLang="ko-KR" dirty="0"/>
              <a:t>X, </a:t>
            </a:r>
            <a:r>
              <a:rPr lang="ko-KR" altLang="en-US" dirty="0" err="1"/>
              <a:t>리턴값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</a:p>
          <a:p>
            <a:pPr marL="576000" lvl="1">
              <a:lnSpc>
                <a:spcPct val="120000"/>
              </a:lnSpc>
            </a:pPr>
            <a:r>
              <a:rPr lang="ko-KR" altLang="en-US" dirty="0"/>
              <a:t>기능</a:t>
            </a:r>
            <a:r>
              <a:rPr lang="en-US" altLang="ko-KR" dirty="0"/>
              <a:t>: "Copyright" </a:t>
            </a:r>
            <a:r>
              <a:rPr lang="ko-KR" altLang="en-US" dirty="0"/>
              <a:t>출력</a:t>
            </a:r>
            <a:endParaRPr lang="en-US" altLang="ko-KR" dirty="0"/>
          </a:p>
          <a:p>
            <a:pPr marL="576000" lvl="1">
              <a:lnSpc>
                <a:spcPct val="120000"/>
              </a:lnSpc>
            </a:pPr>
            <a:r>
              <a:rPr lang="ko-KR" altLang="en-US" dirty="0" err="1"/>
              <a:t>함수명</a:t>
            </a:r>
            <a:r>
              <a:rPr lang="en-US" altLang="ko-KR" dirty="0"/>
              <a:t>: output</a:t>
            </a:r>
          </a:p>
          <a:p>
            <a:pPr marL="576000" lvl="1">
              <a:lnSpc>
                <a:spcPct val="120000"/>
              </a:lnSpc>
            </a:pPr>
            <a:r>
              <a:rPr lang="ko-KR" altLang="en-US" dirty="0"/>
              <a:t>인수</a:t>
            </a:r>
            <a:r>
              <a:rPr lang="en-US" altLang="ko-KR" dirty="0"/>
              <a:t>:</a:t>
            </a:r>
            <a:r>
              <a:rPr lang="ko-KR" altLang="en-US" dirty="0"/>
              <a:t> 없음</a:t>
            </a:r>
            <a:endParaRPr lang="en-US" altLang="ko-KR" dirty="0"/>
          </a:p>
          <a:p>
            <a:pPr marL="576000" lvl="1">
              <a:lnSpc>
                <a:spcPct val="120000"/>
              </a:lnSpc>
            </a:pPr>
            <a:r>
              <a:rPr lang="ko-KR" altLang="en-US" dirty="0" err="1"/>
              <a:t>리턴값</a:t>
            </a:r>
            <a:r>
              <a:rPr lang="en-US" altLang="ko-KR" dirty="0"/>
              <a:t>: </a:t>
            </a:r>
            <a:r>
              <a:rPr lang="ko-KR" altLang="en-US" dirty="0"/>
              <a:t>없음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함수 구현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88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760825" y="1918235"/>
            <a:ext cx="4849983" cy="414888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void output()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("---------------\n");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(" function test\n");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("---------------\n");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return;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74504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정의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Case2: </a:t>
            </a:r>
            <a:r>
              <a:rPr lang="ko-KR" altLang="en-US" dirty="0"/>
              <a:t>인수 </a:t>
            </a:r>
            <a:r>
              <a:rPr lang="en-US" altLang="ko-KR" dirty="0"/>
              <a:t>O, </a:t>
            </a:r>
            <a:r>
              <a:rPr lang="ko-KR" altLang="en-US" dirty="0"/>
              <a:t>리턴 </a:t>
            </a:r>
            <a:r>
              <a:rPr lang="en-US" altLang="ko-KR" dirty="0"/>
              <a:t>O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기능</a:t>
            </a:r>
            <a:r>
              <a:rPr lang="en-US" altLang="ko-KR" dirty="0"/>
              <a:t>: </a:t>
            </a:r>
            <a:r>
              <a:rPr lang="en-US" altLang="ko-KR" dirty="0" err="1"/>
              <a:t>x+y</a:t>
            </a:r>
            <a:r>
              <a:rPr lang="en-US" altLang="ko-KR" baseline="30000" dirty="0"/>
              <a:t> </a:t>
            </a:r>
            <a:r>
              <a:rPr lang="ko-KR" altLang="en-US" dirty="0"/>
              <a:t>값을 구한다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 err="1"/>
              <a:t>함수명</a:t>
            </a:r>
            <a:r>
              <a:rPr lang="en-US" altLang="ko-KR" dirty="0"/>
              <a:t>: add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인수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x, y 2</a:t>
            </a:r>
            <a:r>
              <a:rPr lang="ko-KR" altLang="en-US" dirty="0"/>
              <a:t>개</a:t>
            </a:r>
            <a:endParaRPr lang="en-US" altLang="ko-KR" dirty="0"/>
          </a:p>
          <a:p>
            <a:pPr lvl="1">
              <a:lnSpc>
                <a:spcPct val="120000"/>
              </a:lnSpc>
              <a:buNone/>
            </a:pPr>
            <a:r>
              <a:rPr lang="en-US" altLang="ko-KR" dirty="0"/>
              <a:t>	x:int, y:int</a:t>
            </a:r>
          </a:p>
          <a:p>
            <a:pPr lvl="1">
              <a:lnSpc>
                <a:spcPct val="120000"/>
              </a:lnSpc>
            </a:pPr>
            <a:r>
              <a:rPr lang="ko-KR" altLang="en-US" dirty="0" err="1"/>
              <a:t>리턴값</a:t>
            </a:r>
            <a:r>
              <a:rPr lang="en-US" altLang="ko-KR" dirty="0"/>
              <a:t>: </a:t>
            </a:r>
            <a:r>
              <a:rPr lang="en-US" altLang="ko-KR" dirty="0" err="1"/>
              <a:t>x+y</a:t>
            </a:r>
            <a:endParaRPr lang="en-US" altLang="ko-KR" dirty="0"/>
          </a:p>
          <a:p>
            <a:pPr lvl="1">
              <a:lnSpc>
                <a:spcPct val="120000"/>
              </a:lnSpc>
              <a:buNone/>
            </a:pPr>
            <a:r>
              <a:rPr lang="en-US" altLang="ko-KR" dirty="0"/>
              <a:t>	</a:t>
            </a:r>
            <a:r>
              <a:rPr lang="ko-KR" altLang="en-US" dirty="0" err="1"/>
              <a:t>리턴형</a:t>
            </a:r>
            <a:r>
              <a:rPr lang="en-US" altLang="ko-KR" dirty="0"/>
              <a:t>: </a:t>
            </a:r>
            <a:r>
              <a:rPr lang="en-US" altLang="ko-KR" dirty="0" err="1"/>
              <a:t>int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함수 구현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89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760825" y="2040899"/>
            <a:ext cx="4849983" cy="414888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int add(int x, int y)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int sum = x + y;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return sum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828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6B0D1-5CBE-94C1-572F-C913D4DD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2023 </a:t>
            </a:r>
            <a:r>
              <a:rPr lang="ko-KR" altLang="en-US" dirty="0" err="1"/>
              <a:t>충북정올</a:t>
            </a:r>
            <a:r>
              <a:rPr lang="ko-KR" altLang="en-US" dirty="0"/>
              <a:t> 학교예선대회</a:t>
            </a:r>
            <a:r>
              <a:rPr lang="en-US" altLang="ko-KR" dirty="0"/>
              <a:t> (</a:t>
            </a:r>
            <a:r>
              <a:rPr lang="ko-KR" altLang="en-US" dirty="0"/>
              <a:t>중등부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358FBB7E-9C01-2AB8-88F5-079FD5DD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42"/>
            <a:ext cx="10515600" cy="5101154"/>
          </a:xfrm>
        </p:spPr>
        <p:txBody>
          <a:bodyPr/>
          <a:lstStyle/>
          <a:p>
            <a:r>
              <a:rPr lang="ko-KR" altLang="en-US" dirty="0"/>
              <a:t>중등부 예선 문항별 난이도 분석</a:t>
            </a:r>
          </a:p>
        </p:txBody>
      </p:sp>
      <p:graphicFrame>
        <p:nvGraphicFramePr>
          <p:cNvPr id="11" name="표 7">
            <a:extLst>
              <a:ext uri="{FF2B5EF4-FFF2-40B4-BE49-F238E27FC236}">
                <a16:creationId xmlns:a16="http://schemas.microsoft.com/office/drawing/2014/main" id="{AE9BA98D-932B-E9CE-DC93-90933C086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693510"/>
              </p:ext>
            </p:extLst>
          </p:nvPr>
        </p:nvGraphicFramePr>
        <p:xfrm>
          <a:off x="1220346" y="1727896"/>
          <a:ext cx="10024303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22">
                  <a:extLst>
                    <a:ext uri="{9D8B030D-6E8A-4147-A177-3AD203B41FA5}">
                      <a16:colId xmlns:a16="http://schemas.microsoft.com/office/drawing/2014/main" val="1862903571"/>
                    </a:ext>
                  </a:extLst>
                </a:gridCol>
                <a:gridCol w="880076">
                  <a:extLst>
                    <a:ext uri="{9D8B030D-6E8A-4147-A177-3AD203B41FA5}">
                      <a16:colId xmlns:a16="http://schemas.microsoft.com/office/drawing/2014/main" val="3720604710"/>
                    </a:ext>
                  </a:extLst>
                </a:gridCol>
                <a:gridCol w="1448026">
                  <a:extLst>
                    <a:ext uri="{9D8B030D-6E8A-4147-A177-3AD203B41FA5}">
                      <a16:colId xmlns:a16="http://schemas.microsoft.com/office/drawing/2014/main" val="1448702998"/>
                    </a:ext>
                  </a:extLst>
                </a:gridCol>
                <a:gridCol w="1456226">
                  <a:extLst>
                    <a:ext uri="{9D8B030D-6E8A-4147-A177-3AD203B41FA5}">
                      <a16:colId xmlns:a16="http://schemas.microsoft.com/office/drawing/2014/main" val="3678547584"/>
                    </a:ext>
                  </a:extLst>
                </a:gridCol>
                <a:gridCol w="1468878">
                  <a:extLst>
                    <a:ext uri="{9D8B030D-6E8A-4147-A177-3AD203B41FA5}">
                      <a16:colId xmlns:a16="http://schemas.microsoft.com/office/drawing/2014/main" val="3008799747"/>
                    </a:ext>
                  </a:extLst>
                </a:gridCol>
                <a:gridCol w="1408669">
                  <a:extLst>
                    <a:ext uri="{9D8B030D-6E8A-4147-A177-3AD203B41FA5}">
                      <a16:colId xmlns:a16="http://schemas.microsoft.com/office/drawing/2014/main" val="2160546286"/>
                    </a:ext>
                  </a:extLst>
                </a:gridCol>
                <a:gridCol w="1372871">
                  <a:extLst>
                    <a:ext uri="{9D8B030D-6E8A-4147-A177-3AD203B41FA5}">
                      <a16:colId xmlns:a16="http://schemas.microsoft.com/office/drawing/2014/main" val="652437206"/>
                    </a:ext>
                  </a:extLst>
                </a:gridCol>
                <a:gridCol w="1197335">
                  <a:extLst>
                    <a:ext uri="{9D8B030D-6E8A-4147-A177-3AD203B41FA5}">
                      <a16:colId xmlns:a16="http://schemas.microsoft.com/office/drawing/2014/main" val="326016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바른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코드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우영우의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인사말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암산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게임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공성전</a:t>
                      </a:r>
                      <a:endParaRPr lang="en-US" altLang="ko-KR" dirty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카드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놀이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번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창고</a:t>
                      </a:r>
                      <a:endParaRPr lang="en-US" altLang="ko-KR" dirty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합계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01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8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66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1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5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330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50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90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8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290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60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290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18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280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8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502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정의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함수의 호출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3331D3D0-63CE-EB47-5871-4356C1824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메모리에서 일어나는 일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지역변수는 함수 호출 시 생성 되고</a:t>
            </a:r>
            <a:r>
              <a:rPr lang="en-US" altLang="ko-KR" dirty="0"/>
              <a:t>, </a:t>
            </a:r>
            <a:r>
              <a:rPr lang="ko-KR" altLang="en-US" dirty="0"/>
              <a:t>함수가 종료되면 자동으로 파괴된다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90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014780" y="1909889"/>
            <a:ext cx="4849983" cy="4470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int add(int x, int y)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int sum = x + y;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return sum;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int main()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int a=5, b=4;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int sum=0;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sum = add(a, b);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("%d \n", sum);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2165BCB5-57DD-5E25-54B0-0601AD7FD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413952"/>
              </p:ext>
            </p:extLst>
          </p:nvPr>
        </p:nvGraphicFramePr>
        <p:xfrm>
          <a:off x="6818488" y="4632027"/>
          <a:ext cx="4673601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7867">
                  <a:extLst>
                    <a:ext uri="{9D8B030D-6E8A-4147-A177-3AD203B41FA5}">
                      <a16:colId xmlns:a16="http://schemas.microsoft.com/office/drawing/2014/main" val="2002828663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4185627548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117372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변수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7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main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sum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79036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B3332AD-9F20-E9DD-E792-A8BE72948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771674"/>
              </p:ext>
            </p:extLst>
          </p:nvPr>
        </p:nvGraphicFramePr>
        <p:xfrm>
          <a:off x="6818489" y="2960648"/>
          <a:ext cx="4673601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7867">
                  <a:extLst>
                    <a:ext uri="{9D8B030D-6E8A-4147-A177-3AD203B41FA5}">
                      <a16:colId xmlns:a16="http://schemas.microsoft.com/office/drawing/2014/main" val="2002828663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4185627548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117372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변수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7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add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sum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79036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2E2CC5FC-03A8-2149-1915-98470F335586}"/>
              </a:ext>
            </a:extLst>
          </p:cNvPr>
          <p:cNvSpPr/>
          <p:nvPr/>
        </p:nvSpPr>
        <p:spPr>
          <a:xfrm>
            <a:off x="9990667" y="5006759"/>
            <a:ext cx="237066" cy="349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onsolas" panose="020B0609020204030204" pitchFamily="49" charset="0"/>
              </a:rPr>
              <a:t>9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560B21B-F1DE-0879-B9A2-9272A0FDB373}"/>
              </a:ext>
            </a:extLst>
          </p:cNvPr>
          <p:cNvCxnSpPr>
            <a:cxnSpLocks/>
          </p:cNvCxnSpPr>
          <p:nvPr/>
        </p:nvCxnSpPr>
        <p:spPr>
          <a:xfrm flipV="1">
            <a:off x="10419644" y="4205248"/>
            <a:ext cx="0" cy="165501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FE58260-4D2E-BAE1-8587-61C1545DA61B}"/>
              </a:ext>
            </a:extLst>
          </p:cNvPr>
          <p:cNvCxnSpPr>
            <a:cxnSpLocks/>
          </p:cNvCxnSpPr>
          <p:nvPr/>
        </p:nvCxnSpPr>
        <p:spPr>
          <a:xfrm flipV="1">
            <a:off x="10611556" y="3798848"/>
            <a:ext cx="0" cy="183789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5CFE771-B620-AD9F-6231-A8201666C4E7}"/>
              </a:ext>
            </a:extLst>
          </p:cNvPr>
          <p:cNvSpPr txBox="1"/>
          <p:nvPr/>
        </p:nvSpPr>
        <p:spPr>
          <a:xfrm>
            <a:off x="10134664" y="4318550"/>
            <a:ext cx="76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copy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정의 함수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DCD66C53-DF9F-11DF-A95D-3E393A69FE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함수 구현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91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86701" y="1304827"/>
            <a:ext cx="4043343" cy="5106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add(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a,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b)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sum = a + b;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return sum;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pow(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x,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y)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r=1;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for(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=1;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&lt;=y;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   r = r*x;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return r;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char upper(char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ch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 return ch-32;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7734" y="1304827"/>
            <a:ext cx="6364012" cy="5106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void output()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("---------------\n");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(" function %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cest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\n", upper('t'));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함수호출</a:t>
            </a: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("---------------\n");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("2+3 = %d\n", add(2,3));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함수호출</a:t>
            </a: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("2^3 = %d\n", pow(2,3));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함수호출</a:t>
            </a: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return;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main()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   output();  </a:t>
            </a:r>
            <a:r>
              <a:rPr lang="en-US" altLang="ko-KR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</a:t>
            </a:r>
            <a:r>
              <a:rPr lang="ko-KR" altLang="en-US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함수호출</a:t>
            </a:r>
            <a:endParaRPr lang="en-US" altLang="ko-KR" sz="1600" dirty="0">
              <a:solidFill>
                <a:srgbClr val="00B05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575680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92</a:t>
            </a:fld>
            <a:endParaRPr lang="ko-KR" altLang="en-US" noProof="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12192000" cy="65405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12192000" cy="386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Debugging: Step into</a:t>
            </a:r>
            <a:r>
              <a:rPr lang="ko-KR" altLang="en-US" dirty="0"/>
              <a:t> </a:t>
            </a:r>
            <a:r>
              <a:rPr lang="en-US" altLang="ko-KR" dirty="0"/>
              <a:t>[shift]+F7</a:t>
            </a:r>
            <a:endParaRPr lang="ko-KR" altLang="en-US" dirty="0"/>
          </a:p>
        </p:txBody>
      </p:sp>
      <p:sp>
        <p:nvSpPr>
          <p:cNvPr id="7" name="타원형 설명선 6"/>
          <p:cNvSpPr/>
          <p:nvPr/>
        </p:nvSpPr>
        <p:spPr>
          <a:xfrm>
            <a:off x="4783016" y="1673756"/>
            <a:ext cx="2532185" cy="1916724"/>
          </a:xfrm>
          <a:prstGeom prst="wedgeEllipseCallout">
            <a:avLst>
              <a:gd name="adj1" fmla="val -39192"/>
              <a:gd name="adj2" fmla="val 587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+mn-ea"/>
              </a:rPr>
              <a:t>step into</a:t>
            </a:r>
          </a:p>
          <a:p>
            <a:pPr algn="ctr"/>
            <a:r>
              <a:rPr lang="ko-KR" altLang="en-US" dirty="0">
                <a:latin typeface="+mn-ea"/>
              </a:rPr>
              <a:t>디버깅 기능을 통해 함수 호출 순서를 차례대로 관찰</a:t>
            </a:r>
          </a:p>
        </p:txBody>
      </p:sp>
    </p:spTree>
    <p:extLst>
      <p:ext uri="{BB962C8B-B14F-4D97-AF65-F5344CB8AC3E}">
        <p14:creationId xmlns:p14="http://schemas.microsoft.com/office/powerpoint/2010/main" val="16633355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정의 함수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92A83468-77A5-5936-3CE5-88D83AB5D1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함수 구현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93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86701" y="1324271"/>
            <a:ext cx="5194767" cy="5106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void output()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("---------------\n");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(" function %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cest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\n", upper('t'));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("---------------\n");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("2+3 = %d\n", add(2,3));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("2^3 = %d\n", pow(2,3));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return;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main()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output();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6978" y="1324271"/>
            <a:ext cx="5194767" cy="5106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add(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a,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b)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sum = a + b;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return sum;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pow(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x,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y)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r=1;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for(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=1;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&lt;=y;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   r = r*x;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return r;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char upper(char </a:t>
            </a:r>
            <a:r>
              <a:rPr lang="en-US" altLang="ko-KR" sz="1500" dirty="0" err="1">
                <a:latin typeface="Consolas" panose="020B0609020204030204" pitchFamily="49" charset="0"/>
                <a:cs typeface="Courier New" pitchFamily="49" charset="0"/>
              </a:rPr>
              <a:t>ch</a:t>
            </a: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    return ch-32;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sz="15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sz="15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r="2487"/>
          <a:stretch/>
        </p:blipFill>
        <p:spPr>
          <a:xfrm>
            <a:off x="6987422" y="5262356"/>
            <a:ext cx="4959833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359" y="1828707"/>
            <a:ext cx="26669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 add(</a:t>
            </a:r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 a, </a:t>
            </a:r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 b);</a:t>
            </a:r>
          </a:p>
          <a:p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 pow(</a:t>
            </a:r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 x, </a:t>
            </a:r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 y);</a:t>
            </a:r>
          </a:p>
          <a:p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char upper(char </a:t>
            </a:r>
            <a:r>
              <a:rPr lang="en-US" altLang="ko-KR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500" dirty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  <a:endParaRPr lang="ko-KR" altLang="en-US" sz="15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3271520" y="1083753"/>
            <a:ext cx="2145323" cy="1002323"/>
          </a:xfrm>
          <a:prstGeom prst="wedgeEllipseCallout">
            <a:avLst>
              <a:gd name="adj1" fmla="val -45013"/>
              <a:gd name="adj2" fmla="val 65132"/>
            </a:avLst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함수의 프로토타입을 미리 알려준다</a:t>
            </a:r>
          </a:p>
        </p:txBody>
      </p:sp>
    </p:spTree>
    <p:extLst>
      <p:ext uri="{BB962C8B-B14F-4D97-AF65-F5344CB8AC3E}">
        <p14:creationId xmlns:p14="http://schemas.microsoft.com/office/powerpoint/2010/main" val="40111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8666D-C6DF-BD81-542D-FF25D7F2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지역변수 </a:t>
            </a:r>
            <a:r>
              <a:rPr lang="en-US" altLang="ko-KR" dirty="0"/>
              <a:t>/</a:t>
            </a:r>
            <a:r>
              <a:rPr lang="ko-KR" altLang="en-US" dirty="0"/>
              <a:t> 전역변수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F47088-D9B8-87D3-CEFA-CEE1516CA8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ko-KR" altLang="en-US" dirty="0"/>
              <a:t>지역변수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함수 안에서 선언된 변수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해당 함수 안에서만 사용가능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초기값이 쓰레기 값이다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함수가 호출되면 생성되고 함수가 종료되면 사라진다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동일한 이름의 전역</a:t>
            </a:r>
            <a:r>
              <a:rPr lang="en-US" altLang="ko-KR" dirty="0"/>
              <a:t>/</a:t>
            </a:r>
            <a:r>
              <a:rPr lang="ko-KR" altLang="en-US" dirty="0"/>
              <a:t>지역변수가 존재하면 지역변수가 우선한다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스택에 저장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E7CBB9-CCE7-A1AA-D904-4E931F2712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ko-KR" altLang="en-US" dirty="0"/>
              <a:t>전역변수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함수 외부에서 선언된 변수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어느 </a:t>
            </a:r>
            <a:r>
              <a:rPr lang="ko-KR" altLang="en-US" dirty="0" err="1"/>
              <a:t>함수에서든</a:t>
            </a:r>
            <a:r>
              <a:rPr lang="ko-KR" altLang="en-US" dirty="0"/>
              <a:t> 사용가능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초기값이 </a:t>
            </a:r>
            <a:r>
              <a:rPr lang="en-US" altLang="ko-KR" dirty="0"/>
              <a:t>0 </a:t>
            </a:r>
            <a:r>
              <a:rPr lang="ko-KR" altLang="en-US" dirty="0"/>
              <a:t>이다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프로그램이 실행 중이면 항상 존재한다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프로그램을 이해하기 어렵게 만드므로 꼭 필요한 경우에만 사용하자</a:t>
            </a:r>
            <a:endParaRPr lang="en-US" altLang="ko-KR" dirty="0"/>
          </a:p>
          <a:p>
            <a:pPr lvl="1">
              <a:lnSpc>
                <a:spcPct val="125000"/>
              </a:lnSpc>
            </a:pPr>
            <a:r>
              <a:rPr lang="ko-KR" altLang="en-US" dirty="0"/>
              <a:t>전역공간에 저장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248703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8666D-C6DF-BD81-542D-FF25D7F2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지역변수 </a:t>
            </a:r>
            <a:r>
              <a:rPr lang="en-US" altLang="ko-KR" dirty="0"/>
              <a:t>/</a:t>
            </a:r>
            <a:r>
              <a:rPr lang="ko-KR" altLang="en-US" dirty="0"/>
              <a:t> 전역변수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F47088-D9B8-87D3-CEFA-CEE1516CA8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dirty="0"/>
              <a:t>지역변수 예시</a:t>
            </a: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E7CBB9-CCE7-A1AA-D904-4E931F2712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dirty="0"/>
              <a:t>전역변수 예시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95</a:t>
            </a:fld>
            <a:endParaRPr lang="ko-KR" alt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73B6B-651C-C824-153B-65000473AF64}"/>
              </a:ext>
            </a:extLst>
          </p:cNvPr>
          <p:cNvSpPr txBox="1"/>
          <p:nvPr/>
        </p:nvSpPr>
        <p:spPr>
          <a:xfrm>
            <a:off x="1013827" y="1911775"/>
            <a:ext cx="4749706" cy="446870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add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sum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과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main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sum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은 동명이인</a:t>
            </a:r>
            <a:r>
              <a:rPr lang="ko-KR" alt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add(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a, 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b)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sum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= a + b;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return sum;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main(){</a:t>
            </a: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sum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=0;</a:t>
            </a: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add(1, 2);</a:t>
            </a: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("%d\n", sum);</a:t>
            </a: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0CE81-7AE0-FD76-4835-86F48AA93C60}"/>
              </a:ext>
            </a:extLst>
          </p:cNvPr>
          <p:cNvSpPr txBox="1"/>
          <p:nvPr/>
        </p:nvSpPr>
        <p:spPr>
          <a:xfrm>
            <a:off x="6670134" y="1911775"/>
            <a:ext cx="4749706" cy="446870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marL="139950">
              <a:lnSpc>
                <a:spcPct val="120000"/>
              </a:lnSpc>
            </a:pP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add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sum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과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main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sum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은 동일변수</a:t>
            </a:r>
            <a:r>
              <a:rPr lang="ko-KR" alt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sum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void add(int a, int b) {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   sum = a + b;</a:t>
            </a:r>
          </a:p>
          <a:p>
            <a:pPr marL="139950">
              <a:lnSpc>
                <a:spcPct val="120000"/>
              </a:lnSpc>
              <a:buNone/>
            </a:pP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marL="139950"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main(){</a:t>
            </a: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add(1, 2);</a:t>
            </a: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("%d\n", sum);</a:t>
            </a:r>
          </a:p>
          <a:p>
            <a:pPr marL="139950"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64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0380D7-0785-F75F-7738-8B19FE37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팩토리얼</a:t>
            </a:r>
            <a:r>
              <a:rPr lang="ko-KR" altLang="en-US" dirty="0"/>
              <a:t> 계산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D4B4DB-A697-C066-3327-1B6FF07CE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A19152D-2E2F-6C2E-C5C7-C05DC2DD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96</a:t>
            </a:fld>
            <a:endParaRPr lang="ko-KR" altLang="en-US" noProof="0" dirty="0"/>
          </a:p>
        </p:txBody>
      </p:sp>
      <p:pic>
        <p:nvPicPr>
          <p:cNvPr id="1026" name="Picture 2" descr="팩토리얼 계산기">
            <a:extLst>
              <a:ext uri="{FF2B5EF4-FFF2-40B4-BE49-F238E27FC236}">
                <a16:creationId xmlns:a16="http://schemas.microsoft.com/office/drawing/2014/main" id="{CE690D40-AC2C-65E9-3831-45998A1B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1280"/>
            <a:ext cx="8648025" cy="48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856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2DA389-B3EC-3CD0-1F23-157A20FE2DE5}"/>
              </a:ext>
            </a:extLst>
          </p:cNvPr>
          <p:cNvSpPr txBox="1"/>
          <p:nvPr/>
        </p:nvSpPr>
        <p:spPr>
          <a:xfrm>
            <a:off x="6728962" y="1884049"/>
            <a:ext cx="5010912" cy="43849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#include &lt;stdio.h&gt;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factorial(int n)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return r;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main()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printf("6! = %d\n", factorial(6));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팩토리얼</a:t>
            </a:r>
            <a:r>
              <a:rPr lang="ko-KR" altLang="en-US" dirty="0"/>
              <a:t> 계산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비 재귀적 해결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ex) </a:t>
            </a:r>
            <a:r>
              <a:rPr lang="ko-KR" altLang="en-US" dirty="0" err="1"/>
              <a:t>팩토리얼</a:t>
            </a:r>
            <a:r>
              <a:rPr lang="ko-KR" altLang="en-US" dirty="0"/>
              <a:t> 계산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답안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              ?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97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0" y="1884049"/>
            <a:ext cx="5010912" cy="43849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#include &lt;stdio.h&gt;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factorial(int n)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int r=1;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pt-BR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순서 뒤집어서 계산</a:t>
            </a:r>
            <a:endParaRPr lang="pt-BR" altLang="ko-KR" dirty="0">
              <a:solidFill>
                <a:srgbClr val="00B05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for(int a=2; a&lt;=n; a++)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    printf("%d x %d\n", r, a);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    r = r * a;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return r;</a:t>
            </a: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main()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printf("6! = %d\n", factorial(6));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4369" y="2400329"/>
            <a:ext cx="4968122" cy="305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 Consolas"/>
                <a:cs typeface="Courier New" pitchFamily="49" charset="0"/>
              </a:rPr>
              <a:t>n! = n x (n-1) x (n-2) x … x 1</a:t>
            </a:r>
          </a:p>
          <a:p>
            <a:pPr>
              <a:lnSpc>
                <a:spcPct val="120000"/>
              </a:lnSpc>
              <a:buNone/>
            </a:pPr>
            <a:endParaRPr lang="en-US" altLang="ko-KR" sz="2000" dirty="0">
              <a:latin typeface=" Consolas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 Consolas"/>
                <a:cs typeface="Courier New" pitchFamily="49" charset="0"/>
              </a:rPr>
              <a:t>5! = 5 x 4 x 3 x 2 x 1 = 120</a:t>
            </a:r>
          </a:p>
          <a:p>
            <a:pPr>
              <a:lnSpc>
                <a:spcPct val="120000"/>
              </a:lnSpc>
              <a:buNone/>
            </a:pPr>
            <a:endParaRPr lang="en-US" altLang="ko-KR" sz="2000" dirty="0">
              <a:latin typeface=" Consolas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 Consolas"/>
                <a:cs typeface="Courier New" pitchFamily="49" charset="0"/>
              </a:rPr>
              <a:t>3! = 3 x 2 x 1 = 6</a:t>
            </a:r>
          </a:p>
          <a:p>
            <a:pPr>
              <a:lnSpc>
                <a:spcPct val="120000"/>
              </a:lnSpc>
              <a:buNone/>
            </a:pPr>
            <a:endParaRPr lang="en-US" altLang="ko-KR" sz="2000" dirty="0">
              <a:latin typeface=" Consolas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 Consolas"/>
                <a:cs typeface="Courier New" pitchFamily="49" charset="0"/>
              </a:rPr>
              <a:t>     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13FE4A9-ACED-EA78-F7C1-BC18CCD4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850" y="332928"/>
            <a:ext cx="1752062" cy="15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487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08 L -0.4502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재귀함수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0560" y="1341122"/>
            <a:ext cx="5425440" cy="50393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/>
              <a:t>재귀함수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실행 도중 자기 자신을 호출</a:t>
            </a:r>
            <a:r>
              <a:rPr lang="en-US" altLang="ko-KR" dirty="0"/>
              <a:t>(</a:t>
            </a:r>
            <a:r>
              <a:rPr lang="ko-KR" altLang="en-US" dirty="0"/>
              <a:t>재귀 호출</a:t>
            </a:r>
            <a:r>
              <a:rPr lang="en-US" altLang="ko-KR" dirty="0"/>
              <a:t>)</a:t>
            </a:r>
            <a:r>
              <a:rPr lang="ko-KR" altLang="en-US" dirty="0"/>
              <a:t>하는 함수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ex) </a:t>
            </a:r>
            <a:r>
              <a:rPr lang="ko-KR" altLang="en-US" dirty="0" err="1"/>
              <a:t>팩토리얼</a:t>
            </a:r>
            <a:r>
              <a:rPr lang="ko-KR" altLang="en-US" dirty="0"/>
              <a:t> 계산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19521" y="1341121"/>
            <a:ext cx="5494525" cy="503935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함수 예시</a:t>
            </a:r>
            <a:endParaRPr lang="en-US" altLang="ko-KR" sz="2000" dirty="0"/>
          </a:p>
          <a:p>
            <a:pPr lvl="1"/>
            <a:r>
              <a:rPr lang="ko-KR" altLang="en-US" sz="1800" dirty="0" err="1"/>
              <a:t>탈출조건이</a:t>
            </a:r>
            <a:r>
              <a:rPr lang="ko-KR" altLang="en-US" sz="1800" dirty="0"/>
              <a:t> 없으면 </a:t>
            </a:r>
            <a:r>
              <a:rPr lang="ko-KR" altLang="en-US" sz="1800" dirty="0" err="1"/>
              <a:t>무한루프가</a:t>
            </a:r>
            <a:r>
              <a:rPr lang="ko-KR" altLang="en-US" sz="1800" dirty="0"/>
              <a:t> 되므로 유의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98</a:t>
            </a:fld>
            <a:endParaRPr lang="ko-KR" alt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803136" y="2167131"/>
            <a:ext cx="5010911" cy="4005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fact</a:t>
            </a:r>
            <a:r>
              <a:rPr lang="en-US" altLang="ko-KR" dirty="0" err="1">
                <a:latin typeface="Consolas" panose="020B0609020204030204" pitchFamily="49" charset="0"/>
                <a:cs typeface="Courier New" pitchFamily="49" charset="0"/>
              </a:rPr>
              <a:t>orial</a:t>
            </a: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(int n)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if(n &gt;= 2)</a:t>
            </a:r>
            <a:endParaRPr lang="pt-BR" altLang="ko-KR" dirty="0">
              <a:solidFill>
                <a:srgbClr val="00B05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  return n*factorial(n-1); 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else       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   return 1;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endParaRPr lang="pt-BR" altLang="ko-KR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3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항 조건 연산자를 활용하여</a:t>
            </a:r>
            <a:endParaRPr lang="pt-BR" altLang="ko-KR" dirty="0">
              <a:solidFill>
                <a:srgbClr val="00B05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아래와 같이 표현해도 동일한 효과</a:t>
            </a:r>
            <a:endParaRPr lang="pt-BR" altLang="ko-KR" dirty="0">
              <a:solidFill>
                <a:srgbClr val="00B05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int factorial(int n) {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   return (n</a:t>
            </a:r>
            <a:r>
              <a:rPr lang="en-US" altLang="ko-KR" dirty="0">
                <a:latin typeface="Consolas" panose="020B0609020204030204" pitchFamily="49" charset="0"/>
                <a:cs typeface="Courier New" pitchFamily="49" charset="0"/>
              </a:rPr>
              <a:t>&gt;=2</a:t>
            </a: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)? n*factorial(n-1) : 1;</a:t>
            </a:r>
          </a:p>
          <a:p>
            <a:pPr>
              <a:lnSpc>
                <a:spcPct val="120000"/>
              </a:lnSpc>
              <a:buNone/>
            </a:pPr>
            <a:r>
              <a:rPr lang="pt-BR" altLang="ko-KR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579" y="3118108"/>
            <a:ext cx="5010912" cy="305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5! = 5 x 4 x 3 x 2 x 1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5! = 5 x 4!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      4! =4x3!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            3!=3x2!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                 2!=2x1!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                      1!=1</a:t>
            </a: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altLang="ko-KR" sz="2000" dirty="0" err="1">
                <a:latin typeface="Consolas" panose="020B0609020204030204" pitchFamily="49" charset="0"/>
                <a:cs typeface="Courier New" pitchFamily="49" charset="0"/>
              </a:rPr>
              <a:t>n×f</a:t>
            </a: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(n-1)  … n</a:t>
            </a:r>
            <a:r>
              <a:rPr lang="ko-KR" altLang="en-US" sz="2000" dirty="0">
                <a:latin typeface="Consolas" panose="020B0609020204030204" pitchFamily="49" charset="0"/>
                <a:cs typeface="Courier New" pitchFamily="49" charset="0"/>
              </a:rPr>
              <a:t>≥</a:t>
            </a: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2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Consolas" panose="020B0609020204030204" pitchFamily="49" charset="0"/>
                <a:cs typeface="Courier New" pitchFamily="49" charset="0"/>
              </a:rPr>
              <a:t>      1    	   … n=1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1081" y="5578025"/>
            <a:ext cx="63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f(n)</a:t>
            </a:r>
            <a:endParaRPr lang="ko-KR" altLang="en-US" dirty="0"/>
          </a:p>
        </p:txBody>
      </p:sp>
      <p:sp>
        <p:nvSpPr>
          <p:cNvPr id="8" name="왼쪽 중괄호 7"/>
          <p:cNvSpPr/>
          <p:nvPr/>
        </p:nvSpPr>
        <p:spPr>
          <a:xfrm>
            <a:off x="1847088" y="5487313"/>
            <a:ext cx="173736" cy="55306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065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917510-7C66-1F95-501F-56F5F408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재귀함수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BEEF8A-FFB7-9203-0AD3-C78909739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639" y="1341122"/>
            <a:ext cx="5201920" cy="503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factorial(5)</a:t>
            </a:r>
          </a:p>
          <a:p>
            <a:pPr marL="0" indent="0">
              <a:buNone/>
            </a:pPr>
            <a:r>
              <a:rPr lang="ko-KR" altLang="en-US" sz="2000" dirty="0"/>
              <a:t>계산과정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묘사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28886C86-DD94-8AE1-131A-145293B9F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881" y="1307668"/>
            <a:ext cx="5201920" cy="503935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CA00EC-95A2-EFF1-169C-149CFB8B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ko-KR" noProof="0" smtClean="0"/>
              <a:t>99</a:t>
            </a:fld>
            <a:endParaRPr lang="ko-KR" altLang="en-US" noProof="0" dirty="0"/>
          </a:p>
        </p:txBody>
      </p:sp>
      <p:pic>
        <p:nvPicPr>
          <p:cNvPr id="2050" name="Picture 2" descr="파이썬 코딩 도장: 31.2 재귀호출로 팩토리얼 구하기">
            <a:extLst>
              <a:ext uri="{FF2B5EF4-FFF2-40B4-BE49-F238E27FC236}">
                <a16:creationId xmlns:a16="http://schemas.microsoft.com/office/drawing/2014/main" id="{593C4E0A-0234-B04F-54CB-A54EBEEF4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17289" r="6117" b="20000"/>
          <a:stretch/>
        </p:blipFill>
        <p:spPr bwMode="auto">
          <a:xfrm>
            <a:off x="2108159" y="1257934"/>
            <a:ext cx="9745142" cy="52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17CCE011-B5D1-5E92-9917-FFC69EE07F6A}"/>
              </a:ext>
            </a:extLst>
          </p:cNvPr>
          <p:cNvSpPr/>
          <p:nvPr/>
        </p:nvSpPr>
        <p:spPr>
          <a:xfrm>
            <a:off x="2710228" y="2629360"/>
            <a:ext cx="331595" cy="33159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B746574-4F28-9BAE-907D-DC919698940A}"/>
              </a:ext>
            </a:extLst>
          </p:cNvPr>
          <p:cNvSpPr/>
          <p:nvPr/>
        </p:nvSpPr>
        <p:spPr>
          <a:xfrm>
            <a:off x="4780188" y="3300085"/>
            <a:ext cx="331595" cy="33159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46DDCB8-25AB-1AE2-C237-16C9B1D4A289}"/>
              </a:ext>
            </a:extLst>
          </p:cNvPr>
          <p:cNvSpPr/>
          <p:nvPr/>
        </p:nvSpPr>
        <p:spPr>
          <a:xfrm>
            <a:off x="6814932" y="3983373"/>
            <a:ext cx="331595" cy="33159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2B46E0-E212-58AD-BD3F-84ECD5110725}"/>
              </a:ext>
            </a:extLst>
          </p:cNvPr>
          <p:cNvSpPr/>
          <p:nvPr/>
        </p:nvSpPr>
        <p:spPr>
          <a:xfrm>
            <a:off x="8764312" y="4586274"/>
            <a:ext cx="331595" cy="33159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F384E5B-B200-6E2B-D573-DF52ACF78E4E}"/>
              </a:ext>
            </a:extLst>
          </p:cNvPr>
          <p:cNvSpPr/>
          <p:nvPr/>
        </p:nvSpPr>
        <p:spPr>
          <a:xfrm>
            <a:off x="10462483" y="5191517"/>
            <a:ext cx="331595" cy="33159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71F8848-D95C-B277-CB28-B320214C6682}"/>
              </a:ext>
            </a:extLst>
          </p:cNvPr>
          <p:cNvSpPr/>
          <p:nvPr/>
        </p:nvSpPr>
        <p:spPr>
          <a:xfrm>
            <a:off x="11506179" y="5728282"/>
            <a:ext cx="331595" cy="3315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C2EC15A-590C-B041-E315-4AD0A48404DD}"/>
              </a:ext>
            </a:extLst>
          </p:cNvPr>
          <p:cNvSpPr/>
          <p:nvPr/>
        </p:nvSpPr>
        <p:spPr>
          <a:xfrm>
            <a:off x="9516363" y="4569212"/>
            <a:ext cx="331595" cy="3315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FCD67F1-FADA-C174-C015-3A86BF5C41B3}"/>
              </a:ext>
            </a:extLst>
          </p:cNvPr>
          <p:cNvSpPr/>
          <p:nvPr/>
        </p:nvSpPr>
        <p:spPr>
          <a:xfrm>
            <a:off x="7540208" y="3958078"/>
            <a:ext cx="331595" cy="3315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C5A73AE-0C60-B203-2613-960BDA82D330}"/>
              </a:ext>
            </a:extLst>
          </p:cNvPr>
          <p:cNvSpPr/>
          <p:nvPr/>
        </p:nvSpPr>
        <p:spPr>
          <a:xfrm>
            <a:off x="5528620" y="3300084"/>
            <a:ext cx="331595" cy="3315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03E40CE-61AE-4A98-0840-D0A20A45284A}"/>
              </a:ext>
            </a:extLst>
          </p:cNvPr>
          <p:cNvSpPr/>
          <p:nvPr/>
        </p:nvSpPr>
        <p:spPr>
          <a:xfrm>
            <a:off x="3478094" y="2605913"/>
            <a:ext cx="331595" cy="3315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4BB9891-F683-9509-26B3-E37B47311938}"/>
              </a:ext>
            </a:extLst>
          </p:cNvPr>
          <p:cNvSpPr/>
          <p:nvPr/>
        </p:nvSpPr>
        <p:spPr>
          <a:xfrm>
            <a:off x="3052713" y="1539364"/>
            <a:ext cx="502168" cy="5021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18834</TotalTime>
  <Words>36372</Words>
  <Application>Microsoft Office PowerPoint</Application>
  <PresentationFormat>와이드스크린</PresentationFormat>
  <Paragraphs>7941</Paragraphs>
  <Slides>254</Slides>
  <Notes>70</Notes>
  <HiddenSlides>21</HiddenSlides>
  <MMClips>0</MMClips>
  <ScaleCrop>false</ScaleCrop>
  <HeadingPairs>
    <vt:vector size="6" baseType="variant">
      <vt:variant>
        <vt:lpstr>사용한 글꼴</vt:lpstr>
      </vt:variant>
      <vt:variant>
        <vt:i4>21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254</vt:i4>
      </vt:variant>
    </vt:vector>
  </HeadingPairs>
  <TitlesOfParts>
    <vt:vector size="280" baseType="lpstr">
      <vt:lpstr> Consolas</vt:lpstr>
      <vt:lpstr>AppleSDGothicNeo-Light</vt:lpstr>
      <vt:lpstr>-apple-system</vt:lpstr>
      <vt:lpstr>Helvetica Neue</vt:lpstr>
      <vt:lpstr>Noto Sans DemiLight</vt:lpstr>
      <vt:lpstr>Noto Sans KR</vt:lpstr>
      <vt:lpstr>NotoKr</vt:lpstr>
      <vt:lpstr>굴림</vt:lpstr>
      <vt:lpstr>맑은 고딕</vt:lpstr>
      <vt:lpstr>Arial</vt:lpstr>
      <vt:lpstr>Calibri</vt:lpstr>
      <vt:lpstr>Calibri Light</vt:lpstr>
      <vt:lpstr>Cambria Math</vt:lpstr>
      <vt:lpstr>Consolas</vt:lpstr>
      <vt:lpstr>Merriweather</vt:lpstr>
      <vt:lpstr>Open Sans</vt:lpstr>
      <vt:lpstr>Tw Cen MT</vt:lpstr>
      <vt:lpstr>Verdana</vt:lpstr>
      <vt:lpstr>Wingdings</vt:lpstr>
      <vt:lpstr>Wingdings 2</vt:lpstr>
      <vt:lpstr>Wingdings 3</vt:lpstr>
      <vt:lpstr>HDOfficeLightV0</vt:lpstr>
      <vt:lpstr>1_HDOfficeLightV0</vt:lpstr>
      <vt:lpstr>2_HDOfficeLightV0</vt:lpstr>
      <vt:lpstr>New_Simple01</vt:lpstr>
      <vt:lpstr>디자인 사용자 지정</vt:lpstr>
      <vt:lpstr>2025 정보올림피아드 입문과정 &lt; C언어 &gt;</vt:lpstr>
      <vt:lpstr>충북학생정보올림피아드</vt:lpstr>
      <vt:lpstr>충북학생정보올림피아드</vt:lpstr>
      <vt:lpstr>문제예시: 계단오르기</vt:lpstr>
      <vt:lpstr>2023 충북정올 학교예선대회 (초등부)</vt:lpstr>
      <vt:lpstr>2023 충북정올 본선(도)대회 (초등부)</vt:lpstr>
      <vt:lpstr>문제예시: 카드놀이</vt:lpstr>
      <vt:lpstr>문제예시: 카드놀이</vt:lpstr>
      <vt:lpstr>2023 충북정올 학교예선대회 (중등부)</vt:lpstr>
      <vt:lpstr>2023 충북정올 본선(도)대회 (중등부)</vt:lpstr>
      <vt:lpstr>프로그래밍 언어</vt:lpstr>
      <vt:lpstr>프로그래밍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OJ 사용법</vt:lpstr>
      <vt:lpstr>Online Judge 프로그램 접속 계정 정보</vt:lpstr>
      <vt:lpstr>OJ 사용법</vt:lpstr>
      <vt:lpstr>Hello World 예제</vt:lpstr>
      <vt:lpstr>C언어의 자료형(data type)</vt:lpstr>
      <vt:lpstr>수의 표현 방식</vt:lpstr>
      <vt:lpstr>수의 표현 방식</vt:lpstr>
      <vt:lpstr>수의 표현 방식</vt:lpstr>
      <vt:lpstr>수의 표현 방식</vt:lpstr>
      <vt:lpstr>C언어의 자료형(data type)</vt:lpstr>
      <vt:lpstr>변수 (variable)</vt:lpstr>
      <vt:lpstr>서식문자</vt:lpstr>
      <vt:lpstr>printf 함수</vt:lpstr>
      <vt:lpstr>상수 (constant)</vt:lpstr>
      <vt:lpstr>서식문자</vt:lpstr>
      <vt:lpstr>연산자(operator)</vt:lpstr>
      <vt:lpstr>연산자(operator)</vt:lpstr>
      <vt:lpstr>연산자(operator)</vt:lpstr>
      <vt:lpstr>연산자(operator)</vt:lpstr>
      <vt:lpstr>연산자(operator)</vt:lpstr>
      <vt:lpstr>연산자(operator)</vt:lpstr>
      <vt:lpstr>scanf() 함수를 이용한 입력</vt:lpstr>
      <vt:lpstr>연습문제 – 직사각형의 넓이</vt:lpstr>
      <vt:lpstr>제어문</vt:lpstr>
      <vt:lpstr>선택 실행 구조</vt:lpstr>
      <vt:lpstr>선택 실행 구조</vt:lpstr>
      <vt:lpstr>조건문 – if</vt:lpstr>
      <vt:lpstr>연산자(operator)</vt:lpstr>
      <vt:lpstr>연산자(operator)</vt:lpstr>
      <vt:lpstr>조건문 – if</vt:lpstr>
      <vt:lpstr>조건문 – if</vt:lpstr>
      <vt:lpstr>연습문제</vt:lpstr>
      <vt:lpstr>연산자(operator)</vt:lpstr>
      <vt:lpstr>조건문 – if</vt:lpstr>
      <vt:lpstr>조건문 – if</vt:lpstr>
      <vt:lpstr>조건문 – switch</vt:lpstr>
      <vt:lpstr>연습문제</vt:lpstr>
      <vt:lpstr>반복문</vt:lpstr>
      <vt:lpstr>반복문 - while</vt:lpstr>
      <vt:lpstr>반복문 - while</vt:lpstr>
      <vt:lpstr>반복문 - while</vt:lpstr>
      <vt:lpstr>반복문 - while</vt:lpstr>
      <vt:lpstr>반복문 - while</vt:lpstr>
      <vt:lpstr>연습문제</vt:lpstr>
      <vt:lpstr>반복문 – do … while</vt:lpstr>
      <vt:lpstr>소인수로 분해하기</vt:lpstr>
      <vt:lpstr>중첩된 while</vt:lpstr>
      <vt:lpstr>반복문 - for</vt:lpstr>
      <vt:lpstr>반복문 - for</vt:lpstr>
      <vt:lpstr>반복문 - for</vt:lpstr>
      <vt:lpstr>반복문 – for 문과 while 문 비교</vt:lpstr>
      <vt:lpstr>3의 배수 게임</vt:lpstr>
      <vt:lpstr>공약수 찾기</vt:lpstr>
      <vt:lpstr>약수의 합 구하기</vt:lpstr>
      <vt:lpstr>약수의 합 구하기</vt:lpstr>
      <vt:lpstr>반복문 – 중첩된 for</vt:lpstr>
      <vt:lpstr>반복문 – 중첩된 for</vt:lpstr>
      <vt:lpstr>반복문 – 중첩된 for</vt:lpstr>
      <vt:lpstr>반복문 – 중첩된 for</vt:lpstr>
      <vt:lpstr>제어문 – break</vt:lpstr>
      <vt:lpstr>소수 판별</vt:lpstr>
      <vt:lpstr>제어문 – continue</vt:lpstr>
      <vt:lpstr>최대공약수와 최소공배수</vt:lpstr>
      <vt:lpstr>최대공약수 구하기</vt:lpstr>
      <vt:lpstr>최대공약수 구하기</vt:lpstr>
      <vt:lpstr>최대공배수 구하기</vt:lpstr>
      <vt:lpstr>함수</vt:lpstr>
      <vt:lpstr>내장 함수</vt:lpstr>
      <vt:lpstr>사용자 정의 함수</vt:lpstr>
      <vt:lpstr>사용자 정의 함수</vt:lpstr>
      <vt:lpstr>사용자 정의 함수</vt:lpstr>
      <vt:lpstr>사용자 정의 함수</vt:lpstr>
      <vt:lpstr>사용자 정의 함수</vt:lpstr>
      <vt:lpstr>사용자 정의 함수</vt:lpstr>
      <vt:lpstr>PowerPoint 프레젠테이션</vt:lpstr>
      <vt:lpstr>사용자 정의 함수</vt:lpstr>
      <vt:lpstr>지역변수 / 전역변수</vt:lpstr>
      <vt:lpstr>지역변수 / 전역변수</vt:lpstr>
      <vt:lpstr>팩토리얼 계산</vt:lpstr>
      <vt:lpstr>팩토리얼 계산</vt:lpstr>
      <vt:lpstr>재귀함수</vt:lpstr>
      <vt:lpstr>재귀함수</vt:lpstr>
      <vt:lpstr>재귀함수</vt:lpstr>
      <vt:lpstr>재귀함수</vt:lpstr>
      <vt:lpstr>재귀 함수 – 연습문제1</vt:lpstr>
      <vt:lpstr>재귀 함수 – 연습문제2</vt:lpstr>
      <vt:lpstr>연습문제 풀이: 계단오르기</vt:lpstr>
      <vt:lpstr>연습문제 풀이: 계단오르기</vt:lpstr>
      <vt:lpstr>배열</vt:lpstr>
      <vt:lpstr>배열</vt:lpstr>
      <vt:lpstr>배열</vt:lpstr>
      <vt:lpstr>배열</vt:lpstr>
      <vt:lpstr>숫자 목록에서 수 찾기(선형탐색)</vt:lpstr>
      <vt:lpstr>최댓값 찾기</vt:lpstr>
      <vt:lpstr>SWAP</vt:lpstr>
      <vt:lpstr>SWAP</vt:lpstr>
      <vt:lpstr>SWAP</vt:lpstr>
      <vt:lpstr>정렬 알고리즘</vt:lpstr>
      <vt:lpstr>정렬 알고리즘</vt:lpstr>
      <vt:lpstr>정렬 알고리즘</vt:lpstr>
      <vt:lpstr>정렬 알고리즘</vt:lpstr>
      <vt:lpstr>정렬 알고리즘</vt:lpstr>
      <vt:lpstr>STL sort() 함수 사용하기</vt:lpstr>
      <vt:lpstr>PowerPoint 프레젠테이션</vt:lpstr>
      <vt:lpstr>정렬하여 k번째 수 찾기</vt:lpstr>
      <vt:lpstr>에라토스테네스의 체</vt:lpstr>
      <vt:lpstr>에라토스테네스의 체</vt:lpstr>
      <vt:lpstr>다차원 배열</vt:lpstr>
      <vt:lpstr>다차원 배열</vt:lpstr>
      <vt:lpstr>격자판의 최댓값</vt:lpstr>
      <vt:lpstr>격자판의 최댓값</vt:lpstr>
      <vt:lpstr>격자판의 최댓값(정답)</vt:lpstr>
      <vt:lpstr>구조체</vt:lpstr>
      <vt:lpstr>알고리즘의 효율성</vt:lpstr>
      <vt:lpstr>알고리즘의 시간 복잡도</vt:lpstr>
      <vt:lpstr>알고리즘의 시간 복잡도</vt:lpstr>
      <vt:lpstr>빅오 표기의 종류</vt:lpstr>
      <vt:lpstr>빅오 표기의 종류</vt:lpstr>
      <vt:lpstr>빅오 표기의 종류</vt:lpstr>
      <vt:lpstr>빅오 표기의 종류</vt:lpstr>
      <vt:lpstr>빅오 표기의 종류</vt:lpstr>
      <vt:lpstr>시간제한 피하기</vt:lpstr>
      <vt:lpstr>DP (동적계획법) (Dynamic Programming)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다이나믹 프로그래밍(DP)</vt:lpstr>
      <vt:lpstr>문제: 계단오르기</vt:lpstr>
      <vt:lpstr>풀이: 계단오르기</vt:lpstr>
      <vt:lpstr>풀이: 계단오르기</vt:lpstr>
      <vt:lpstr>타일링</vt:lpstr>
      <vt:lpstr>타일링</vt:lpstr>
      <vt:lpstr>타일링</vt:lpstr>
      <vt:lpstr>타일링Ⅱ</vt:lpstr>
      <vt:lpstr>타일링Ⅱ</vt:lpstr>
      <vt:lpstr>타일링Ⅱ</vt:lpstr>
      <vt:lpstr>거스름돈Ⅱ</vt:lpstr>
      <vt:lpstr>거스름돈Ⅱ</vt:lpstr>
      <vt:lpstr>거스름돈Ⅱ</vt:lpstr>
      <vt:lpstr>거스름돈Ⅱ</vt:lpstr>
      <vt:lpstr>거스름돈Ⅱ</vt:lpstr>
      <vt:lpstr>거스름돈Ⅱ</vt:lpstr>
      <vt:lpstr>거스름돈Ⅱ</vt:lpstr>
      <vt:lpstr>1로 만들기</vt:lpstr>
      <vt:lpstr>1로 만들기</vt:lpstr>
      <vt:lpstr>1로 만들기</vt:lpstr>
      <vt:lpstr>선형 탐색 feat. 탐색공간의 수학적 배제</vt:lpstr>
      <vt:lpstr>탐색공간의 배제</vt:lpstr>
      <vt:lpstr>약수의 합</vt:lpstr>
      <vt:lpstr>약수의 합</vt:lpstr>
      <vt:lpstr>약수의 합</vt:lpstr>
      <vt:lpstr>약수의 합</vt:lpstr>
      <vt:lpstr>약수의 합</vt:lpstr>
      <vt:lpstr>약수의 합</vt:lpstr>
      <vt:lpstr>문제: 직소퍼즐</vt:lpstr>
      <vt:lpstr>문제: 직소퍼즐</vt:lpstr>
      <vt:lpstr>풀이: 직소퍼즐</vt:lpstr>
      <vt:lpstr>풀이: 직소퍼즐</vt:lpstr>
      <vt:lpstr>N번째 소수 찾기</vt:lpstr>
      <vt:lpstr>N번째 소수 찾기</vt:lpstr>
      <vt:lpstr>N번째 소수 찾기</vt:lpstr>
      <vt:lpstr>N번째 소수 찾기</vt:lpstr>
      <vt:lpstr>삼각화단 만들기</vt:lpstr>
      <vt:lpstr>삼각화단 만들기</vt:lpstr>
      <vt:lpstr>삼각화단 만들기</vt:lpstr>
      <vt:lpstr>삼각화단 만들기</vt:lpstr>
      <vt:lpstr>삼각화단 만들기</vt:lpstr>
      <vt:lpstr>트리</vt:lpstr>
      <vt:lpstr>트리의 특징</vt:lpstr>
      <vt:lpstr>트리의 종류</vt:lpstr>
      <vt:lpstr>트리의 종류</vt:lpstr>
      <vt:lpstr>문제: 개미는 어디 있을까?</vt:lpstr>
      <vt:lpstr>문제: 개미는 어디 있을까?</vt:lpstr>
      <vt:lpstr>풀이: 개미는 어디 있을까?</vt:lpstr>
      <vt:lpstr>풀이: 개미는 어디 있을까?</vt:lpstr>
      <vt:lpstr>질의 응답</vt:lpstr>
      <vt:lpstr>STL (Standard Template Library)</vt:lpstr>
      <vt:lpstr>STL</vt:lpstr>
      <vt:lpstr>vector 컨테이너</vt:lpstr>
      <vt:lpstr>vector 컨테이너</vt:lpstr>
      <vt:lpstr>vector 컨테이너</vt:lpstr>
      <vt:lpstr>vector 컨테이너</vt:lpstr>
      <vt:lpstr>vector 컨테이너</vt:lpstr>
      <vt:lpstr>queue</vt:lpstr>
      <vt:lpstr>queue</vt:lpstr>
      <vt:lpstr>자료구조 선형구조와 비선형구조</vt:lpstr>
      <vt:lpstr>자료구조</vt:lpstr>
      <vt:lpstr>선형구조</vt:lpstr>
      <vt:lpstr>선형구조</vt:lpstr>
      <vt:lpstr>비선형구조</vt:lpstr>
      <vt:lpstr>비선형구조 - 그래프</vt:lpstr>
      <vt:lpstr>비선형구조 - 그래프</vt:lpstr>
      <vt:lpstr>비선형구조 - 그래프</vt:lpstr>
      <vt:lpstr>약수의 합</vt:lpstr>
      <vt:lpstr>약수의 합</vt:lpstr>
      <vt:lpstr>약수의 합</vt:lpstr>
      <vt:lpstr>약수의 합</vt:lpstr>
      <vt:lpstr>약수의 합</vt:lpstr>
      <vt:lpstr>비선형 탐색 비선형구조의 전체탐색(DFS vs BFS)</vt:lpstr>
      <vt:lpstr>탐색</vt:lpstr>
      <vt:lpstr>탐색</vt:lpstr>
      <vt:lpstr>깊이우선탐색(DFS)</vt:lpstr>
      <vt:lpstr>깊이우선탐색(DFS)</vt:lpstr>
      <vt:lpstr>깊이우선탐색(DFS)</vt:lpstr>
      <vt:lpstr>깊이우선탐색(DFS)</vt:lpstr>
      <vt:lpstr>깊이우선탐색(DFS)</vt:lpstr>
      <vt:lpstr>깊이우선탐색(DFS)</vt:lpstr>
      <vt:lpstr>PowerPoint 프레젠테이션</vt:lpstr>
      <vt:lpstr>너비우선탐색(BFS)</vt:lpstr>
      <vt:lpstr>너비우선탐색(BFS)</vt:lpstr>
      <vt:lpstr>너비우선탐색(BFS)</vt:lpstr>
      <vt:lpstr>너비우선탐색(BFS)</vt:lpstr>
      <vt:lpstr>PowerPoint 프레젠테이션</vt:lpstr>
      <vt:lpstr>PowerPoint 프레젠테이션</vt:lpstr>
      <vt:lpstr>미로 탈출 (BFS vs DFS)</vt:lpstr>
      <vt:lpstr>미로 탈출</vt:lpstr>
      <vt:lpstr>미로 탈출</vt:lpstr>
      <vt:lpstr>미로 탈출 (초기설계)</vt:lpstr>
      <vt:lpstr>미로 탈출 - DFS로 구현</vt:lpstr>
      <vt:lpstr>미로 탈출 - DFS로 구현</vt:lpstr>
      <vt:lpstr>미로 탈출 - DFS로 구현</vt:lpstr>
      <vt:lpstr>미로 탈출 - DFS로 구현</vt:lpstr>
      <vt:lpstr>미로 탈출 – DFS 최종 구현</vt:lpstr>
      <vt:lpstr>미로 탈출 - BFS로 구현</vt:lpstr>
      <vt:lpstr>미로 탈출 - BFS로 구현</vt:lpstr>
      <vt:lpstr>미로 탈출 - BFS로 구현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C프로그래밍</dc:title>
  <dc:creator>박 정진</dc:creator>
  <cp:lastModifiedBy>박정진</cp:lastModifiedBy>
  <cp:revision>271</cp:revision>
  <dcterms:created xsi:type="dcterms:W3CDTF">2022-09-11T13:46:52Z</dcterms:created>
  <dcterms:modified xsi:type="dcterms:W3CDTF">2025-01-20T15:15:59Z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